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79"/>
  </p:notesMasterIdLst>
  <p:sldIdLst>
    <p:sldId id="335" r:id="rId3"/>
    <p:sldId id="337" r:id="rId4"/>
    <p:sldId id="886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887" r:id="rId14"/>
    <p:sldId id="273" r:id="rId15"/>
    <p:sldId id="888" r:id="rId16"/>
    <p:sldId id="889" r:id="rId17"/>
    <p:sldId id="280" r:id="rId18"/>
    <p:sldId id="281" r:id="rId19"/>
    <p:sldId id="284" r:id="rId20"/>
    <p:sldId id="285" r:id="rId21"/>
    <p:sldId id="286" r:id="rId22"/>
    <p:sldId id="890" r:id="rId23"/>
    <p:sldId id="288" r:id="rId24"/>
    <p:sldId id="289" r:id="rId25"/>
    <p:sldId id="290" r:id="rId26"/>
    <p:sldId id="292" r:id="rId27"/>
    <p:sldId id="291" r:id="rId28"/>
    <p:sldId id="293" r:id="rId29"/>
    <p:sldId id="294" r:id="rId30"/>
    <p:sldId id="295" r:id="rId31"/>
    <p:sldId id="296" r:id="rId32"/>
    <p:sldId id="297" r:id="rId33"/>
    <p:sldId id="298" r:id="rId34"/>
    <p:sldId id="891" r:id="rId35"/>
    <p:sldId id="301" r:id="rId36"/>
    <p:sldId id="302" r:id="rId37"/>
    <p:sldId id="303" r:id="rId38"/>
    <p:sldId id="892" r:id="rId39"/>
    <p:sldId id="304" r:id="rId40"/>
    <p:sldId id="305" r:id="rId41"/>
    <p:sldId id="306" r:id="rId42"/>
    <p:sldId id="314" r:id="rId43"/>
    <p:sldId id="900" r:id="rId44"/>
    <p:sldId id="901" r:id="rId45"/>
    <p:sldId id="355" r:id="rId46"/>
    <p:sldId id="356" r:id="rId47"/>
    <p:sldId id="380" r:id="rId48"/>
    <p:sldId id="381" r:id="rId49"/>
    <p:sldId id="911" r:id="rId50"/>
    <p:sldId id="359" r:id="rId51"/>
    <p:sldId id="377" r:id="rId52"/>
    <p:sldId id="353" r:id="rId53"/>
    <p:sldId id="327" r:id="rId54"/>
    <p:sldId id="330" r:id="rId55"/>
    <p:sldId id="362" r:id="rId56"/>
    <p:sldId id="365" r:id="rId57"/>
    <p:sldId id="387" r:id="rId58"/>
    <p:sldId id="367" r:id="rId59"/>
    <p:sldId id="389" r:id="rId60"/>
    <p:sldId id="910" r:id="rId61"/>
    <p:sldId id="311" r:id="rId62"/>
    <p:sldId id="279" r:id="rId63"/>
    <p:sldId id="902" r:id="rId64"/>
    <p:sldId id="903" r:id="rId65"/>
    <p:sldId id="905" r:id="rId66"/>
    <p:sldId id="906" r:id="rId67"/>
    <p:sldId id="299" r:id="rId68"/>
    <p:sldId id="300" r:id="rId69"/>
    <p:sldId id="312" r:id="rId70"/>
    <p:sldId id="282" r:id="rId71"/>
    <p:sldId id="907" r:id="rId72"/>
    <p:sldId id="908" r:id="rId73"/>
    <p:sldId id="315" r:id="rId74"/>
    <p:sldId id="345" r:id="rId75"/>
    <p:sldId id="318" r:id="rId76"/>
    <p:sldId id="319" r:id="rId77"/>
    <p:sldId id="909" r:id="rId78"/>
  </p:sldIdLst>
  <p:sldSz cx="9144000" cy="5143500" type="screen16x9"/>
  <p:notesSz cx="9144000" cy="51435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7"/>
    <p:restoredTop sz="94712"/>
  </p:normalViewPr>
  <p:slideViewPr>
    <p:cSldViewPr>
      <p:cViewPr varScale="1">
        <p:scale>
          <a:sx n="183" d="100"/>
          <a:sy n="183" d="100"/>
        </p:scale>
        <p:origin x="20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805F-0D8F-8D43-948C-32A02D4419EF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0797-6AA8-1C41-9283-83D4A0589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9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0797-6AA8-1C41-9283-83D4A05897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0797-6AA8-1C41-9283-83D4A05897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0797-6AA8-1C41-9283-83D4A05897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0797-6AA8-1C41-9283-83D4A05897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3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199945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13675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173447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76704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565268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877557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9737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83339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03931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0793" y="426973"/>
            <a:ext cx="2923158" cy="536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09902" y="1296035"/>
            <a:ext cx="1017269" cy="166370"/>
          </a:xfrm>
          <a:custGeom>
            <a:avLst/>
            <a:gdLst/>
            <a:ahLst/>
            <a:cxnLst/>
            <a:rect l="l" t="t" r="r" b="b"/>
            <a:pathLst>
              <a:path w="1017269" h="166369">
                <a:moveTo>
                  <a:pt x="963803" y="0"/>
                </a:moveTo>
                <a:lnTo>
                  <a:pt x="961644" y="0"/>
                </a:lnTo>
                <a:lnTo>
                  <a:pt x="961644" y="6603"/>
                </a:lnTo>
                <a:lnTo>
                  <a:pt x="971296" y="6603"/>
                </a:lnTo>
                <a:lnTo>
                  <a:pt x="977899" y="8762"/>
                </a:lnTo>
                <a:lnTo>
                  <a:pt x="987424" y="17525"/>
                </a:lnTo>
                <a:lnTo>
                  <a:pt x="989838" y="24891"/>
                </a:lnTo>
                <a:lnTo>
                  <a:pt x="989838" y="38988"/>
                </a:lnTo>
                <a:lnTo>
                  <a:pt x="989203" y="44068"/>
                </a:lnTo>
                <a:lnTo>
                  <a:pt x="986916" y="56006"/>
                </a:lnTo>
                <a:lnTo>
                  <a:pt x="986282" y="60198"/>
                </a:lnTo>
                <a:lnTo>
                  <a:pt x="986282" y="67690"/>
                </a:lnTo>
                <a:lnTo>
                  <a:pt x="987805" y="71754"/>
                </a:lnTo>
                <a:lnTo>
                  <a:pt x="990838" y="75056"/>
                </a:lnTo>
                <a:lnTo>
                  <a:pt x="993521" y="78104"/>
                </a:lnTo>
                <a:lnTo>
                  <a:pt x="997077" y="80390"/>
                </a:lnTo>
                <a:lnTo>
                  <a:pt x="1001014" y="81914"/>
                </a:lnTo>
                <a:lnTo>
                  <a:pt x="1001014" y="83565"/>
                </a:lnTo>
                <a:lnTo>
                  <a:pt x="997077" y="84962"/>
                </a:lnTo>
                <a:lnTo>
                  <a:pt x="993521" y="87375"/>
                </a:lnTo>
                <a:lnTo>
                  <a:pt x="990727" y="90550"/>
                </a:lnTo>
                <a:lnTo>
                  <a:pt x="987805" y="93725"/>
                </a:lnTo>
                <a:lnTo>
                  <a:pt x="986282" y="97789"/>
                </a:lnTo>
                <a:lnTo>
                  <a:pt x="986282" y="105155"/>
                </a:lnTo>
                <a:lnTo>
                  <a:pt x="986916" y="109474"/>
                </a:lnTo>
                <a:lnTo>
                  <a:pt x="989203" y="121412"/>
                </a:lnTo>
                <a:lnTo>
                  <a:pt x="989838" y="126491"/>
                </a:lnTo>
                <a:lnTo>
                  <a:pt x="989838" y="140969"/>
                </a:lnTo>
                <a:lnTo>
                  <a:pt x="987424" y="148462"/>
                </a:lnTo>
                <a:lnTo>
                  <a:pt x="982726" y="152907"/>
                </a:lnTo>
                <a:lnTo>
                  <a:pt x="977899" y="157225"/>
                </a:lnTo>
                <a:lnTo>
                  <a:pt x="971296" y="159385"/>
                </a:lnTo>
                <a:lnTo>
                  <a:pt x="961644" y="159385"/>
                </a:lnTo>
                <a:lnTo>
                  <a:pt x="961644" y="165988"/>
                </a:lnTo>
                <a:lnTo>
                  <a:pt x="963803" y="165988"/>
                </a:lnTo>
                <a:lnTo>
                  <a:pt x="973425" y="165326"/>
                </a:lnTo>
                <a:lnTo>
                  <a:pt x="1003946" y="137697"/>
                </a:lnTo>
                <a:lnTo>
                  <a:pt x="1004570" y="128904"/>
                </a:lnTo>
                <a:lnTo>
                  <a:pt x="1004570" y="124078"/>
                </a:lnTo>
                <a:lnTo>
                  <a:pt x="1003935" y="118617"/>
                </a:lnTo>
                <a:lnTo>
                  <a:pt x="1002538" y="112522"/>
                </a:lnTo>
                <a:lnTo>
                  <a:pt x="1001141" y="106299"/>
                </a:lnTo>
                <a:lnTo>
                  <a:pt x="1000505" y="102235"/>
                </a:lnTo>
                <a:lnTo>
                  <a:pt x="1000505" y="96138"/>
                </a:lnTo>
                <a:lnTo>
                  <a:pt x="1001903" y="92837"/>
                </a:lnTo>
                <a:lnTo>
                  <a:pt x="1007364" y="87884"/>
                </a:lnTo>
                <a:lnTo>
                  <a:pt x="1011554" y="86487"/>
                </a:lnTo>
                <a:lnTo>
                  <a:pt x="1017142" y="86360"/>
                </a:lnTo>
                <a:lnTo>
                  <a:pt x="1017142" y="79120"/>
                </a:lnTo>
                <a:lnTo>
                  <a:pt x="1011554" y="78993"/>
                </a:lnTo>
                <a:lnTo>
                  <a:pt x="1007364" y="77597"/>
                </a:lnTo>
                <a:lnTo>
                  <a:pt x="1004697" y="75056"/>
                </a:lnTo>
                <a:lnTo>
                  <a:pt x="1001903" y="72643"/>
                </a:lnTo>
                <a:lnTo>
                  <a:pt x="1000505" y="69341"/>
                </a:lnTo>
                <a:lnTo>
                  <a:pt x="1000505" y="63245"/>
                </a:lnTo>
                <a:lnTo>
                  <a:pt x="1001141" y="59054"/>
                </a:lnTo>
                <a:lnTo>
                  <a:pt x="1002538" y="52959"/>
                </a:lnTo>
                <a:lnTo>
                  <a:pt x="1003935" y="46736"/>
                </a:lnTo>
                <a:lnTo>
                  <a:pt x="1004570" y="41275"/>
                </a:lnTo>
                <a:lnTo>
                  <a:pt x="1004570" y="36449"/>
                </a:lnTo>
                <a:lnTo>
                  <a:pt x="981725" y="2555"/>
                </a:lnTo>
                <a:lnTo>
                  <a:pt x="973425" y="736"/>
                </a:lnTo>
                <a:lnTo>
                  <a:pt x="963803" y="0"/>
                </a:lnTo>
                <a:close/>
              </a:path>
              <a:path w="1017269" h="166369">
                <a:moveTo>
                  <a:pt x="55499" y="0"/>
                </a:moveTo>
                <a:lnTo>
                  <a:pt x="53212" y="0"/>
                </a:lnTo>
                <a:lnTo>
                  <a:pt x="43644" y="736"/>
                </a:lnTo>
                <a:lnTo>
                  <a:pt x="13086" y="27971"/>
                </a:lnTo>
                <a:lnTo>
                  <a:pt x="12446" y="36449"/>
                </a:lnTo>
                <a:lnTo>
                  <a:pt x="12446" y="41275"/>
                </a:lnTo>
                <a:lnTo>
                  <a:pt x="13208" y="46736"/>
                </a:lnTo>
                <a:lnTo>
                  <a:pt x="14478" y="52831"/>
                </a:lnTo>
                <a:lnTo>
                  <a:pt x="15875" y="59054"/>
                </a:lnTo>
                <a:lnTo>
                  <a:pt x="16637" y="63118"/>
                </a:lnTo>
                <a:lnTo>
                  <a:pt x="16637" y="69214"/>
                </a:lnTo>
                <a:lnTo>
                  <a:pt x="15240" y="72516"/>
                </a:lnTo>
                <a:lnTo>
                  <a:pt x="9652" y="77597"/>
                </a:lnTo>
                <a:lnTo>
                  <a:pt x="5460" y="78866"/>
                </a:lnTo>
                <a:lnTo>
                  <a:pt x="0" y="79120"/>
                </a:lnTo>
                <a:lnTo>
                  <a:pt x="0" y="86232"/>
                </a:lnTo>
                <a:lnTo>
                  <a:pt x="5460" y="86360"/>
                </a:lnTo>
                <a:lnTo>
                  <a:pt x="9652" y="87756"/>
                </a:lnTo>
                <a:lnTo>
                  <a:pt x="15240" y="92837"/>
                </a:lnTo>
                <a:lnTo>
                  <a:pt x="16637" y="96012"/>
                </a:lnTo>
                <a:lnTo>
                  <a:pt x="16637" y="102107"/>
                </a:lnTo>
                <a:lnTo>
                  <a:pt x="15875" y="106299"/>
                </a:lnTo>
                <a:lnTo>
                  <a:pt x="14478" y="112394"/>
                </a:lnTo>
                <a:lnTo>
                  <a:pt x="13208" y="118617"/>
                </a:lnTo>
                <a:lnTo>
                  <a:pt x="12446" y="124078"/>
                </a:lnTo>
                <a:lnTo>
                  <a:pt x="12446" y="128904"/>
                </a:lnTo>
                <a:lnTo>
                  <a:pt x="35337" y="163544"/>
                </a:lnTo>
                <a:lnTo>
                  <a:pt x="53212" y="165988"/>
                </a:lnTo>
                <a:lnTo>
                  <a:pt x="55499" y="165988"/>
                </a:lnTo>
                <a:lnTo>
                  <a:pt x="55499" y="159385"/>
                </a:lnTo>
                <a:lnTo>
                  <a:pt x="45719" y="159385"/>
                </a:lnTo>
                <a:lnTo>
                  <a:pt x="39243" y="157225"/>
                </a:lnTo>
                <a:lnTo>
                  <a:pt x="34416" y="152907"/>
                </a:lnTo>
                <a:lnTo>
                  <a:pt x="29718" y="148462"/>
                </a:lnTo>
                <a:lnTo>
                  <a:pt x="27305" y="140969"/>
                </a:lnTo>
                <a:lnTo>
                  <a:pt x="27305" y="126364"/>
                </a:lnTo>
                <a:lnTo>
                  <a:pt x="27812" y="121412"/>
                </a:lnTo>
                <a:lnTo>
                  <a:pt x="29083" y="115315"/>
                </a:lnTo>
                <a:lnTo>
                  <a:pt x="30225" y="109347"/>
                </a:lnTo>
                <a:lnTo>
                  <a:pt x="30734" y="105155"/>
                </a:lnTo>
                <a:lnTo>
                  <a:pt x="30734" y="97662"/>
                </a:lnTo>
                <a:lnTo>
                  <a:pt x="29337" y="93599"/>
                </a:lnTo>
                <a:lnTo>
                  <a:pt x="23494" y="87249"/>
                </a:lnTo>
                <a:lnTo>
                  <a:pt x="20065" y="84962"/>
                </a:lnTo>
                <a:lnTo>
                  <a:pt x="16002" y="83438"/>
                </a:lnTo>
                <a:lnTo>
                  <a:pt x="16002" y="81914"/>
                </a:lnTo>
                <a:lnTo>
                  <a:pt x="20065" y="80390"/>
                </a:lnTo>
                <a:lnTo>
                  <a:pt x="23494" y="77977"/>
                </a:lnTo>
                <a:lnTo>
                  <a:pt x="29337" y="71627"/>
                </a:lnTo>
                <a:lnTo>
                  <a:pt x="30734" y="67690"/>
                </a:lnTo>
                <a:lnTo>
                  <a:pt x="30734" y="60198"/>
                </a:lnTo>
                <a:lnTo>
                  <a:pt x="30225" y="55879"/>
                </a:lnTo>
                <a:lnTo>
                  <a:pt x="29083" y="49911"/>
                </a:lnTo>
                <a:lnTo>
                  <a:pt x="27812" y="43941"/>
                </a:lnTo>
                <a:lnTo>
                  <a:pt x="27305" y="38862"/>
                </a:lnTo>
                <a:lnTo>
                  <a:pt x="27305" y="24764"/>
                </a:lnTo>
                <a:lnTo>
                  <a:pt x="29718" y="17525"/>
                </a:lnTo>
                <a:lnTo>
                  <a:pt x="39243" y="8762"/>
                </a:lnTo>
                <a:lnTo>
                  <a:pt x="45719" y="6603"/>
                </a:lnTo>
                <a:lnTo>
                  <a:pt x="55499" y="6603"/>
                </a:lnTo>
                <a:lnTo>
                  <a:pt x="55499" y="0"/>
                </a:lnTo>
                <a:close/>
              </a:path>
            </a:pathLst>
          </a:custGeom>
          <a:solidFill>
            <a:srgbClr val="5D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011042" y="1296035"/>
            <a:ext cx="1011555" cy="166370"/>
          </a:xfrm>
          <a:custGeom>
            <a:avLst/>
            <a:gdLst/>
            <a:ahLst/>
            <a:cxnLst/>
            <a:rect l="l" t="t" r="r" b="b"/>
            <a:pathLst>
              <a:path w="1011554" h="166369">
                <a:moveTo>
                  <a:pt x="957707" y="0"/>
                </a:moveTo>
                <a:lnTo>
                  <a:pt x="955547" y="0"/>
                </a:lnTo>
                <a:lnTo>
                  <a:pt x="955547" y="6603"/>
                </a:lnTo>
                <a:lnTo>
                  <a:pt x="965199" y="6603"/>
                </a:lnTo>
                <a:lnTo>
                  <a:pt x="971804" y="8762"/>
                </a:lnTo>
                <a:lnTo>
                  <a:pt x="981329" y="17525"/>
                </a:lnTo>
                <a:lnTo>
                  <a:pt x="983742" y="24891"/>
                </a:lnTo>
                <a:lnTo>
                  <a:pt x="983742" y="38988"/>
                </a:lnTo>
                <a:lnTo>
                  <a:pt x="983107" y="44068"/>
                </a:lnTo>
                <a:lnTo>
                  <a:pt x="980820" y="56006"/>
                </a:lnTo>
                <a:lnTo>
                  <a:pt x="980185" y="60198"/>
                </a:lnTo>
                <a:lnTo>
                  <a:pt x="980185" y="67690"/>
                </a:lnTo>
                <a:lnTo>
                  <a:pt x="981709" y="71754"/>
                </a:lnTo>
                <a:lnTo>
                  <a:pt x="984742" y="75056"/>
                </a:lnTo>
                <a:lnTo>
                  <a:pt x="987424" y="78104"/>
                </a:lnTo>
                <a:lnTo>
                  <a:pt x="990981" y="80390"/>
                </a:lnTo>
                <a:lnTo>
                  <a:pt x="994918" y="81914"/>
                </a:lnTo>
                <a:lnTo>
                  <a:pt x="994918" y="83565"/>
                </a:lnTo>
                <a:lnTo>
                  <a:pt x="990981" y="84962"/>
                </a:lnTo>
                <a:lnTo>
                  <a:pt x="987424" y="87375"/>
                </a:lnTo>
                <a:lnTo>
                  <a:pt x="984631" y="90550"/>
                </a:lnTo>
                <a:lnTo>
                  <a:pt x="981709" y="93725"/>
                </a:lnTo>
                <a:lnTo>
                  <a:pt x="980185" y="97789"/>
                </a:lnTo>
                <a:lnTo>
                  <a:pt x="980185" y="105155"/>
                </a:lnTo>
                <a:lnTo>
                  <a:pt x="980820" y="109474"/>
                </a:lnTo>
                <a:lnTo>
                  <a:pt x="983107" y="121412"/>
                </a:lnTo>
                <a:lnTo>
                  <a:pt x="983742" y="126491"/>
                </a:lnTo>
                <a:lnTo>
                  <a:pt x="983742" y="140969"/>
                </a:lnTo>
                <a:lnTo>
                  <a:pt x="981329" y="148462"/>
                </a:lnTo>
                <a:lnTo>
                  <a:pt x="976630" y="152907"/>
                </a:lnTo>
                <a:lnTo>
                  <a:pt x="971804" y="157225"/>
                </a:lnTo>
                <a:lnTo>
                  <a:pt x="965199" y="159385"/>
                </a:lnTo>
                <a:lnTo>
                  <a:pt x="955547" y="159385"/>
                </a:lnTo>
                <a:lnTo>
                  <a:pt x="955547" y="165988"/>
                </a:lnTo>
                <a:lnTo>
                  <a:pt x="957707" y="165988"/>
                </a:lnTo>
                <a:lnTo>
                  <a:pt x="967329" y="165326"/>
                </a:lnTo>
                <a:lnTo>
                  <a:pt x="997850" y="137697"/>
                </a:lnTo>
                <a:lnTo>
                  <a:pt x="998473" y="128904"/>
                </a:lnTo>
                <a:lnTo>
                  <a:pt x="998473" y="124078"/>
                </a:lnTo>
                <a:lnTo>
                  <a:pt x="997839" y="118617"/>
                </a:lnTo>
                <a:lnTo>
                  <a:pt x="996442" y="112522"/>
                </a:lnTo>
                <a:lnTo>
                  <a:pt x="995044" y="106299"/>
                </a:lnTo>
                <a:lnTo>
                  <a:pt x="994409" y="102235"/>
                </a:lnTo>
                <a:lnTo>
                  <a:pt x="994409" y="96138"/>
                </a:lnTo>
                <a:lnTo>
                  <a:pt x="995807" y="92837"/>
                </a:lnTo>
                <a:lnTo>
                  <a:pt x="1001268" y="87884"/>
                </a:lnTo>
                <a:lnTo>
                  <a:pt x="1005458" y="86487"/>
                </a:lnTo>
                <a:lnTo>
                  <a:pt x="1011046" y="86360"/>
                </a:lnTo>
                <a:lnTo>
                  <a:pt x="1011046" y="79120"/>
                </a:lnTo>
                <a:lnTo>
                  <a:pt x="1005458" y="78993"/>
                </a:lnTo>
                <a:lnTo>
                  <a:pt x="1001268" y="77597"/>
                </a:lnTo>
                <a:lnTo>
                  <a:pt x="998601" y="75056"/>
                </a:lnTo>
                <a:lnTo>
                  <a:pt x="995807" y="72643"/>
                </a:lnTo>
                <a:lnTo>
                  <a:pt x="994409" y="69341"/>
                </a:lnTo>
                <a:lnTo>
                  <a:pt x="994409" y="63245"/>
                </a:lnTo>
                <a:lnTo>
                  <a:pt x="995044" y="59054"/>
                </a:lnTo>
                <a:lnTo>
                  <a:pt x="996442" y="52959"/>
                </a:lnTo>
                <a:lnTo>
                  <a:pt x="997839" y="46736"/>
                </a:lnTo>
                <a:lnTo>
                  <a:pt x="998473" y="41275"/>
                </a:lnTo>
                <a:lnTo>
                  <a:pt x="998473" y="36449"/>
                </a:lnTo>
                <a:lnTo>
                  <a:pt x="975629" y="2555"/>
                </a:lnTo>
                <a:lnTo>
                  <a:pt x="967329" y="736"/>
                </a:lnTo>
                <a:lnTo>
                  <a:pt x="957707" y="0"/>
                </a:lnTo>
                <a:close/>
              </a:path>
              <a:path w="1011554" h="166369">
                <a:moveTo>
                  <a:pt x="55499" y="0"/>
                </a:moveTo>
                <a:lnTo>
                  <a:pt x="53212" y="0"/>
                </a:lnTo>
                <a:lnTo>
                  <a:pt x="43644" y="736"/>
                </a:lnTo>
                <a:lnTo>
                  <a:pt x="13086" y="27971"/>
                </a:lnTo>
                <a:lnTo>
                  <a:pt x="12445" y="36449"/>
                </a:lnTo>
                <a:lnTo>
                  <a:pt x="12445" y="41275"/>
                </a:lnTo>
                <a:lnTo>
                  <a:pt x="13207" y="46736"/>
                </a:lnTo>
                <a:lnTo>
                  <a:pt x="14477" y="52831"/>
                </a:lnTo>
                <a:lnTo>
                  <a:pt x="15875" y="59054"/>
                </a:lnTo>
                <a:lnTo>
                  <a:pt x="16637" y="63118"/>
                </a:lnTo>
                <a:lnTo>
                  <a:pt x="16637" y="69214"/>
                </a:lnTo>
                <a:lnTo>
                  <a:pt x="15239" y="72516"/>
                </a:lnTo>
                <a:lnTo>
                  <a:pt x="9651" y="77597"/>
                </a:lnTo>
                <a:lnTo>
                  <a:pt x="5461" y="78866"/>
                </a:lnTo>
                <a:lnTo>
                  <a:pt x="0" y="79120"/>
                </a:lnTo>
                <a:lnTo>
                  <a:pt x="0" y="86232"/>
                </a:lnTo>
                <a:lnTo>
                  <a:pt x="5461" y="86360"/>
                </a:lnTo>
                <a:lnTo>
                  <a:pt x="9651" y="87756"/>
                </a:lnTo>
                <a:lnTo>
                  <a:pt x="15239" y="92837"/>
                </a:lnTo>
                <a:lnTo>
                  <a:pt x="16637" y="96012"/>
                </a:lnTo>
                <a:lnTo>
                  <a:pt x="16637" y="102107"/>
                </a:lnTo>
                <a:lnTo>
                  <a:pt x="15875" y="106299"/>
                </a:lnTo>
                <a:lnTo>
                  <a:pt x="14477" y="112394"/>
                </a:lnTo>
                <a:lnTo>
                  <a:pt x="13207" y="118617"/>
                </a:lnTo>
                <a:lnTo>
                  <a:pt x="12445" y="124078"/>
                </a:lnTo>
                <a:lnTo>
                  <a:pt x="12445" y="128904"/>
                </a:lnTo>
                <a:lnTo>
                  <a:pt x="35337" y="163544"/>
                </a:lnTo>
                <a:lnTo>
                  <a:pt x="53212" y="165988"/>
                </a:lnTo>
                <a:lnTo>
                  <a:pt x="55499" y="165988"/>
                </a:lnTo>
                <a:lnTo>
                  <a:pt x="55499" y="159385"/>
                </a:lnTo>
                <a:lnTo>
                  <a:pt x="45719" y="159385"/>
                </a:lnTo>
                <a:lnTo>
                  <a:pt x="39243" y="157225"/>
                </a:lnTo>
                <a:lnTo>
                  <a:pt x="34417" y="152907"/>
                </a:lnTo>
                <a:lnTo>
                  <a:pt x="29718" y="148462"/>
                </a:lnTo>
                <a:lnTo>
                  <a:pt x="27305" y="140969"/>
                </a:lnTo>
                <a:lnTo>
                  <a:pt x="27305" y="126364"/>
                </a:lnTo>
                <a:lnTo>
                  <a:pt x="27812" y="121412"/>
                </a:lnTo>
                <a:lnTo>
                  <a:pt x="29082" y="115315"/>
                </a:lnTo>
                <a:lnTo>
                  <a:pt x="30225" y="109347"/>
                </a:lnTo>
                <a:lnTo>
                  <a:pt x="30733" y="105155"/>
                </a:lnTo>
                <a:lnTo>
                  <a:pt x="30733" y="97662"/>
                </a:lnTo>
                <a:lnTo>
                  <a:pt x="29337" y="93599"/>
                </a:lnTo>
                <a:lnTo>
                  <a:pt x="23494" y="87249"/>
                </a:lnTo>
                <a:lnTo>
                  <a:pt x="20065" y="84962"/>
                </a:lnTo>
                <a:lnTo>
                  <a:pt x="16001" y="83438"/>
                </a:lnTo>
                <a:lnTo>
                  <a:pt x="16001" y="81914"/>
                </a:lnTo>
                <a:lnTo>
                  <a:pt x="20065" y="80390"/>
                </a:lnTo>
                <a:lnTo>
                  <a:pt x="23494" y="77977"/>
                </a:lnTo>
                <a:lnTo>
                  <a:pt x="29337" y="71627"/>
                </a:lnTo>
                <a:lnTo>
                  <a:pt x="30733" y="67690"/>
                </a:lnTo>
                <a:lnTo>
                  <a:pt x="30733" y="60198"/>
                </a:lnTo>
                <a:lnTo>
                  <a:pt x="30225" y="55879"/>
                </a:lnTo>
                <a:lnTo>
                  <a:pt x="29082" y="49911"/>
                </a:lnTo>
                <a:lnTo>
                  <a:pt x="27812" y="43941"/>
                </a:lnTo>
                <a:lnTo>
                  <a:pt x="27305" y="38862"/>
                </a:lnTo>
                <a:lnTo>
                  <a:pt x="27305" y="24764"/>
                </a:lnTo>
                <a:lnTo>
                  <a:pt x="29718" y="17525"/>
                </a:lnTo>
                <a:lnTo>
                  <a:pt x="39243" y="8762"/>
                </a:lnTo>
                <a:lnTo>
                  <a:pt x="45719" y="6603"/>
                </a:lnTo>
                <a:lnTo>
                  <a:pt x="55499" y="6603"/>
                </a:lnTo>
                <a:lnTo>
                  <a:pt x="55499" y="0"/>
                </a:lnTo>
                <a:close/>
              </a:path>
            </a:pathLst>
          </a:custGeom>
          <a:solidFill>
            <a:srgbClr val="5D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5D6079"/>
                </a:solidFill>
                <a:latin typeface="Cambria Math"/>
                <a:cs typeface="Cambria Math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5D6079"/>
                </a:solidFill>
                <a:latin typeface="Cambria Math"/>
                <a:cs typeface="Cambria Math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5D6079"/>
                </a:solidFill>
                <a:latin typeface="Cambria Math"/>
                <a:cs typeface="Cambria Math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24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404009"/>
            <a:ext cx="8228763" cy="46076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9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33502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7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13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25163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8369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8011" y="1169035"/>
            <a:ext cx="962025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5D6079"/>
                </a:solidFill>
                <a:latin typeface="Cambria Math"/>
                <a:cs typeface="Cambria Math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5285" y="4781594"/>
            <a:ext cx="19177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72945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0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88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9.png"/><Relationship Id="rId5" Type="http://schemas.openxmlformats.org/officeDocument/2006/relationships/image" Target="../media/image84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6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87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111.png"/><Relationship Id="rId5" Type="http://schemas.openxmlformats.org/officeDocument/2006/relationships/image" Target="../media/image86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8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124.png"/><Relationship Id="rId4" Type="http://schemas.openxmlformats.org/officeDocument/2006/relationships/image" Target="../media/image83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24.pn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12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11" Type="http://schemas.openxmlformats.org/officeDocument/2006/relationships/image" Target="../media/image132.png"/><Relationship Id="rId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28.png"/><Relationship Id="rId9" Type="http://schemas.openxmlformats.org/officeDocument/2006/relationships/image" Target="../media/image123.png"/><Relationship Id="rId1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136.png"/><Relationship Id="rId5" Type="http://schemas.openxmlformats.org/officeDocument/2006/relationships/image" Target="../media/image85.png"/><Relationship Id="rId10" Type="http://schemas.openxmlformats.org/officeDocument/2006/relationships/image" Target="../media/image124.png"/><Relationship Id="rId4" Type="http://schemas.openxmlformats.org/officeDocument/2006/relationships/image" Target="../media/image84.png"/><Relationship Id="rId9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43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12" Type="http://schemas.openxmlformats.org/officeDocument/2006/relationships/image" Target="../media/image14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5" Type="http://schemas.openxmlformats.org/officeDocument/2006/relationships/image" Target="../media/image82.png"/><Relationship Id="rId10" Type="http://schemas.openxmlformats.org/officeDocument/2006/relationships/image" Target="../media/image140.png"/><Relationship Id="rId4" Type="http://schemas.openxmlformats.org/officeDocument/2006/relationships/image" Target="../media/image137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63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77.png"/><Relationship Id="rId2" Type="http://schemas.openxmlformats.org/officeDocument/2006/relationships/image" Target="../media/image178.png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7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3" Type="http://schemas.openxmlformats.org/officeDocument/2006/relationships/image" Target="../media/image225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image" Target="../media/image223.png"/><Relationship Id="rId16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10" Type="http://schemas.openxmlformats.org/officeDocument/2006/relationships/image" Target="../media/image233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0"/>
          <p:cNvSpPr txBox="1"/>
          <p:nvPr/>
        </p:nvSpPr>
        <p:spPr>
          <a:xfrm>
            <a:off x="140426" y="209550"/>
            <a:ext cx="8872800" cy="1872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Principal Component Analysis.</a:t>
            </a:r>
          </a:p>
          <a:p>
            <a:pPr algn="ctr"/>
            <a:r>
              <a:rPr lang="ro-RO" sz="4000" dirty="0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ro-RO" sz="4000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ro-RO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000" dirty="0" err="1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ro-RO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000" dirty="0" err="1">
                <a:latin typeface="Arial" panose="020B0604020202020204" pitchFamily="34" charset="0"/>
                <a:cs typeface="Arial" panose="020B0604020202020204" pitchFamily="34" charset="0"/>
              </a:rPr>
              <a:t>Neighbor</a:t>
            </a:r>
            <a:r>
              <a:rPr lang="ro-RO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000" dirty="0" err="1">
                <a:latin typeface="Arial" panose="020B0604020202020204" pitchFamily="34" charset="0"/>
                <a:cs typeface="Arial" panose="020B0604020202020204" pitchFamily="34" charset="0"/>
              </a:rPr>
              <a:t>Embedding</a:t>
            </a:r>
            <a:r>
              <a:rPr lang="ro-RO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B595975C-07C3-F646-A867-F88F0D95DB8E}"/>
              </a:ext>
            </a:extLst>
          </p:cNvPr>
          <p:cNvSpPr txBox="1"/>
          <p:nvPr/>
        </p:nvSpPr>
        <p:spPr>
          <a:xfrm>
            <a:off x="36180" y="2419350"/>
            <a:ext cx="9071640" cy="25762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1923876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6182334" y="2033355"/>
            <a:ext cx="1937208" cy="1482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18924" y="2025758"/>
            <a:ext cx="493798" cy="1771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34117" y="3439866"/>
            <a:ext cx="2370231" cy="418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40990" y="3507333"/>
            <a:ext cx="252729" cy="338455"/>
          </a:xfrm>
          <a:custGeom>
            <a:avLst/>
            <a:gdLst/>
            <a:ahLst/>
            <a:cxnLst/>
            <a:rect l="l" t="t" r="r" b="b"/>
            <a:pathLst>
              <a:path w="252729" h="338454">
                <a:moveTo>
                  <a:pt x="252723" y="0"/>
                </a:moveTo>
                <a:lnTo>
                  <a:pt x="0" y="338131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69277" y="3721160"/>
            <a:ext cx="76475" cy="78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35677" y="2061295"/>
            <a:ext cx="1930400" cy="1483995"/>
          </a:xfrm>
          <a:custGeom>
            <a:avLst/>
            <a:gdLst/>
            <a:ahLst/>
            <a:cxnLst/>
            <a:rect l="l" t="t" r="r" b="b"/>
            <a:pathLst>
              <a:path w="1930400" h="1483995">
                <a:moveTo>
                  <a:pt x="1930055" y="1483481"/>
                </a:moveTo>
                <a:lnTo>
                  <a:pt x="14307" y="1429249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81739" y="2082899"/>
            <a:ext cx="1954530" cy="1502410"/>
          </a:xfrm>
          <a:custGeom>
            <a:avLst/>
            <a:gdLst/>
            <a:ahLst/>
            <a:cxnLst/>
            <a:rect l="l" t="t" r="r" b="b"/>
            <a:pathLst>
              <a:path w="1954529" h="1502410">
                <a:moveTo>
                  <a:pt x="1954111" y="1501855"/>
                </a:moveTo>
                <a:lnTo>
                  <a:pt x="15447" y="1446291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26408" y="2105011"/>
            <a:ext cx="1979295" cy="1520825"/>
          </a:xfrm>
          <a:custGeom>
            <a:avLst/>
            <a:gdLst/>
            <a:ahLst/>
            <a:cxnLst/>
            <a:rect l="l" t="t" r="r" b="b"/>
            <a:pathLst>
              <a:path w="1979295" h="1520825">
                <a:moveTo>
                  <a:pt x="1978801" y="1520798"/>
                </a:moveTo>
                <a:lnTo>
                  <a:pt x="16586" y="1463841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69748" y="2127629"/>
            <a:ext cx="2004060" cy="1540510"/>
          </a:xfrm>
          <a:custGeom>
            <a:avLst/>
            <a:gdLst/>
            <a:ahLst/>
            <a:cxnLst/>
            <a:rect l="l" t="t" r="r" b="b"/>
            <a:pathLst>
              <a:path w="2004059" h="1540510">
                <a:moveTo>
                  <a:pt x="2003998" y="1540249"/>
                </a:moveTo>
                <a:lnTo>
                  <a:pt x="17789" y="1481834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11568" y="2150880"/>
            <a:ext cx="2030095" cy="1560195"/>
          </a:xfrm>
          <a:custGeom>
            <a:avLst/>
            <a:gdLst/>
            <a:ahLst/>
            <a:cxnLst/>
            <a:rect l="l" t="t" r="r" b="b"/>
            <a:pathLst>
              <a:path w="2030095" h="1560195">
                <a:moveTo>
                  <a:pt x="2029890" y="1560142"/>
                </a:moveTo>
                <a:lnTo>
                  <a:pt x="19055" y="1500207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51869" y="2174766"/>
            <a:ext cx="2056764" cy="1581150"/>
          </a:xfrm>
          <a:custGeom>
            <a:avLst/>
            <a:gdLst/>
            <a:ahLst/>
            <a:cxnLst/>
            <a:rect l="l" t="t" r="r" b="b"/>
            <a:pathLst>
              <a:path w="2056765" h="1581150">
                <a:moveTo>
                  <a:pt x="2056543" y="1580543"/>
                </a:moveTo>
                <a:lnTo>
                  <a:pt x="20385" y="1519024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790588" y="2199221"/>
            <a:ext cx="2084070" cy="1602105"/>
          </a:xfrm>
          <a:custGeom>
            <a:avLst/>
            <a:gdLst/>
            <a:ahLst/>
            <a:cxnLst/>
            <a:rect l="l" t="t" r="r" b="b"/>
            <a:pathLst>
              <a:path w="2084070" h="1602104">
                <a:moveTo>
                  <a:pt x="2083828" y="1601533"/>
                </a:moveTo>
                <a:lnTo>
                  <a:pt x="21777" y="1538411"/>
                </a:lnTo>
                <a:lnTo>
                  <a:pt x="0" y="0"/>
                </a:lnTo>
              </a:path>
            </a:pathLst>
          </a:custGeom>
          <a:ln w="886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50158" y="3544333"/>
            <a:ext cx="46990" cy="1905"/>
          </a:xfrm>
          <a:custGeom>
            <a:avLst/>
            <a:gdLst/>
            <a:ahLst/>
            <a:cxnLst/>
            <a:rect l="l" t="t" r="r" b="b"/>
            <a:pathLst>
              <a:path w="46990" h="1904">
                <a:moveTo>
                  <a:pt x="-4434" y="665"/>
                </a:moveTo>
                <a:lnTo>
                  <a:pt x="51219" y="665"/>
                </a:lnTo>
              </a:path>
            </a:pathLst>
          </a:custGeom>
          <a:ln w="10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20087" y="3584311"/>
            <a:ext cx="47625" cy="1905"/>
          </a:xfrm>
          <a:custGeom>
            <a:avLst/>
            <a:gdLst/>
            <a:ahLst/>
            <a:cxnLst/>
            <a:rect l="l" t="t" r="r" b="b"/>
            <a:pathLst>
              <a:path w="47625" h="1904">
                <a:moveTo>
                  <a:pt x="-4434" y="696"/>
                </a:moveTo>
                <a:lnTo>
                  <a:pt x="51788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89193" y="3625366"/>
            <a:ext cx="48260" cy="1905"/>
          </a:xfrm>
          <a:custGeom>
            <a:avLst/>
            <a:gdLst/>
            <a:ahLst/>
            <a:cxnLst/>
            <a:rect l="l" t="t" r="r" b="b"/>
            <a:pathLst>
              <a:path w="48259" h="1904">
                <a:moveTo>
                  <a:pt x="-4434" y="696"/>
                </a:moveTo>
                <a:lnTo>
                  <a:pt x="52358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57603" y="3667371"/>
            <a:ext cx="48895" cy="1905"/>
          </a:xfrm>
          <a:custGeom>
            <a:avLst/>
            <a:gdLst/>
            <a:ahLst/>
            <a:cxnLst/>
            <a:rect l="l" t="t" r="r" b="b"/>
            <a:pathLst>
              <a:path w="48895" h="1904">
                <a:moveTo>
                  <a:pt x="-4434" y="728"/>
                </a:moveTo>
                <a:lnTo>
                  <a:pt x="52928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25126" y="3710516"/>
            <a:ext cx="49530" cy="1905"/>
          </a:xfrm>
          <a:custGeom>
            <a:avLst/>
            <a:gdLst/>
            <a:ahLst/>
            <a:cxnLst/>
            <a:rect l="l" t="t" r="r" b="b"/>
            <a:pathLst>
              <a:path w="49529" h="1904">
                <a:moveTo>
                  <a:pt x="-4434" y="728"/>
                </a:moveTo>
                <a:lnTo>
                  <a:pt x="53561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91826" y="3754802"/>
            <a:ext cx="50165" cy="1905"/>
          </a:xfrm>
          <a:custGeom>
            <a:avLst/>
            <a:gdLst/>
            <a:ahLst/>
            <a:cxnLst/>
            <a:rect l="l" t="t" r="r" b="b"/>
            <a:pathLst>
              <a:path w="50165" h="1904">
                <a:moveTo>
                  <a:pt x="-4434" y="760"/>
                </a:moveTo>
                <a:lnTo>
                  <a:pt x="54194" y="760"/>
                </a:lnTo>
              </a:path>
            </a:pathLst>
          </a:custGeom>
          <a:ln w="103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57576" y="3800241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-4434" y="772"/>
                </a:moveTo>
                <a:lnTo>
                  <a:pt x="54890" y="772"/>
                </a:lnTo>
              </a:path>
            </a:pathLst>
          </a:custGeom>
          <a:ln w="10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53490" y="3780715"/>
            <a:ext cx="2087880" cy="64769"/>
          </a:xfrm>
          <a:custGeom>
            <a:avLst/>
            <a:gdLst/>
            <a:ahLst/>
            <a:cxnLst/>
            <a:rect l="l" t="t" r="r" b="b"/>
            <a:pathLst>
              <a:path w="2087879" h="64770">
                <a:moveTo>
                  <a:pt x="0" y="0"/>
                </a:moveTo>
                <a:lnTo>
                  <a:pt x="2087500" y="64749"/>
                </a:lnTo>
              </a:path>
            </a:pathLst>
          </a:custGeom>
          <a:ln w="8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15193" y="3891886"/>
            <a:ext cx="85591" cy="78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02098" y="2044696"/>
            <a:ext cx="423545" cy="1744345"/>
          </a:xfrm>
          <a:custGeom>
            <a:avLst/>
            <a:gdLst/>
            <a:ahLst/>
            <a:cxnLst/>
            <a:rect l="l" t="t" r="r" b="b"/>
            <a:pathLst>
              <a:path w="423545" h="1744345">
                <a:moveTo>
                  <a:pt x="413840" y="0"/>
                </a:moveTo>
                <a:lnTo>
                  <a:pt x="423273" y="1416007"/>
                </a:lnTo>
                <a:lnTo>
                  <a:pt x="0" y="1743729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62671" y="2048370"/>
            <a:ext cx="400050" cy="1748155"/>
          </a:xfrm>
          <a:custGeom>
            <a:avLst/>
            <a:gdLst/>
            <a:ahLst/>
            <a:cxnLst/>
            <a:rect l="l" t="t" r="r" b="b"/>
            <a:pathLst>
              <a:path w="400050" h="1748154">
                <a:moveTo>
                  <a:pt x="394088" y="0"/>
                </a:moveTo>
                <a:lnTo>
                  <a:pt x="399470" y="1418922"/>
                </a:lnTo>
                <a:lnTo>
                  <a:pt x="0" y="1748139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24511" y="2052045"/>
            <a:ext cx="375920" cy="1752600"/>
          </a:xfrm>
          <a:custGeom>
            <a:avLst/>
            <a:gdLst/>
            <a:ahLst/>
            <a:cxnLst/>
            <a:rect l="l" t="t" r="r" b="b"/>
            <a:pathLst>
              <a:path w="375920" h="1752600">
                <a:moveTo>
                  <a:pt x="374083" y="0"/>
                </a:moveTo>
                <a:lnTo>
                  <a:pt x="375349" y="1421899"/>
                </a:lnTo>
                <a:lnTo>
                  <a:pt x="0" y="1752586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87554" y="2055783"/>
            <a:ext cx="354330" cy="1757045"/>
          </a:xfrm>
          <a:custGeom>
            <a:avLst/>
            <a:gdLst/>
            <a:ahLst/>
            <a:cxnLst/>
            <a:rect l="l" t="t" r="r" b="b"/>
            <a:pathLst>
              <a:path w="354329" h="1757045">
                <a:moveTo>
                  <a:pt x="353951" y="0"/>
                </a:moveTo>
                <a:lnTo>
                  <a:pt x="351039" y="1424877"/>
                </a:lnTo>
                <a:lnTo>
                  <a:pt x="0" y="1757009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51799" y="2059521"/>
            <a:ext cx="334010" cy="1761489"/>
          </a:xfrm>
          <a:custGeom>
            <a:avLst/>
            <a:gdLst/>
            <a:ahLst/>
            <a:cxnLst/>
            <a:rect l="l" t="t" r="r" b="b"/>
            <a:pathLst>
              <a:path w="334009" h="1761489">
                <a:moveTo>
                  <a:pt x="333693" y="0"/>
                </a:moveTo>
                <a:lnTo>
                  <a:pt x="326603" y="1427792"/>
                </a:lnTo>
                <a:lnTo>
                  <a:pt x="0" y="1761462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317374" y="2063259"/>
            <a:ext cx="313690" cy="1766570"/>
          </a:xfrm>
          <a:custGeom>
            <a:avLst/>
            <a:gdLst/>
            <a:ahLst/>
            <a:cxnLst/>
            <a:rect l="l" t="t" r="r" b="b"/>
            <a:pathLst>
              <a:path w="313690" h="1766570">
                <a:moveTo>
                  <a:pt x="313118" y="0"/>
                </a:moveTo>
                <a:lnTo>
                  <a:pt x="301786" y="1430833"/>
                </a:lnTo>
                <a:lnTo>
                  <a:pt x="0" y="1765961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584152" y="2067060"/>
            <a:ext cx="292735" cy="1771014"/>
          </a:xfrm>
          <a:custGeom>
            <a:avLst/>
            <a:gdLst/>
            <a:ahLst/>
            <a:cxnLst/>
            <a:rect l="l" t="t" r="r" b="b"/>
            <a:pathLst>
              <a:path w="292734" h="1771014">
                <a:moveTo>
                  <a:pt x="292417" y="0"/>
                </a:moveTo>
                <a:lnTo>
                  <a:pt x="276843" y="1433747"/>
                </a:lnTo>
                <a:lnTo>
                  <a:pt x="0" y="1770434"/>
                </a:lnTo>
              </a:path>
            </a:pathLst>
          </a:custGeom>
          <a:ln w="886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94628" y="3785536"/>
            <a:ext cx="11430" cy="8890"/>
          </a:xfrm>
          <a:custGeom>
            <a:avLst/>
            <a:gdLst/>
            <a:ahLst/>
            <a:cxnLst/>
            <a:rect l="l" t="t" r="r" b="b"/>
            <a:pathLst>
              <a:path w="11429" h="8889">
                <a:moveTo>
                  <a:pt x="11205" y="0"/>
                </a:moveTo>
                <a:lnTo>
                  <a:pt x="0" y="8692"/>
                </a:lnTo>
              </a:path>
            </a:pathLst>
          </a:custGeom>
          <a:ln w="8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55644" y="3793601"/>
            <a:ext cx="10795" cy="8890"/>
          </a:xfrm>
          <a:custGeom>
            <a:avLst/>
            <a:gdLst/>
            <a:ahLst/>
            <a:cxnLst/>
            <a:rect l="l" t="t" r="r" b="b"/>
            <a:pathLst>
              <a:path w="10795" h="8889">
                <a:moveTo>
                  <a:pt x="10572" y="0"/>
                </a:moveTo>
                <a:lnTo>
                  <a:pt x="0" y="8736"/>
                </a:lnTo>
              </a:path>
            </a:pathLst>
          </a:custGeom>
          <a:ln w="8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17864" y="3801711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9939" y="0"/>
                </a:moveTo>
                <a:lnTo>
                  <a:pt x="0" y="8774"/>
                </a:lnTo>
              </a:path>
            </a:pathLst>
          </a:custGeom>
          <a:ln w="8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81350" y="3809852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89">
                <a:moveTo>
                  <a:pt x="9306" y="0"/>
                </a:moveTo>
                <a:lnTo>
                  <a:pt x="0" y="8819"/>
                </a:lnTo>
              </a:path>
            </a:pathLst>
          </a:custGeom>
          <a:ln w="8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46038" y="38180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8673" y="0"/>
                </a:moveTo>
                <a:lnTo>
                  <a:pt x="0" y="8863"/>
                </a:lnTo>
              </a:path>
            </a:pathLst>
          </a:custGeom>
          <a:ln w="8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11993" y="3826261"/>
            <a:ext cx="8255" cy="9525"/>
          </a:xfrm>
          <a:custGeom>
            <a:avLst/>
            <a:gdLst/>
            <a:ahLst/>
            <a:cxnLst/>
            <a:rect l="l" t="t" r="r" b="b"/>
            <a:pathLst>
              <a:path w="8254" h="9525">
                <a:moveTo>
                  <a:pt x="8040" y="0"/>
                </a:moveTo>
                <a:lnTo>
                  <a:pt x="0" y="8901"/>
                </a:lnTo>
              </a:path>
            </a:pathLst>
          </a:custGeom>
          <a:ln w="8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579214" y="3834523"/>
            <a:ext cx="7620" cy="9525"/>
          </a:xfrm>
          <a:custGeom>
            <a:avLst/>
            <a:gdLst/>
            <a:ahLst/>
            <a:cxnLst/>
            <a:rect l="l" t="t" r="r" b="b"/>
            <a:pathLst>
              <a:path w="7620" h="9525">
                <a:moveTo>
                  <a:pt x="7343" y="0"/>
                </a:moveTo>
                <a:lnTo>
                  <a:pt x="0" y="8945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30319" y="2223360"/>
            <a:ext cx="23495" cy="1557655"/>
          </a:xfrm>
          <a:custGeom>
            <a:avLst/>
            <a:gdLst/>
            <a:ahLst/>
            <a:cxnLst/>
            <a:rect l="l" t="t" r="r" b="b"/>
            <a:pathLst>
              <a:path w="23495" h="1557654">
                <a:moveTo>
                  <a:pt x="23170" y="1557355"/>
                </a:moveTo>
                <a:lnTo>
                  <a:pt x="0" y="0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21006" y="2975143"/>
            <a:ext cx="85496" cy="99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50767" y="3285841"/>
            <a:ext cx="2345690" cy="309880"/>
          </a:xfrm>
          <a:custGeom>
            <a:avLst/>
            <a:gdLst/>
            <a:ahLst/>
            <a:cxnLst/>
            <a:rect l="l" t="t" r="r" b="b"/>
            <a:pathLst>
              <a:path w="2345690" h="309879">
                <a:moveTo>
                  <a:pt x="0" y="309430"/>
                </a:moveTo>
                <a:lnTo>
                  <a:pt x="447077" y="0"/>
                </a:lnTo>
                <a:lnTo>
                  <a:pt x="2345288" y="50241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747855" y="3109267"/>
            <a:ext cx="2350770" cy="292100"/>
          </a:xfrm>
          <a:custGeom>
            <a:avLst/>
            <a:gdLst/>
            <a:ahLst/>
            <a:cxnLst/>
            <a:rect l="l" t="t" r="r" b="b"/>
            <a:pathLst>
              <a:path w="2350770" h="292100">
                <a:moveTo>
                  <a:pt x="0" y="291627"/>
                </a:moveTo>
                <a:lnTo>
                  <a:pt x="448343" y="0"/>
                </a:lnTo>
                <a:lnTo>
                  <a:pt x="2350669" y="47326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44943" y="2931870"/>
            <a:ext cx="2356485" cy="274320"/>
          </a:xfrm>
          <a:custGeom>
            <a:avLst/>
            <a:gdLst/>
            <a:ahLst/>
            <a:cxnLst/>
            <a:rect l="l" t="t" r="r" b="b"/>
            <a:pathLst>
              <a:path w="2356484" h="274319">
                <a:moveTo>
                  <a:pt x="0" y="273761"/>
                </a:moveTo>
                <a:lnTo>
                  <a:pt x="449546" y="0"/>
                </a:lnTo>
                <a:lnTo>
                  <a:pt x="2356050" y="44475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42031" y="2753777"/>
            <a:ext cx="2361565" cy="255904"/>
          </a:xfrm>
          <a:custGeom>
            <a:avLst/>
            <a:gdLst/>
            <a:ahLst/>
            <a:cxnLst/>
            <a:rect l="l" t="t" r="r" b="b"/>
            <a:pathLst>
              <a:path w="2361565" h="255905">
                <a:moveTo>
                  <a:pt x="0" y="255578"/>
                </a:moveTo>
                <a:lnTo>
                  <a:pt x="450812" y="0"/>
                </a:lnTo>
                <a:lnTo>
                  <a:pt x="2361432" y="41498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39055" y="2574922"/>
            <a:ext cx="2367280" cy="237490"/>
          </a:xfrm>
          <a:custGeom>
            <a:avLst/>
            <a:gdLst/>
            <a:ahLst/>
            <a:cxnLst/>
            <a:rect l="l" t="t" r="r" b="b"/>
            <a:pathLst>
              <a:path w="2367279" h="237489">
                <a:moveTo>
                  <a:pt x="0" y="237268"/>
                </a:moveTo>
                <a:lnTo>
                  <a:pt x="452078" y="0"/>
                </a:lnTo>
                <a:lnTo>
                  <a:pt x="2366939" y="38457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36143" y="2395245"/>
            <a:ext cx="2372360" cy="219075"/>
          </a:xfrm>
          <a:custGeom>
            <a:avLst/>
            <a:gdLst/>
            <a:ahLst/>
            <a:cxnLst/>
            <a:rect l="l" t="t" r="r" b="b"/>
            <a:pathLst>
              <a:path w="2372359" h="219075">
                <a:moveTo>
                  <a:pt x="0" y="218831"/>
                </a:moveTo>
                <a:lnTo>
                  <a:pt x="453344" y="0"/>
                </a:lnTo>
                <a:lnTo>
                  <a:pt x="2372320" y="35479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33168" y="2214807"/>
            <a:ext cx="2378075" cy="200660"/>
          </a:xfrm>
          <a:custGeom>
            <a:avLst/>
            <a:gdLst/>
            <a:ahLst/>
            <a:cxnLst/>
            <a:rect l="l" t="t" r="r" b="b"/>
            <a:pathLst>
              <a:path w="2378075" h="200660">
                <a:moveTo>
                  <a:pt x="0" y="200205"/>
                </a:moveTo>
                <a:lnTo>
                  <a:pt x="454610" y="0"/>
                </a:lnTo>
                <a:lnTo>
                  <a:pt x="2377828" y="32438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42854" y="3592547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4" h="8254">
                <a:moveTo>
                  <a:pt x="11838" y="0"/>
                </a:moveTo>
                <a:lnTo>
                  <a:pt x="0" y="8236"/>
                </a:lnTo>
              </a:path>
            </a:pathLst>
          </a:custGeom>
          <a:ln w="8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39879" y="3398361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4" h="8254">
                <a:moveTo>
                  <a:pt x="11901" y="0"/>
                </a:moveTo>
                <a:lnTo>
                  <a:pt x="0" y="7729"/>
                </a:lnTo>
              </a:path>
            </a:pathLst>
          </a:custGeom>
          <a:ln w="8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736966" y="3203224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19">
                <a:moveTo>
                  <a:pt x="11965" y="0"/>
                </a:moveTo>
                <a:lnTo>
                  <a:pt x="0" y="7222"/>
                </a:lnTo>
              </a:path>
            </a:pathLst>
          </a:custGeom>
          <a:ln w="8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34054" y="3007137"/>
            <a:ext cx="12065" cy="6985"/>
          </a:xfrm>
          <a:custGeom>
            <a:avLst/>
            <a:gdLst/>
            <a:ahLst/>
            <a:cxnLst/>
            <a:rect l="l" t="t" r="r" b="b"/>
            <a:pathLst>
              <a:path w="12064" h="6985">
                <a:moveTo>
                  <a:pt x="11965" y="0"/>
                </a:moveTo>
                <a:lnTo>
                  <a:pt x="0" y="6779"/>
                </a:lnTo>
              </a:path>
            </a:pathLst>
          </a:custGeom>
          <a:ln w="8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31079" y="2810100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4" h="6350">
                <a:moveTo>
                  <a:pt x="11965" y="0"/>
                </a:moveTo>
                <a:lnTo>
                  <a:pt x="0" y="6335"/>
                </a:lnTo>
              </a:path>
            </a:pathLst>
          </a:custGeom>
          <a:ln w="8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28103" y="2612176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4" h="6350">
                <a:moveTo>
                  <a:pt x="12028" y="0"/>
                </a:moveTo>
                <a:lnTo>
                  <a:pt x="0" y="5765"/>
                </a:lnTo>
              </a:path>
            </a:pathLst>
          </a:custGeom>
          <a:ln w="8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25064" y="2413238"/>
            <a:ext cx="12700" cy="5715"/>
          </a:xfrm>
          <a:custGeom>
            <a:avLst/>
            <a:gdLst/>
            <a:ahLst/>
            <a:cxnLst/>
            <a:rect l="l" t="t" r="r" b="b"/>
            <a:pathLst>
              <a:path w="12700" h="5714">
                <a:moveTo>
                  <a:pt x="12091" y="0"/>
                </a:moveTo>
                <a:lnTo>
                  <a:pt x="0" y="5321"/>
                </a:lnTo>
              </a:path>
            </a:pathLst>
          </a:custGeom>
          <a:ln w="8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29044" y="2387078"/>
            <a:ext cx="2108639" cy="10074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03305" y="2033355"/>
            <a:ext cx="1939516" cy="1482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39343" y="2025758"/>
            <a:ext cx="494386" cy="1771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4555" y="3439866"/>
            <a:ext cx="2373055" cy="418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63937" y="3507333"/>
            <a:ext cx="253365" cy="338455"/>
          </a:xfrm>
          <a:custGeom>
            <a:avLst/>
            <a:gdLst/>
            <a:ahLst/>
            <a:cxnLst/>
            <a:rect l="l" t="t" r="r" b="b"/>
            <a:pathLst>
              <a:path w="253364" h="338454">
                <a:moveTo>
                  <a:pt x="253024" y="0"/>
                </a:moveTo>
                <a:lnTo>
                  <a:pt x="0" y="338131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110560" y="3744792"/>
            <a:ext cx="45085" cy="55880"/>
          </a:xfrm>
          <a:custGeom>
            <a:avLst/>
            <a:gdLst/>
            <a:ahLst/>
            <a:cxnLst/>
            <a:rect l="l" t="t" r="r" b="b"/>
            <a:pathLst>
              <a:path w="45085" h="55879">
                <a:moveTo>
                  <a:pt x="44494" y="0"/>
                </a:moveTo>
                <a:lnTo>
                  <a:pt x="1204" y="0"/>
                </a:lnTo>
                <a:lnTo>
                  <a:pt x="1204" y="7285"/>
                </a:lnTo>
                <a:lnTo>
                  <a:pt x="34226" y="7285"/>
                </a:lnTo>
                <a:lnTo>
                  <a:pt x="0" y="47073"/>
                </a:lnTo>
                <a:lnTo>
                  <a:pt x="0" y="55379"/>
                </a:lnTo>
                <a:lnTo>
                  <a:pt x="44494" y="55379"/>
                </a:lnTo>
                <a:lnTo>
                  <a:pt x="44494" y="48118"/>
                </a:lnTo>
                <a:lnTo>
                  <a:pt x="10268" y="48118"/>
                </a:lnTo>
                <a:lnTo>
                  <a:pt x="44494" y="8299"/>
                </a:lnTo>
                <a:lnTo>
                  <a:pt x="444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98805" y="2044442"/>
            <a:ext cx="1913889" cy="1469390"/>
          </a:xfrm>
          <a:custGeom>
            <a:avLst/>
            <a:gdLst/>
            <a:ahLst/>
            <a:cxnLst/>
            <a:rect l="l" t="t" r="r" b="b"/>
            <a:pathLst>
              <a:path w="1913889" h="1469389">
                <a:moveTo>
                  <a:pt x="1913593" y="1469036"/>
                </a:moveTo>
                <a:lnTo>
                  <a:pt x="13500" y="1415817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48543" y="2064526"/>
            <a:ext cx="1936114" cy="1486535"/>
          </a:xfrm>
          <a:custGeom>
            <a:avLst/>
            <a:gdLst/>
            <a:ahLst/>
            <a:cxnLst/>
            <a:rect l="l" t="t" r="r" b="b"/>
            <a:pathLst>
              <a:path w="1936114" h="1486535">
                <a:moveTo>
                  <a:pt x="1935967" y="1486206"/>
                </a:moveTo>
                <a:lnTo>
                  <a:pt x="14514" y="1431783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97139" y="2085053"/>
            <a:ext cx="1958975" cy="1504315"/>
          </a:xfrm>
          <a:custGeom>
            <a:avLst/>
            <a:gdLst/>
            <a:ahLst/>
            <a:cxnLst/>
            <a:rect l="l" t="t" r="r" b="b"/>
            <a:pathLst>
              <a:path w="1958975" h="1504314">
                <a:moveTo>
                  <a:pt x="1958848" y="1503755"/>
                </a:moveTo>
                <a:lnTo>
                  <a:pt x="15528" y="1448065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44404" y="2106088"/>
            <a:ext cx="1982470" cy="1522095"/>
          </a:xfrm>
          <a:custGeom>
            <a:avLst/>
            <a:gdLst/>
            <a:ahLst/>
            <a:cxnLst/>
            <a:rect l="l" t="t" r="r" b="b"/>
            <a:pathLst>
              <a:path w="1982470" h="1522095">
                <a:moveTo>
                  <a:pt x="1982363" y="1521812"/>
                </a:moveTo>
                <a:lnTo>
                  <a:pt x="16669" y="1464728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90466" y="2127629"/>
            <a:ext cx="2006600" cy="1540510"/>
          </a:xfrm>
          <a:custGeom>
            <a:avLst/>
            <a:gdLst/>
            <a:ahLst/>
            <a:cxnLst/>
            <a:rect l="l" t="t" r="r" b="b"/>
            <a:pathLst>
              <a:path w="2006600" h="1540510">
                <a:moveTo>
                  <a:pt x="2006385" y="1540249"/>
                </a:moveTo>
                <a:lnTo>
                  <a:pt x="17810" y="1481834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35132" y="2149740"/>
            <a:ext cx="2031364" cy="1559560"/>
          </a:xfrm>
          <a:custGeom>
            <a:avLst/>
            <a:gdLst/>
            <a:ahLst/>
            <a:cxnLst/>
            <a:rect l="l" t="t" r="r" b="b"/>
            <a:pathLst>
              <a:path w="2031364" h="1559560">
                <a:moveTo>
                  <a:pt x="2031041" y="1559065"/>
                </a:moveTo>
                <a:lnTo>
                  <a:pt x="19078" y="1499257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8468" y="2172358"/>
            <a:ext cx="2056764" cy="1578610"/>
          </a:xfrm>
          <a:custGeom>
            <a:avLst/>
            <a:gdLst/>
            <a:ahLst/>
            <a:cxnLst/>
            <a:rect l="l" t="t" r="r" b="b"/>
            <a:pathLst>
              <a:path w="2056764" h="1578610">
                <a:moveTo>
                  <a:pt x="2056267" y="1578452"/>
                </a:moveTo>
                <a:lnTo>
                  <a:pt x="20282" y="1517124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20409" y="2195546"/>
            <a:ext cx="2082164" cy="1598930"/>
          </a:xfrm>
          <a:custGeom>
            <a:avLst/>
            <a:gdLst/>
            <a:ahLst/>
            <a:cxnLst/>
            <a:rect l="l" t="t" r="r" b="b"/>
            <a:pathLst>
              <a:path w="2082164" h="1598929">
                <a:moveTo>
                  <a:pt x="2082128" y="1598314"/>
                </a:moveTo>
                <a:lnTo>
                  <a:pt x="21613" y="1535433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60829" y="2219305"/>
            <a:ext cx="2108835" cy="1619250"/>
          </a:xfrm>
          <a:custGeom>
            <a:avLst/>
            <a:gdLst/>
            <a:ahLst/>
            <a:cxnLst/>
            <a:rect l="l" t="t" r="r" b="b"/>
            <a:pathLst>
              <a:path w="2108835" h="1619250">
                <a:moveTo>
                  <a:pt x="2108685" y="1618696"/>
                </a:moveTo>
                <a:lnTo>
                  <a:pt x="23007" y="1554225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96933" y="3513035"/>
            <a:ext cx="46990" cy="1905"/>
          </a:xfrm>
          <a:custGeom>
            <a:avLst/>
            <a:gdLst/>
            <a:ahLst/>
            <a:cxnLst/>
            <a:rect l="l" t="t" r="r" b="b"/>
            <a:pathLst>
              <a:path w="46989" h="1904">
                <a:moveTo>
                  <a:pt x="-4434" y="665"/>
                </a:moveTo>
                <a:lnTo>
                  <a:pt x="50831" y="665"/>
                </a:lnTo>
              </a:path>
            </a:pathLst>
          </a:custGeom>
          <a:ln w="10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68918" y="3550289"/>
            <a:ext cx="46990" cy="1905"/>
          </a:xfrm>
          <a:custGeom>
            <a:avLst/>
            <a:gdLst/>
            <a:ahLst/>
            <a:cxnLst/>
            <a:rect l="l" t="t" r="r" b="b"/>
            <a:pathLst>
              <a:path w="46989" h="1904">
                <a:moveTo>
                  <a:pt x="-4434" y="665"/>
                </a:moveTo>
                <a:lnTo>
                  <a:pt x="51338" y="665"/>
                </a:lnTo>
              </a:path>
            </a:pathLst>
          </a:custGeom>
          <a:ln w="10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40205" y="3588366"/>
            <a:ext cx="47625" cy="1905"/>
          </a:xfrm>
          <a:custGeom>
            <a:avLst/>
            <a:gdLst/>
            <a:ahLst/>
            <a:cxnLst/>
            <a:rect l="l" t="t" r="r" b="b"/>
            <a:pathLst>
              <a:path w="47625" h="1904">
                <a:moveTo>
                  <a:pt x="-4434" y="696"/>
                </a:moveTo>
                <a:lnTo>
                  <a:pt x="51845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10796" y="3627393"/>
            <a:ext cx="48260" cy="1905"/>
          </a:xfrm>
          <a:custGeom>
            <a:avLst/>
            <a:gdLst/>
            <a:ahLst/>
            <a:cxnLst/>
            <a:rect l="l" t="t" r="r" b="b"/>
            <a:pathLst>
              <a:path w="48260" h="1904">
                <a:moveTo>
                  <a:pt x="-4434" y="696"/>
                </a:moveTo>
                <a:lnTo>
                  <a:pt x="52415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80689" y="3667371"/>
            <a:ext cx="48895" cy="1905"/>
          </a:xfrm>
          <a:custGeom>
            <a:avLst/>
            <a:gdLst/>
            <a:ahLst/>
            <a:cxnLst/>
            <a:rect l="l" t="t" r="r" b="b"/>
            <a:pathLst>
              <a:path w="48894" h="1904">
                <a:moveTo>
                  <a:pt x="-4434" y="728"/>
                </a:moveTo>
                <a:lnTo>
                  <a:pt x="52986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49821" y="3708362"/>
            <a:ext cx="49530" cy="1905"/>
          </a:xfrm>
          <a:custGeom>
            <a:avLst/>
            <a:gdLst/>
            <a:ahLst/>
            <a:cxnLst/>
            <a:rect l="l" t="t" r="r" b="b"/>
            <a:pathLst>
              <a:path w="49530" h="1904">
                <a:moveTo>
                  <a:pt x="-4434" y="728"/>
                </a:moveTo>
                <a:lnTo>
                  <a:pt x="53556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918193" y="3750304"/>
            <a:ext cx="50165" cy="1905"/>
          </a:xfrm>
          <a:custGeom>
            <a:avLst/>
            <a:gdLst/>
            <a:ahLst/>
            <a:cxnLst/>
            <a:rect l="l" t="t" r="r" b="b"/>
            <a:pathLst>
              <a:path w="50164" h="1904">
                <a:moveTo>
                  <a:pt x="-4434" y="760"/>
                </a:moveTo>
                <a:lnTo>
                  <a:pt x="54190" y="760"/>
                </a:lnTo>
              </a:path>
            </a:pathLst>
          </a:custGeom>
          <a:ln w="103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85741" y="3793348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-4434" y="769"/>
                </a:moveTo>
                <a:lnTo>
                  <a:pt x="54824" y="769"/>
                </a:lnTo>
              </a:path>
            </a:pathLst>
          </a:custGeom>
          <a:ln w="104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52528" y="3837475"/>
            <a:ext cx="51435" cy="1905"/>
          </a:xfrm>
          <a:custGeom>
            <a:avLst/>
            <a:gdLst/>
            <a:ahLst/>
            <a:cxnLst/>
            <a:rect l="l" t="t" r="r" b="b"/>
            <a:pathLst>
              <a:path w="51435" h="1904">
                <a:moveTo>
                  <a:pt x="-4434" y="788"/>
                </a:moveTo>
                <a:lnTo>
                  <a:pt x="55394" y="788"/>
                </a:lnTo>
              </a:path>
            </a:pathLst>
          </a:custGeom>
          <a:ln w="10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73950" y="3780721"/>
            <a:ext cx="2090420" cy="64769"/>
          </a:xfrm>
          <a:custGeom>
            <a:avLst/>
            <a:gdLst/>
            <a:ahLst/>
            <a:cxnLst/>
            <a:rect l="l" t="t" r="r" b="b"/>
            <a:pathLst>
              <a:path w="2090420" h="64770">
                <a:moveTo>
                  <a:pt x="0" y="0"/>
                </a:moveTo>
                <a:lnTo>
                  <a:pt x="2089987" y="64743"/>
                </a:lnTo>
              </a:path>
            </a:pathLst>
          </a:custGeom>
          <a:ln w="8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55941" y="3915498"/>
            <a:ext cx="53975" cy="55880"/>
          </a:xfrm>
          <a:custGeom>
            <a:avLst/>
            <a:gdLst/>
            <a:ahLst/>
            <a:cxnLst/>
            <a:rect l="l" t="t" r="r" b="b"/>
            <a:pathLst>
              <a:path w="53975" h="55879">
                <a:moveTo>
                  <a:pt x="12549" y="0"/>
                </a:moveTo>
                <a:lnTo>
                  <a:pt x="1838" y="0"/>
                </a:lnTo>
                <a:lnTo>
                  <a:pt x="21486" y="26413"/>
                </a:lnTo>
                <a:lnTo>
                  <a:pt x="0" y="55385"/>
                </a:lnTo>
                <a:lnTo>
                  <a:pt x="10711" y="55385"/>
                </a:lnTo>
                <a:lnTo>
                  <a:pt x="26874" y="33629"/>
                </a:lnTo>
                <a:lnTo>
                  <a:pt x="37584" y="33629"/>
                </a:lnTo>
                <a:lnTo>
                  <a:pt x="32642" y="26951"/>
                </a:lnTo>
                <a:lnTo>
                  <a:pt x="38004" y="19735"/>
                </a:lnTo>
                <a:lnTo>
                  <a:pt x="27254" y="19735"/>
                </a:lnTo>
                <a:lnTo>
                  <a:pt x="12549" y="0"/>
                </a:lnTo>
                <a:close/>
              </a:path>
              <a:path w="53975" h="55879">
                <a:moveTo>
                  <a:pt x="37584" y="33629"/>
                </a:moveTo>
                <a:lnTo>
                  <a:pt x="26874" y="33629"/>
                </a:lnTo>
                <a:lnTo>
                  <a:pt x="42973" y="55385"/>
                </a:lnTo>
                <a:lnTo>
                  <a:pt x="53685" y="55385"/>
                </a:lnTo>
                <a:lnTo>
                  <a:pt x="37584" y="33629"/>
                </a:lnTo>
                <a:close/>
              </a:path>
              <a:path w="53975" h="55879">
                <a:moveTo>
                  <a:pt x="52671" y="0"/>
                </a:moveTo>
                <a:lnTo>
                  <a:pt x="41959" y="0"/>
                </a:lnTo>
                <a:lnTo>
                  <a:pt x="27254" y="19735"/>
                </a:lnTo>
                <a:lnTo>
                  <a:pt x="38004" y="19735"/>
                </a:lnTo>
                <a:lnTo>
                  <a:pt x="52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15022" y="2041718"/>
            <a:ext cx="443230" cy="1740535"/>
          </a:xfrm>
          <a:custGeom>
            <a:avLst/>
            <a:gdLst/>
            <a:ahLst/>
            <a:cxnLst/>
            <a:rect l="l" t="t" r="r" b="b"/>
            <a:pathLst>
              <a:path w="443230" h="1740535">
                <a:moveTo>
                  <a:pt x="430052" y="0"/>
                </a:moveTo>
                <a:lnTo>
                  <a:pt x="442729" y="1413663"/>
                </a:lnTo>
                <a:lnTo>
                  <a:pt x="0" y="1740264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61898" y="2045202"/>
            <a:ext cx="420370" cy="1744980"/>
          </a:xfrm>
          <a:custGeom>
            <a:avLst/>
            <a:gdLst/>
            <a:ahLst/>
            <a:cxnLst/>
            <a:rect l="l" t="t" r="r" b="b"/>
            <a:pathLst>
              <a:path w="420369" h="1744979">
                <a:moveTo>
                  <a:pt x="411418" y="0"/>
                </a:moveTo>
                <a:lnTo>
                  <a:pt x="420228" y="1416451"/>
                </a:lnTo>
                <a:lnTo>
                  <a:pt x="0" y="1744439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309915" y="2048750"/>
            <a:ext cx="397510" cy="1748789"/>
          </a:xfrm>
          <a:custGeom>
            <a:avLst/>
            <a:gdLst/>
            <a:ahLst/>
            <a:cxnLst/>
            <a:rect l="l" t="t" r="r" b="b"/>
            <a:pathLst>
              <a:path w="397510" h="1748789">
                <a:moveTo>
                  <a:pt x="392530" y="0"/>
                </a:moveTo>
                <a:lnTo>
                  <a:pt x="397474" y="1419238"/>
                </a:lnTo>
                <a:lnTo>
                  <a:pt x="0" y="1748563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59010" y="2052235"/>
            <a:ext cx="374650" cy="1753235"/>
          </a:xfrm>
          <a:custGeom>
            <a:avLst/>
            <a:gdLst/>
            <a:ahLst/>
            <a:cxnLst/>
            <a:rect l="l" t="t" r="r" b="b"/>
            <a:pathLst>
              <a:path w="374650" h="1753235">
                <a:moveTo>
                  <a:pt x="373578" y="0"/>
                </a:moveTo>
                <a:lnTo>
                  <a:pt x="374592" y="1422026"/>
                </a:lnTo>
                <a:lnTo>
                  <a:pt x="0" y="1752802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09246" y="2055783"/>
            <a:ext cx="354965" cy="1757045"/>
          </a:xfrm>
          <a:custGeom>
            <a:avLst/>
            <a:gdLst/>
            <a:ahLst/>
            <a:cxnLst/>
            <a:rect l="l" t="t" r="r" b="b"/>
            <a:pathLst>
              <a:path w="354964" h="1757045">
                <a:moveTo>
                  <a:pt x="354373" y="0"/>
                </a:moveTo>
                <a:lnTo>
                  <a:pt x="351458" y="1424877"/>
                </a:lnTo>
                <a:lnTo>
                  <a:pt x="0" y="1757009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60559" y="2059331"/>
            <a:ext cx="335280" cy="1761489"/>
          </a:xfrm>
          <a:custGeom>
            <a:avLst/>
            <a:gdLst/>
            <a:ahLst/>
            <a:cxnLst/>
            <a:rect l="l" t="t" r="r" b="b"/>
            <a:pathLst>
              <a:path w="335280" h="1761489">
                <a:moveTo>
                  <a:pt x="335105" y="0"/>
                </a:moveTo>
                <a:lnTo>
                  <a:pt x="328196" y="1427665"/>
                </a:lnTo>
                <a:lnTo>
                  <a:pt x="0" y="1761247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13013" y="2062942"/>
            <a:ext cx="315595" cy="1765935"/>
          </a:xfrm>
          <a:custGeom>
            <a:avLst/>
            <a:gdLst/>
            <a:ahLst/>
            <a:cxnLst/>
            <a:rect l="l" t="t" r="r" b="b"/>
            <a:pathLst>
              <a:path w="315594" h="1765935">
                <a:moveTo>
                  <a:pt x="315583" y="0"/>
                </a:moveTo>
                <a:lnTo>
                  <a:pt x="304681" y="1430452"/>
                </a:lnTo>
                <a:lnTo>
                  <a:pt x="0" y="1765454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566608" y="2066490"/>
            <a:ext cx="296545" cy="1770380"/>
          </a:xfrm>
          <a:custGeom>
            <a:avLst/>
            <a:gdLst/>
            <a:ahLst/>
            <a:cxnLst/>
            <a:rect l="l" t="t" r="r" b="b"/>
            <a:pathLst>
              <a:path w="296544" h="1770379">
                <a:moveTo>
                  <a:pt x="295934" y="0"/>
                </a:moveTo>
                <a:lnTo>
                  <a:pt x="280976" y="1433303"/>
                </a:lnTo>
                <a:lnTo>
                  <a:pt x="0" y="1769768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21344" y="2070101"/>
            <a:ext cx="276225" cy="1774189"/>
          </a:xfrm>
          <a:custGeom>
            <a:avLst/>
            <a:gdLst/>
            <a:ahLst/>
            <a:cxnLst/>
            <a:rect l="l" t="t" r="r" b="b"/>
            <a:pathLst>
              <a:path w="276225" h="1774189">
                <a:moveTo>
                  <a:pt x="276095" y="0"/>
                </a:moveTo>
                <a:lnTo>
                  <a:pt x="257081" y="1436155"/>
                </a:lnTo>
                <a:lnTo>
                  <a:pt x="0" y="1774045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07162" y="3779106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11789" y="0"/>
                </a:moveTo>
                <a:lnTo>
                  <a:pt x="0" y="8660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54482" y="3786746"/>
            <a:ext cx="11430" cy="8890"/>
          </a:xfrm>
          <a:custGeom>
            <a:avLst/>
            <a:gdLst/>
            <a:ahLst/>
            <a:cxnLst/>
            <a:rect l="l" t="t" r="r" b="b"/>
            <a:pathLst>
              <a:path w="11430" h="8889">
                <a:moveTo>
                  <a:pt x="11155" y="0"/>
                </a:moveTo>
                <a:lnTo>
                  <a:pt x="0" y="8698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302880" y="3794412"/>
            <a:ext cx="10795" cy="8890"/>
          </a:xfrm>
          <a:custGeom>
            <a:avLst/>
            <a:gdLst/>
            <a:ahLst/>
            <a:cxnLst/>
            <a:rect l="l" t="t" r="r" b="b"/>
            <a:pathLst>
              <a:path w="10794" h="8889">
                <a:moveTo>
                  <a:pt x="10521" y="0"/>
                </a:moveTo>
                <a:lnTo>
                  <a:pt x="0" y="8736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552418" y="3802116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9887" y="0"/>
                </a:moveTo>
                <a:lnTo>
                  <a:pt x="0" y="8781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803034" y="3809858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89">
                <a:moveTo>
                  <a:pt x="9317" y="0"/>
                </a:moveTo>
                <a:lnTo>
                  <a:pt x="0" y="8819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54728" y="3817626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8746" y="0"/>
                </a:moveTo>
                <a:lnTo>
                  <a:pt x="0" y="8857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07626" y="3825432"/>
            <a:ext cx="8255" cy="9525"/>
          </a:xfrm>
          <a:custGeom>
            <a:avLst/>
            <a:gdLst/>
            <a:ahLst/>
            <a:cxnLst/>
            <a:rect l="l" t="t" r="r" b="b"/>
            <a:pathLst>
              <a:path w="8255" h="9525">
                <a:moveTo>
                  <a:pt x="8113" y="0"/>
                </a:moveTo>
                <a:lnTo>
                  <a:pt x="0" y="8901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561664" y="3833281"/>
            <a:ext cx="7620" cy="9525"/>
          </a:xfrm>
          <a:custGeom>
            <a:avLst/>
            <a:gdLst/>
            <a:ahLst/>
            <a:cxnLst/>
            <a:rect l="l" t="t" r="r" b="b"/>
            <a:pathLst>
              <a:path w="7619" h="9525">
                <a:moveTo>
                  <a:pt x="7415" y="0"/>
                </a:moveTo>
                <a:lnTo>
                  <a:pt x="0" y="8933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16780" y="3841163"/>
            <a:ext cx="6985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6845" y="0"/>
                </a:moveTo>
                <a:lnTo>
                  <a:pt x="0" y="8971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0751" y="2223360"/>
            <a:ext cx="23495" cy="1557655"/>
          </a:xfrm>
          <a:custGeom>
            <a:avLst/>
            <a:gdLst/>
            <a:ahLst/>
            <a:cxnLst/>
            <a:rect l="l" t="t" r="r" b="b"/>
            <a:pathLst>
              <a:path w="23495" h="1557654">
                <a:moveTo>
                  <a:pt x="23198" y="1557361"/>
                </a:moveTo>
                <a:lnTo>
                  <a:pt x="0" y="0"/>
                </a:lnTo>
              </a:path>
            </a:pathLst>
          </a:custGeom>
          <a:ln w="8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0311" y="2997824"/>
            <a:ext cx="53975" cy="76835"/>
          </a:xfrm>
          <a:custGeom>
            <a:avLst/>
            <a:gdLst/>
            <a:ahLst/>
            <a:cxnLst/>
            <a:rect l="l" t="t" r="r" b="b"/>
            <a:pathLst>
              <a:path w="53975" h="76835">
                <a:moveTo>
                  <a:pt x="9640" y="0"/>
                </a:moveTo>
                <a:lnTo>
                  <a:pt x="0" y="0"/>
                </a:lnTo>
                <a:lnTo>
                  <a:pt x="22399" y="54486"/>
                </a:lnTo>
                <a:lnTo>
                  <a:pt x="20770" y="58604"/>
                </a:lnTo>
                <a:lnTo>
                  <a:pt x="19090" y="63039"/>
                </a:lnTo>
                <a:lnTo>
                  <a:pt x="17557" y="65826"/>
                </a:lnTo>
                <a:lnTo>
                  <a:pt x="14780" y="68234"/>
                </a:lnTo>
                <a:lnTo>
                  <a:pt x="12841" y="68804"/>
                </a:lnTo>
                <a:lnTo>
                  <a:pt x="4988" y="68804"/>
                </a:lnTo>
                <a:lnTo>
                  <a:pt x="4988" y="76407"/>
                </a:lnTo>
                <a:lnTo>
                  <a:pt x="16352" y="76407"/>
                </a:lnTo>
                <a:lnTo>
                  <a:pt x="19617" y="75393"/>
                </a:lnTo>
                <a:lnTo>
                  <a:pt x="22050" y="73429"/>
                </a:lnTo>
                <a:lnTo>
                  <a:pt x="24503" y="71402"/>
                </a:lnTo>
                <a:lnTo>
                  <a:pt x="27007" y="67094"/>
                </a:lnTo>
                <a:lnTo>
                  <a:pt x="29574" y="60505"/>
                </a:lnTo>
                <a:lnTo>
                  <a:pt x="36508" y="43272"/>
                </a:lnTo>
                <a:lnTo>
                  <a:pt x="26963" y="43272"/>
                </a:lnTo>
                <a:lnTo>
                  <a:pt x="9640" y="0"/>
                </a:lnTo>
                <a:close/>
              </a:path>
              <a:path w="53975" h="76835">
                <a:moveTo>
                  <a:pt x="53919" y="0"/>
                </a:moveTo>
                <a:lnTo>
                  <a:pt x="44279" y="0"/>
                </a:lnTo>
                <a:lnTo>
                  <a:pt x="26963" y="43272"/>
                </a:lnTo>
                <a:lnTo>
                  <a:pt x="36508" y="43272"/>
                </a:lnTo>
                <a:lnTo>
                  <a:pt x="53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3506" y="3426554"/>
            <a:ext cx="2344420" cy="323850"/>
          </a:xfrm>
          <a:custGeom>
            <a:avLst/>
            <a:gdLst/>
            <a:ahLst/>
            <a:cxnLst/>
            <a:rect l="l" t="t" r="r" b="b"/>
            <a:pathLst>
              <a:path w="2344420" h="323850">
                <a:moveTo>
                  <a:pt x="0" y="323559"/>
                </a:moveTo>
                <a:lnTo>
                  <a:pt x="446659" y="0"/>
                </a:lnTo>
                <a:lnTo>
                  <a:pt x="2343836" y="52522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0781" y="3259421"/>
            <a:ext cx="2349500" cy="307340"/>
          </a:xfrm>
          <a:custGeom>
            <a:avLst/>
            <a:gdLst/>
            <a:ahLst/>
            <a:cxnLst/>
            <a:rect l="l" t="t" r="r" b="b"/>
            <a:pathLst>
              <a:path w="2349500" h="307339">
                <a:moveTo>
                  <a:pt x="0" y="306770"/>
                </a:moveTo>
                <a:lnTo>
                  <a:pt x="447800" y="0"/>
                </a:lnTo>
                <a:lnTo>
                  <a:pt x="2348906" y="49797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7992" y="3091528"/>
            <a:ext cx="2354580" cy="290195"/>
          </a:xfrm>
          <a:custGeom>
            <a:avLst/>
            <a:gdLst/>
            <a:ahLst/>
            <a:cxnLst/>
            <a:rect l="l" t="t" r="r" b="b"/>
            <a:pathLst>
              <a:path w="2354580" h="290195">
                <a:moveTo>
                  <a:pt x="0" y="289917"/>
                </a:moveTo>
                <a:lnTo>
                  <a:pt x="449004" y="0"/>
                </a:lnTo>
                <a:lnTo>
                  <a:pt x="2354040" y="47073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5266" y="2923001"/>
            <a:ext cx="2359660" cy="273050"/>
          </a:xfrm>
          <a:custGeom>
            <a:avLst/>
            <a:gdLst/>
            <a:ahLst/>
            <a:cxnLst/>
            <a:rect l="l" t="t" r="r" b="b"/>
            <a:pathLst>
              <a:path w="2359660" h="273050">
                <a:moveTo>
                  <a:pt x="0" y="272811"/>
                </a:moveTo>
                <a:lnTo>
                  <a:pt x="450145" y="0"/>
                </a:lnTo>
                <a:lnTo>
                  <a:pt x="2359111" y="44285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2477" y="2753777"/>
            <a:ext cx="2364740" cy="255904"/>
          </a:xfrm>
          <a:custGeom>
            <a:avLst/>
            <a:gdLst/>
            <a:ahLst/>
            <a:cxnLst/>
            <a:rect l="l" t="t" r="r" b="b"/>
            <a:pathLst>
              <a:path w="2364740" h="255905">
                <a:moveTo>
                  <a:pt x="0" y="255578"/>
                </a:moveTo>
                <a:lnTo>
                  <a:pt x="451349" y="0"/>
                </a:lnTo>
                <a:lnTo>
                  <a:pt x="2364245" y="41498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9688" y="2583856"/>
            <a:ext cx="2369820" cy="238760"/>
          </a:xfrm>
          <a:custGeom>
            <a:avLst/>
            <a:gdLst/>
            <a:ahLst/>
            <a:cxnLst/>
            <a:rect l="l" t="t" r="r" b="b"/>
            <a:pathLst>
              <a:path w="2369820" h="238760">
                <a:moveTo>
                  <a:pt x="0" y="238218"/>
                </a:moveTo>
                <a:lnTo>
                  <a:pt x="452553" y="0"/>
                </a:lnTo>
                <a:lnTo>
                  <a:pt x="2369442" y="38647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6836" y="2413238"/>
            <a:ext cx="2374900" cy="220979"/>
          </a:xfrm>
          <a:custGeom>
            <a:avLst/>
            <a:gdLst/>
            <a:ahLst/>
            <a:cxnLst/>
            <a:rect l="l" t="t" r="r" b="b"/>
            <a:pathLst>
              <a:path w="2374900" h="220980">
                <a:moveTo>
                  <a:pt x="0" y="220732"/>
                </a:moveTo>
                <a:lnTo>
                  <a:pt x="453758" y="0"/>
                </a:lnTo>
                <a:lnTo>
                  <a:pt x="2374640" y="35796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4047" y="2241923"/>
            <a:ext cx="2379980" cy="203200"/>
          </a:xfrm>
          <a:custGeom>
            <a:avLst/>
            <a:gdLst/>
            <a:ahLst/>
            <a:cxnLst/>
            <a:rect l="l" t="t" r="r" b="b"/>
            <a:pathLst>
              <a:path w="2379980" h="203200">
                <a:moveTo>
                  <a:pt x="0" y="202992"/>
                </a:moveTo>
                <a:lnTo>
                  <a:pt x="454962" y="0"/>
                </a:lnTo>
                <a:lnTo>
                  <a:pt x="2379837" y="32945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1195" y="2069911"/>
            <a:ext cx="2385060" cy="185420"/>
          </a:xfrm>
          <a:custGeom>
            <a:avLst/>
            <a:gdLst/>
            <a:ahLst/>
            <a:cxnLst/>
            <a:rect l="l" t="t" r="r" b="b"/>
            <a:pathLst>
              <a:path w="2385060" h="185419">
                <a:moveTo>
                  <a:pt x="0" y="185189"/>
                </a:moveTo>
                <a:lnTo>
                  <a:pt x="456166" y="0"/>
                </a:lnTo>
                <a:lnTo>
                  <a:pt x="2385035" y="30030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65583" y="3747263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11852" y="0"/>
                </a:moveTo>
                <a:lnTo>
                  <a:pt x="0" y="8616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2858" y="3563467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5" h="8254">
                <a:moveTo>
                  <a:pt x="11852" y="0"/>
                </a:moveTo>
                <a:lnTo>
                  <a:pt x="0" y="8172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60069" y="3378848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5" h="8254">
                <a:moveTo>
                  <a:pt x="11915" y="0"/>
                </a:moveTo>
                <a:lnTo>
                  <a:pt x="0" y="7729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7280" y="3193404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19">
                <a:moveTo>
                  <a:pt x="11915" y="0"/>
                </a:moveTo>
                <a:lnTo>
                  <a:pt x="0" y="7222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4491" y="3007137"/>
            <a:ext cx="12065" cy="6985"/>
          </a:xfrm>
          <a:custGeom>
            <a:avLst/>
            <a:gdLst/>
            <a:ahLst/>
            <a:cxnLst/>
            <a:rect l="l" t="t" r="r" b="b"/>
            <a:pathLst>
              <a:path w="12065" h="6985">
                <a:moveTo>
                  <a:pt x="11979" y="0"/>
                </a:moveTo>
                <a:lnTo>
                  <a:pt x="0" y="6779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1639" y="2819984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5" h="6350">
                <a:moveTo>
                  <a:pt x="12042" y="0"/>
                </a:moveTo>
                <a:lnTo>
                  <a:pt x="0" y="6335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8787" y="2632006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06" y="0"/>
                </a:moveTo>
                <a:lnTo>
                  <a:pt x="0" y="5828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5998" y="2443142"/>
            <a:ext cx="12065" cy="5715"/>
          </a:xfrm>
          <a:custGeom>
            <a:avLst/>
            <a:gdLst/>
            <a:ahLst/>
            <a:cxnLst/>
            <a:rect l="l" t="t" r="r" b="b"/>
            <a:pathLst>
              <a:path w="12065" h="5714">
                <a:moveTo>
                  <a:pt x="12042" y="0"/>
                </a:moveTo>
                <a:lnTo>
                  <a:pt x="0" y="5385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3082" y="2253454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12169" y="0"/>
                </a:moveTo>
                <a:lnTo>
                  <a:pt x="0" y="4878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06299" y="2515878"/>
            <a:ext cx="2175796" cy="7472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02379" y="2970276"/>
            <a:ext cx="1266825" cy="530860"/>
          </a:xfrm>
          <a:custGeom>
            <a:avLst/>
            <a:gdLst/>
            <a:ahLst/>
            <a:cxnLst/>
            <a:rect l="l" t="t" r="r" b="b"/>
            <a:pathLst>
              <a:path w="1266825" h="530860">
                <a:moveTo>
                  <a:pt x="1001268" y="0"/>
                </a:moveTo>
                <a:lnTo>
                  <a:pt x="1001268" y="132587"/>
                </a:lnTo>
                <a:lnTo>
                  <a:pt x="0" y="132587"/>
                </a:lnTo>
                <a:lnTo>
                  <a:pt x="0" y="397763"/>
                </a:lnTo>
                <a:lnTo>
                  <a:pt x="1001268" y="397763"/>
                </a:lnTo>
                <a:lnTo>
                  <a:pt x="1001268" y="530351"/>
                </a:lnTo>
                <a:lnTo>
                  <a:pt x="1266444" y="265175"/>
                </a:lnTo>
                <a:lnTo>
                  <a:pt x="10012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TextShape 1">
            <a:extLst>
              <a:ext uri="{FF2B5EF4-FFF2-40B4-BE49-F238E27FC236}">
                <a16:creationId xmlns:a16="http://schemas.microsoft.com/office/drawing/2014/main" id="{06023F91-1007-7646-9116-2EB548E41BD4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150" name="TextShape 2">
            <a:extLst>
              <a:ext uri="{FF2B5EF4-FFF2-40B4-BE49-F238E27FC236}">
                <a16:creationId xmlns:a16="http://schemas.microsoft.com/office/drawing/2014/main" id="{0F73D06E-5E88-1244-AA5C-FCB520F84052}"/>
              </a:ext>
            </a:extLst>
          </p:cNvPr>
          <p:cNvSpPr txBox="1"/>
          <p:nvPr/>
        </p:nvSpPr>
        <p:spPr>
          <a:xfrm>
            <a:off x="152400" y="942091"/>
            <a:ext cx="8839200" cy="9310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Rotating the axes is equivalent to changing the coordinate system (or rotating the data)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axes that give the best view of the data are called </a:t>
            </a:r>
            <a:r>
              <a:rPr lang="en-US" sz="1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components</a:t>
            </a:r>
          </a:p>
          <a:p>
            <a:pPr marL="720000" indent="-342900"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17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are the directions in which the data varies the most!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Shape 2">
                <a:extLst>
                  <a:ext uri="{FF2B5EF4-FFF2-40B4-BE49-F238E27FC236}">
                    <a16:creationId xmlns:a16="http://schemas.microsoft.com/office/drawing/2014/main" id="{3F8E5BFF-CCA1-8E4C-ACC3-5BA42B51504F}"/>
                  </a:ext>
                </a:extLst>
              </p:cNvPr>
              <p:cNvSpPr txBox="1"/>
              <p:nvPr/>
            </p:nvSpPr>
            <p:spPr>
              <a:xfrm>
                <a:off x="152400" y="4081889"/>
                <a:ext cx="8839200" cy="9310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also compute how much variance is explained by each component:</a:t>
                </a:r>
                <a:endParaRPr lang="en-US" sz="17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buClr>
                    <a:schemeClr val="tx1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~75%,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~25%,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&lt;1%</a:t>
                </a:r>
              </a:p>
            </p:txBody>
          </p:sp>
        </mc:Choice>
        <mc:Fallback xmlns="">
          <p:sp>
            <p:nvSpPr>
              <p:cNvPr id="151" name="TextShape 2">
                <a:extLst>
                  <a:ext uri="{FF2B5EF4-FFF2-40B4-BE49-F238E27FC236}">
                    <a16:creationId xmlns:a16="http://schemas.microsoft.com/office/drawing/2014/main" id="{3F8E5BFF-CCA1-8E4C-ACC3-5BA42B51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081889"/>
                <a:ext cx="8839200" cy="931052"/>
              </a:xfrm>
              <a:prstGeom prst="rect">
                <a:avLst/>
              </a:prstGeom>
              <a:blipFill>
                <a:blip r:embed="rId10"/>
                <a:stretch>
                  <a:fillRect l="-575" t="-5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Shape 2">
                <a:extLst>
                  <a:ext uri="{FF2B5EF4-FFF2-40B4-BE49-F238E27FC236}">
                    <a16:creationId xmlns:a16="http://schemas.microsoft.com/office/drawing/2014/main" id="{88F5653B-2CDD-004C-B64A-858A68942292}"/>
                  </a:ext>
                </a:extLst>
              </p:cNvPr>
              <p:cNvSpPr txBox="1"/>
              <p:nvPr/>
            </p:nvSpPr>
            <p:spPr>
              <a:xfrm>
                <a:off x="3229389" y="2214807"/>
                <a:ext cx="2381779" cy="6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=0.56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−0.25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−0.79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b="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=−0.75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+0.25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−0.61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b="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=0.35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+0.94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−0.04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152" name="TextShape 2">
                <a:extLst>
                  <a:ext uri="{FF2B5EF4-FFF2-40B4-BE49-F238E27FC236}">
                    <a16:creationId xmlns:a16="http://schemas.microsoft.com/office/drawing/2014/main" id="{88F5653B-2CDD-004C-B64A-858A6894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389" y="2214807"/>
                <a:ext cx="2381779" cy="695200"/>
              </a:xfrm>
              <a:prstGeom prst="rect">
                <a:avLst/>
              </a:prstGeom>
              <a:blipFill>
                <a:blip r:embed="rId11"/>
                <a:stretch>
                  <a:fillRect b="-1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147" grpId="0" animBg="1"/>
      <p:bldP spid="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/>
          <p:nvPr/>
        </p:nvSpPr>
        <p:spPr>
          <a:xfrm>
            <a:off x="5812495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12495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05731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05731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98966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98966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92202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92202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85437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85437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78672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78672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71908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71908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65143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65143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58378" y="1951728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306"/>
                </a:moveTo>
                <a:lnTo>
                  <a:pt x="0" y="0"/>
                </a:lnTo>
              </a:path>
            </a:pathLst>
          </a:custGeom>
          <a:ln w="632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58379" y="3871035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0"/>
                </a:moveTo>
                <a:lnTo>
                  <a:pt x="0" y="25240"/>
                </a:lnTo>
              </a:path>
            </a:pathLst>
          </a:custGeom>
          <a:ln w="6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52494" y="3965309"/>
            <a:ext cx="45720" cy="40005"/>
          </a:xfrm>
          <a:custGeom>
            <a:avLst/>
            <a:gdLst/>
            <a:ahLst/>
            <a:cxnLst/>
            <a:rect l="l" t="t" r="r" b="b"/>
            <a:pathLst>
              <a:path w="45720" h="40004">
                <a:moveTo>
                  <a:pt x="16539" y="0"/>
                </a:moveTo>
                <a:lnTo>
                  <a:pt x="9128" y="0"/>
                </a:lnTo>
                <a:lnTo>
                  <a:pt x="19431" y="18660"/>
                </a:lnTo>
                <a:lnTo>
                  <a:pt x="0" y="39440"/>
                </a:lnTo>
                <a:lnTo>
                  <a:pt x="7862" y="39440"/>
                </a:lnTo>
                <a:lnTo>
                  <a:pt x="22414" y="23802"/>
                </a:lnTo>
                <a:lnTo>
                  <a:pt x="29583" y="23802"/>
                </a:lnTo>
                <a:lnTo>
                  <a:pt x="27113" y="19336"/>
                </a:lnTo>
                <a:lnTo>
                  <a:pt x="31864" y="14266"/>
                </a:lnTo>
                <a:lnTo>
                  <a:pt x="24131" y="14266"/>
                </a:lnTo>
                <a:lnTo>
                  <a:pt x="16539" y="0"/>
                </a:lnTo>
                <a:close/>
              </a:path>
              <a:path w="45720" h="40004">
                <a:moveTo>
                  <a:pt x="29583" y="23802"/>
                </a:moveTo>
                <a:lnTo>
                  <a:pt x="22414" y="23802"/>
                </a:lnTo>
                <a:lnTo>
                  <a:pt x="30774" y="39440"/>
                </a:lnTo>
                <a:lnTo>
                  <a:pt x="38230" y="39440"/>
                </a:lnTo>
                <a:lnTo>
                  <a:pt x="29583" y="23802"/>
                </a:lnTo>
                <a:close/>
              </a:path>
              <a:path w="45720" h="40004">
                <a:moveTo>
                  <a:pt x="45234" y="0"/>
                </a:moveTo>
                <a:lnTo>
                  <a:pt x="37371" y="0"/>
                </a:lnTo>
                <a:lnTo>
                  <a:pt x="24131" y="14266"/>
                </a:lnTo>
                <a:lnTo>
                  <a:pt x="31864" y="14266"/>
                </a:lnTo>
                <a:lnTo>
                  <a:pt x="452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01796" y="3948918"/>
            <a:ext cx="12065" cy="26670"/>
          </a:xfrm>
          <a:custGeom>
            <a:avLst/>
            <a:gdLst/>
            <a:ahLst/>
            <a:cxnLst/>
            <a:rect l="l" t="t" r="r" b="b"/>
            <a:pathLst>
              <a:path w="12065" h="26670">
                <a:moveTo>
                  <a:pt x="9625" y="0"/>
                </a:moveTo>
                <a:lnTo>
                  <a:pt x="8224" y="0"/>
                </a:lnTo>
                <a:lnTo>
                  <a:pt x="7682" y="189"/>
                </a:lnTo>
                <a:lnTo>
                  <a:pt x="0" y="24997"/>
                </a:lnTo>
                <a:lnTo>
                  <a:pt x="0" y="25258"/>
                </a:lnTo>
                <a:lnTo>
                  <a:pt x="135" y="25421"/>
                </a:lnTo>
                <a:lnTo>
                  <a:pt x="361" y="25484"/>
                </a:lnTo>
                <a:lnTo>
                  <a:pt x="1491" y="25971"/>
                </a:lnTo>
                <a:lnTo>
                  <a:pt x="1762" y="26052"/>
                </a:lnTo>
                <a:lnTo>
                  <a:pt x="2169" y="26052"/>
                </a:lnTo>
                <a:lnTo>
                  <a:pt x="2304" y="25940"/>
                </a:lnTo>
                <a:lnTo>
                  <a:pt x="2440" y="25705"/>
                </a:lnTo>
                <a:lnTo>
                  <a:pt x="11749" y="3464"/>
                </a:lnTo>
                <a:lnTo>
                  <a:pt x="11839" y="1948"/>
                </a:lnTo>
                <a:lnTo>
                  <a:pt x="11523" y="1294"/>
                </a:lnTo>
                <a:lnTo>
                  <a:pt x="10303" y="257"/>
                </a:lnTo>
                <a:lnTo>
                  <a:pt x="9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95201" y="3783792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69909" y="3783792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95201" y="3565685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69909" y="3565685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95201" y="3347601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69909" y="3347601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95201" y="3129472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669909" y="3129472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95201" y="2911388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69908" y="2911388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95201" y="2693304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69908" y="2693304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95201" y="2475175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69908" y="2475175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95201" y="2257091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69908" y="2257091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95201" y="2039007"/>
            <a:ext cx="2580640" cy="0"/>
          </a:xfrm>
          <a:custGeom>
            <a:avLst/>
            <a:gdLst/>
            <a:ahLst/>
            <a:cxnLst/>
            <a:rect l="l" t="t" r="r" b="b"/>
            <a:pathLst>
              <a:path w="2580640">
                <a:moveTo>
                  <a:pt x="0" y="0"/>
                </a:moveTo>
                <a:lnTo>
                  <a:pt x="2580489" y="0"/>
                </a:lnTo>
              </a:path>
            </a:pathLst>
          </a:custGeom>
          <a:ln w="631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669908" y="2039007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292" y="0"/>
                </a:moveTo>
                <a:lnTo>
                  <a:pt x="0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60604" y="2898894"/>
            <a:ext cx="54610" cy="45720"/>
          </a:xfrm>
          <a:custGeom>
            <a:avLst/>
            <a:gdLst/>
            <a:ahLst/>
            <a:cxnLst/>
            <a:rect l="l" t="t" r="r" b="b"/>
            <a:pathLst>
              <a:path w="54610" h="45719">
                <a:moveTo>
                  <a:pt x="49506" y="29589"/>
                </a:moveTo>
                <a:lnTo>
                  <a:pt x="38067" y="29589"/>
                </a:lnTo>
                <a:lnTo>
                  <a:pt x="41841" y="31618"/>
                </a:lnTo>
                <a:lnTo>
                  <a:pt x="44715" y="33197"/>
                </a:lnTo>
                <a:lnTo>
                  <a:pt x="46644" y="34595"/>
                </a:lnTo>
                <a:lnTo>
                  <a:pt x="48619" y="37121"/>
                </a:lnTo>
                <a:lnTo>
                  <a:pt x="49010" y="38339"/>
                </a:lnTo>
                <a:lnTo>
                  <a:pt x="49112" y="44203"/>
                </a:lnTo>
                <a:lnTo>
                  <a:pt x="54543" y="45285"/>
                </a:lnTo>
                <a:lnTo>
                  <a:pt x="54508" y="37121"/>
                </a:lnTo>
                <a:lnTo>
                  <a:pt x="53915" y="34866"/>
                </a:lnTo>
                <a:lnTo>
                  <a:pt x="51398" y="31077"/>
                </a:lnTo>
                <a:lnTo>
                  <a:pt x="49506" y="29589"/>
                </a:lnTo>
                <a:close/>
              </a:path>
              <a:path w="54610" h="45719">
                <a:moveTo>
                  <a:pt x="0" y="0"/>
                </a:moveTo>
                <a:lnTo>
                  <a:pt x="0" y="6810"/>
                </a:lnTo>
                <a:lnTo>
                  <a:pt x="30268" y="24898"/>
                </a:lnTo>
                <a:lnTo>
                  <a:pt x="0" y="31483"/>
                </a:lnTo>
                <a:lnTo>
                  <a:pt x="0" y="38339"/>
                </a:lnTo>
                <a:lnTo>
                  <a:pt x="38067" y="29589"/>
                </a:lnTo>
                <a:lnTo>
                  <a:pt x="49506" y="29589"/>
                </a:lnTo>
                <a:lnTo>
                  <a:pt x="48244" y="285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44178" y="2883243"/>
            <a:ext cx="26034" cy="12065"/>
          </a:xfrm>
          <a:custGeom>
            <a:avLst/>
            <a:gdLst/>
            <a:ahLst/>
            <a:cxnLst/>
            <a:rect l="l" t="t" r="r" b="b"/>
            <a:pathLst>
              <a:path w="26035" h="12064">
                <a:moveTo>
                  <a:pt x="3086" y="0"/>
                </a:moveTo>
                <a:lnTo>
                  <a:pt x="1952" y="0"/>
                </a:lnTo>
                <a:lnTo>
                  <a:pt x="1301" y="315"/>
                </a:lnTo>
                <a:lnTo>
                  <a:pt x="262" y="1533"/>
                </a:lnTo>
                <a:lnTo>
                  <a:pt x="0" y="2210"/>
                </a:lnTo>
                <a:lnTo>
                  <a:pt x="0" y="3608"/>
                </a:lnTo>
                <a:lnTo>
                  <a:pt x="25048" y="11817"/>
                </a:lnTo>
                <a:lnTo>
                  <a:pt x="25310" y="11817"/>
                </a:lnTo>
                <a:lnTo>
                  <a:pt x="25473" y="11682"/>
                </a:lnTo>
                <a:lnTo>
                  <a:pt x="26024" y="10329"/>
                </a:lnTo>
                <a:lnTo>
                  <a:pt x="25988" y="9517"/>
                </a:lnTo>
                <a:lnTo>
                  <a:pt x="3475" y="90"/>
                </a:lnTo>
                <a:lnTo>
                  <a:pt x="30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91913" y="2322087"/>
            <a:ext cx="2400804" cy="1173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95200" y="1948869"/>
            <a:ext cx="0" cy="1925320"/>
          </a:xfrm>
          <a:custGeom>
            <a:avLst/>
            <a:gdLst/>
            <a:ahLst/>
            <a:cxnLst/>
            <a:rect l="l" t="t" r="r" b="b"/>
            <a:pathLst>
              <a:path h="1925320">
                <a:moveTo>
                  <a:pt x="0" y="0"/>
                </a:moveTo>
                <a:lnTo>
                  <a:pt x="0" y="1925048"/>
                </a:lnTo>
              </a:path>
            </a:pathLst>
          </a:custGeom>
          <a:ln w="57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692309" y="3871032"/>
            <a:ext cx="2586355" cy="0"/>
          </a:xfrm>
          <a:custGeom>
            <a:avLst/>
            <a:gdLst/>
            <a:ahLst/>
            <a:cxnLst/>
            <a:rect l="l" t="t" r="r" b="b"/>
            <a:pathLst>
              <a:path w="2586354">
                <a:moveTo>
                  <a:pt x="0" y="0"/>
                </a:moveTo>
                <a:lnTo>
                  <a:pt x="2586246" y="0"/>
                </a:lnTo>
              </a:path>
            </a:pathLst>
          </a:custGeom>
          <a:ln w="57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03305" y="2033355"/>
            <a:ext cx="1939516" cy="1482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39343" y="2025758"/>
            <a:ext cx="494386" cy="1771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54555" y="3439866"/>
            <a:ext cx="2373055" cy="418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63937" y="3507333"/>
            <a:ext cx="253365" cy="338455"/>
          </a:xfrm>
          <a:custGeom>
            <a:avLst/>
            <a:gdLst/>
            <a:ahLst/>
            <a:cxnLst/>
            <a:rect l="l" t="t" r="r" b="b"/>
            <a:pathLst>
              <a:path w="253364" h="338454">
                <a:moveTo>
                  <a:pt x="253024" y="0"/>
                </a:moveTo>
                <a:lnTo>
                  <a:pt x="0" y="338131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10560" y="3744792"/>
            <a:ext cx="45085" cy="55880"/>
          </a:xfrm>
          <a:custGeom>
            <a:avLst/>
            <a:gdLst/>
            <a:ahLst/>
            <a:cxnLst/>
            <a:rect l="l" t="t" r="r" b="b"/>
            <a:pathLst>
              <a:path w="45085" h="55879">
                <a:moveTo>
                  <a:pt x="44494" y="0"/>
                </a:moveTo>
                <a:lnTo>
                  <a:pt x="1204" y="0"/>
                </a:lnTo>
                <a:lnTo>
                  <a:pt x="1204" y="7285"/>
                </a:lnTo>
                <a:lnTo>
                  <a:pt x="34226" y="7285"/>
                </a:lnTo>
                <a:lnTo>
                  <a:pt x="0" y="47073"/>
                </a:lnTo>
                <a:lnTo>
                  <a:pt x="0" y="55379"/>
                </a:lnTo>
                <a:lnTo>
                  <a:pt x="44494" y="55379"/>
                </a:lnTo>
                <a:lnTo>
                  <a:pt x="44494" y="48118"/>
                </a:lnTo>
                <a:lnTo>
                  <a:pt x="10268" y="48118"/>
                </a:lnTo>
                <a:lnTo>
                  <a:pt x="44494" y="8299"/>
                </a:lnTo>
                <a:lnTo>
                  <a:pt x="444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98805" y="2044442"/>
            <a:ext cx="1913889" cy="1469390"/>
          </a:xfrm>
          <a:custGeom>
            <a:avLst/>
            <a:gdLst/>
            <a:ahLst/>
            <a:cxnLst/>
            <a:rect l="l" t="t" r="r" b="b"/>
            <a:pathLst>
              <a:path w="1913889" h="1469389">
                <a:moveTo>
                  <a:pt x="1913593" y="1469036"/>
                </a:moveTo>
                <a:lnTo>
                  <a:pt x="13500" y="1415817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48543" y="2064526"/>
            <a:ext cx="1936114" cy="1486535"/>
          </a:xfrm>
          <a:custGeom>
            <a:avLst/>
            <a:gdLst/>
            <a:ahLst/>
            <a:cxnLst/>
            <a:rect l="l" t="t" r="r" b="b"/>
            <a:pathLst>
              <a:path w="1936114" h="1486535">
                <a:moveTo>
                  <a:pt x="1935967" y="1486206"/>
                </a:moveTo>
                <a:lnTo>
                  <a:pt x="14514" y="1431783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97139" y="2085053"/>
            <a:ext cx="1958975" cy="1504315"/>
          </a:xfrm>
          <a:custGeom>
            <a:avLst/>
            <a:gdLst/>
            <a:ahLst/>
            <a:cxnLst/>
            <a:rect l="l" t="t" r="r" b="b"/>
            <a:pathLst>
              <a:path w="1958975" h="1504314">
                <a:moveTo>
                  <a:pt x="1958848" y="1503755"/>
                </a:moveTo>
                <a:lnTo>
                  <a:pt x="15528" y="1448065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44404" y="2106088"/>
            <a:ext cx="1982470" cy="1522095"/>
          </a:xfrm>
          <a:custGeom>
            <a:avLst/>
            <a:gdLst/>
            <a:ahLst/>
            <a:cxnLst/>
            <a:rect l="l" t="t" r="r" b="b"/>
            <a:pathLst>
              <a:path w="1982470" h="1522095">
                <a:moveTo>
                  <a:pt x="1982363" y="1521812"/>
                </a:moveTo>
                <a:lnTo>
                  <a:pt x="16669" y="1464728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90466" y="2127629"/>
            <a:ext cx="2006600" cy="1540510"/>
          </a:xfrm>
          <a:custGeom>
            <a:avLst/>
            <a:gdLst/>
            <a:ahLst/>
            <a:cxnLst/>
            <a:rect l="l" t="t" r="r" b="b"/>
            <a:pathLst>
              <a:path w="2006600" h="1540510">
                <a:moveTo>
                  <a:pt x="2006385" y="1540249"/>
                </a:moveTo>
                <a:lnTo>
                  <a:pt x="17810" y="1481834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35132" y="2149740"/>
            <a:ext cx="2031364" cy="1559560"/>
          </a:xfrm>
          <a:custGeom>
            <a:avLst/>
            <a:gdLst/>
            <a:ahLst/>
            <a:cxnLst/>
            <a:rect l="l" t="t" r="r" b="b"/>
            <a:pathLst>
              <a:path w="2031364" h="1559560">
                <a:moveTo>
                  <a:pt x="2031041" y="1559065"/>
                </a:moveTo>
                <a:lnTo>
                  <a:pt x="19078" y="1499257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8468" y="2172358"/>
            <a:ext cx="2056764" cy="1578610"/>
          </a:xfrm>
          <a:custGeom>
            <a:avLst/>
            <a:gdLst/>
            <a:ahLst/>
            <a:cxnLst/>
            <a:rect l="l" t="t" r="r" b="b"/>
            <a:pathLst>
              <a:path w="2056764" h="1578610">
                <a:moveTo>
                  <a:pt x="2056267" y="1578452"/>
                </a:moveTo>
                <a:lnTo>
                  <a:pt x="20282" y="1517124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20409" y="2195546"/>
            <a:ext cx="2082164" cy="1598930"/>
          </a:xfrm>
          <a:custGeom>
            <a:avLst/>
            <a:gdLst/>
            <a:ahLst/>
            <a:cxnLst/>
            <a:rect l="l" t="t" r="r" b="b"/>
            <a:pathLst>
              <a:path w="2082164" h="1598929">
                <a:moveTo>
                  <a:pt x="2082128" y="1598314"/>
                </a:moveTo>
                <a:lnTo>
                  <a:pt x="21613" y="1535433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60829" y="2219305"/>
            <a:ext cx="2108835" cy="1619250"/>
          </a:xfrm>
          <a:custGeom>
            <a:avLst/>
            <a:gdLst/>
            <a:ahLst/>
            <a:cxnLst/>
            <a:rect l="l" t="t" r="r" b="b"/>
            <a:pathLst>
              <a:path w="2108835" h="1619250">
                <a:moveTo>
                  <a:pt x="2108685" y="1618696"/>
                </a:moveTo>
                <a:lnTo>
                  <a:pt x="23007" y="1554225"/>
                </a:lnTo>
                <a:lnTo>
                  <a:pt x="0" y="0"/>
                </a:lnTo>
              </a:path>
            </a:pathLst>
          </a:custGeom>
          <a:ln w="887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96933" y="3513035"/>
            <a:ext cx="46990" cy="1905"/>
          </a:xfrm>
          <a:custGeom>
            <a:avLst/>
            <a:gdLst/>
            <a:ahLst/>
            <a:cxnLst/>
            <a:rect l="l" t="t" r="r" b="b"/>
            <a:pathLst>
              <a:path w="46989" h="1904">
                <a:moveTo>
                  <a:pt x="-4434" y="665"/>
                </a:moveTo>
                <a:lnTo>
                  <a:pt x="50831" y="665"/>
                </a:lnTo>
              </a:path>
            </a:pathLst>
          </a:custGeom>
          <a:ln w="10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068918" y="3550289"/>
            <a:ext cx="46990" cy="1905"/>
          </a:xfrm>
          <a:custGeom>
            <a:avLst/>
            <a:gdLst/>
            <a:ahLst/>
            <a:cxnLst/>
            <a:rect l="l" t="t" r="r" b="b"/>
            <a:pathLst>
              <a:path w="46989" h="1904">
                <a:moveTo>
                  <a:pt x="-4434" y="665"/>
                </a:moveTo>
                <a:lnTo>
                  <a:pt x="51338" y="665"/>
                </a:lnTo>
              </a:path>
            </a:pathLst>
          </a:custGeom>
          <a:ln w="10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0205" y="3588366"/>
            <a:ext cx="47625" cy="1905"/>
          </a:xfrm>
          <a:custGeom>
            <a:avLst/>
            <a:gdLst/>
            <a:ahLst/>
            <a:cxnLst/>
            <a:rect l="l" t="t" r="r" b="b"/>
            <a:pathLst>
              <a:path w="47625" h="1904">
                <a:moveTo>
                  <a:pt x="-4434" y="696"/>
                </a:moveTo>
                <a:lnTo>
                  <a:pt x="51845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10796" y="3627393"/>
            <a:ext cx="48260" cy="1905"/>
          </a:xfrm>
          <a:custGeom>
            <a:avLst/>
            <a:gdLst/>
            <a:ahLst/>
            <a:cxnLst/>
            <a:rect l="l" t="t" r="r" b="b"/>
            <a:pathLst>
              <a:path w="48260" h="1904">
                <a:moveTo>
                  <a:pt x="-4434" y="696"/>
                </a:moveTo>
                <a:lnTo>
                  <a:pt x="52415" y="696"/>
                </a:lnTo>
              </a:path>
            </a:pathLst>
          </a:custGeom>
          <a:ln w="1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80689" y="3667371"/>
            <a:ext cx="48895" cy="1905"/>
          </a:xfrm>
          <a:custGeom>
            <a:avLst/>
            <a:gdLst/>
            <a:ahLst/>
            <a:cxnLst/>
            <a:rect l="l" t="t" r="r" b="b"/>
            <a:pathLst>
              <a:path w="48894" h="1904">
                <a:moveTo>
                  <a:pt x="-4434" y="728"/>
                </a:moveTo>
                <a:lnTo>
                  <a:pt x="52986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49821" y="3708362"/>
            <a:ext cx="49530" cy="1905"/>
          </a:xfrm>
          <a:custGeom>
            <a:avLst/>
            <a:gdLst/>
            <a:ahLst/>
            <a:cxnLst/>
            <a:rect l="l" t="t" r="r" b="b"/>
            <a:pathLst>
              <a:path w="49530" h="1904">
                <a:moveTo>
                  <a:pt x="-4434" y="728"/>
                </a:moveTo>
                <a:lnTo>
                  <a:pt x="53556" y="728"/>
                </a:lnTo>
              </a:path>
            </a:pathLst>
          </a:custGeom>
          <a:ln w="10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18193" y="3750304"/>
            <a:ext cx="50165" cy="1905"/>
          </a:xfrm>
          <a:custGeom>
            <a:avLst/>
            <a:gdLst/>
            <a:ahLst/>
            <a:cxnLst/>
            <a:rect l="l" t="t" r="r" b="b"/>
            <a:pathLst>
              <a:path w="50164" h="1904">
                <a:moveTo>
                  <a:pt x="-4434" y="760"/>
                </a:moveTo>
                <a:lnTo>
                  <a:pt x="54190" y="760"/>
                </a:lnTo>
              </a:path>
            </a:pathLst>
          </a:custGeom>
          <a:ln w="103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85741" y="3793348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-4434" y="769"/>
                </a:moveTo>
                <a:lnTo>
                  <a:pt x="54824" y="769"/>
                </a:lnTo>
              </a:path>
            </a:pathLst>
          </a:custGeom>
          <a:ln w="104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852528" y="3837475"/>
            <a:ext cx="51435" cy="1905"/>
          </a:xfrm>
          <a:custGeom>
            <a:avLst/>
            <a:gdLst/>
            <a:ahLst/>
            <a:cxnLst/>
            <a:rect l="l" t="t" r="r" b="b"/>
            <a:pathLst>
              <a:path w="51435" h="1904">
                <a:moveTo>
                  <a:pt x="-4434" y="788"/>
                </a:moveTo>
                <a:lnTo>
                  <a:pt x="55394" y="788"/>
                </a:lnTo>
              </a:path>
            </a:pathLst>
          </a:custGeom>
          <a:ln w="10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3950" y="3780721"/>
            <a:ext cx="2090420" cy="64769"/>
          </a:xfrm>
          <a:custGeom>
            <a:avLst/>
            <a:gdLst/>
            <a:ahLst/>
            <a:cxnLst/>
            <a:rect l="l" t="t" r="r" b="b"/>
            <a:pathLst>
              <a:path w="2090420" h="64770">
                <a:moveTo>
                  <a:pt x="0" y="0"/>
                </a:moveTo>
                <a:lnTo>
                  <a:pt x="2089987" y="64743"/>
                </a:lnTo>
              </a:path>
            </a:pathLst>
          </a:custGeom>
          <a:ln w="8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55941" y="3915498"/>
            <a:ext cx="53975" cy="55880"/>
          </a:xfrm>
          <a:custGeom>
            <a:avLst/>
            <a:gdLst/>
            <a:ahLst/>
            <a:cxnLst/>
            <a:rect l="l" t="t" r="r" b="b"/>
            <a:pathLst>
              <a:path w="53975" h="55879">
                <a:moveTo>
                  <a:pt x="12549" y="0"/>
                </a:moveTo>
                <a:lnTo>
                  <a:pt x="1838" y="0"/>
                </a:lnTo>
                <a:lnTo>
                  <a:pt x="21486" y="26413"/>
                </a:lnTo>
                <a:lnTo>
                  <a:pt x="0" y="55385"/>
                </a:lnTo>
                <a:lnTo>
                  <a:pt x="10711" y="55385"/>
                </a:lnTo>
                <a:lnTo>
                  <a:pt x="26874" y="33629"/>
                </a:lnTo>
                <a:lnTo>
                  <a:pt x="37584" y="33629"/>
                </a:lnTo>
                <a:lnTo>
                  <a:pt x="32642" y="26951"/>
                </a:lnTo>
                <a:lnTo>
                  <a:pt x="38004" y="19735"/>
                </a:lnTo>
                <a:lnTo>
                  <a:pt x="27254" y="19735"/>
                </a:lnTo>
                <a:lnTo>
                  <a:pt x="12549" y="0"/>
                </a:lnTo>
                <a:close/>
              </a:path>
              <a:path w="53975" h="55879">
                <a:moveTo>
                  <a:pt x="37584" y="33629"/>
                </a:moveTo>
                <a:lnTo>
                  <a:pt x="26874" y="33629"/>
                </a:lnTo>
                <a:lnTo>
                  <a:pt x="42973" y="55385"/>
                </a:lnTo>
                <a:lnTo>
                  <a:pt x="53685" y="55385"/>
                </a:lnTo>
                <a:lnTo>
                  <a:pt x="37584" y="33629"/>
                </a:lnTo>
                <a:close/>
              </a:path>
              <a:path w="53975" h="55879">
                <a:moveTo>
                  <a:pt x="52671" y="0"/>
                </a:moveTo>
                <a:lnTo>
                  <a:pt x="41959" y="0"/>
                </a:lnTo>
                <a:lnTo>
                  <a:pt x="27254" y="19735"/>
                </a:lnTo>
                <a:lnTo>
                  <a:pt x="38004" y="19735"/>
                </a:lnTo>
                <a:lnTo>
                  <a:pt x="52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15022" y="2041718"/>
            <a:ext cx="443230" cy="1740535"/>
          </a:xfrm>
          <a:custGeom>
            <a:avLst/>
            <a:gdLst/>
            <a:ahLst/>
            <a:cxnLst/>
            <a:rect l="l" t="t" r="r" b="b"/>
            <a:pathLst>
              <a:path w="443230" h="1740535">
                <a:moveTo>
                  <a:pt x="430052" y="0"/>
                </a:moveTo>
                <a:lnTo>
                  <a:pt x="442729" y="1413663"/>
                </a:lnTo>
                <a:lnTo>
                  <a:pt x="0" y="1740264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61898" y="2045202"/>
            <a:ext cx="420370" cy="1744980"/>
          </a:xfrm>
          <a:custGeom>
            <a:avLst/>
            <a:gdLst/>
            <a:ahLst/>
            <a:cxnLst/>
            <a:rect l="l" t="t" r="r" b="b"/>
            <a:pathLst>
              <a:path w="420369" h="1744979">
                <a:moveTo>
                  <a:pt x="411418" y="0"/>
                </a:moveTo>
                <a:lnTo>
                  <a:pt x="420228" y="1416451"/>
                </a:lnTo>
                <a:lnTo>
                  <a:pt x="0" y="1744439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09915" y="2048750"/>
            <a:ext cx="397510" cy="1748789"/>
          </a:xfrm>
          <a:custGeom>
            <a:avLst/>
            <a:gdLst/>
            <a:ahLst/>
            <a:cxnLst/>
            <a:rect l="l" t="t" r="r" b="b"/>
            <a:pathLst>
              <a:path w="397510" h="1748789">
                <a:moveTo>
                  <a:pt x="392530" y="0"/>
                </a:moveTo>
                <a:lnTo>
                  <a:pt x="397474" y="1419238"/>
                </a:lnTo>
                <a:lnTo>
                  <a:pt x="0" y="1748563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59010" y="2052235"/>
            <a:ext cx="374650" cy="1753235"/>
          </a:xfrm>
          <a:custGeom>
            <a:avLst/>
            <a:gdLst/>
            <a:ahLst/>
            <a:cxnLst/>
            <a:rect l="l" t="t" r="r" b="b"/>
            <a:pathLst>
              <a:path w="374650" h="1753235">
                <a:moveTo>
                  <a:pt x="373578" y="0"/>
                </a:moveTo>
                <a:lnTo>
                  <a:pt x="374592" y="1422026"/>
                </a:lnTo>
                <a:lnTo>
                  <a:pt x="0" y="1752802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09246" y="2055783"/>
            <a:ext cx="354965" cy="1757045"/>
          </a:xfrm>
          <a:custGeom>
            <a:avLst/>
            <a:gdLst/>
            <a:ahLst/>
            <a:cxnLst/>
            <a:rect l="l" t="t" r="r" b="b"/>
            <a:pathLst>
              <a:path w="354964" h="1757045">
                <a:moveTo>
                  <a:pt x="354373" y="0"/>
                </a:moveTo>
                <a:lnTo>
                  <a:pt x="351458" y="1424877"/>
                </a:lnTo>
                <a:lnTo>
                  <a:pt x="0" y="1757009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60559" y="2059331"/>
            <a:ext cx="335280" cy="1761489"/>
          </a:xfrm>
          <a:custGeom>
            <a:avLst/>
            <a:gdLst/>
            <a:ahLst/>
            <a:cxnLst/>
            <a:rect l="l" t="t" r="r" b="b"/>
            <a:pathLst>
              <a:path w="335280" h="1761489">
                <a:moveTo>
                  <a:pt x="335105" y="0"/>
                </a:moveTo>
                <a:lnTo>
                  <a:pt x="328196" y="1427665"/>
                </a:lnTo>
                <a:lnTo>
                  <a:pt x="0" y="1761247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13013" y="2062942"/>
            <a:ext cx="315595" cy="1765935"/>
          </a:xfrm>
          <a:custGeom>
            <a:avLst/>
            <a:gdLst/>
            <a:ahLst/>
            <a:cxnLst/>
            <a:rect l="l" t="t" r="r" b="b"/>
            <a:pathLst>
              <a:path w="315594" h="1765935">
                <a:moveTo>
                  <a:pt x="315583" y="0"/>
                </a:moveTo>
                <a:lnTo>
                  <a:pt x="304681" y="1430452"/>
                </a:lnTo>
                <a:lnTo>
                  <a:pt x="0" y="1765454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566608" y="2066490"/>
            <a:ext cx="296545" cy="1770380"/>
          </a:xfrm>
          <a:custGeom>
            <a:avLst/>
            <a:gdLst/>
            <a:ahLst/>
            <a:cxnLst/>
            <a:rect l="l" t="t" r="r" b="b"/>
            <a:pathLst>
              <a:path w="296544" h="1770379">
                <a:moveTo>
                  <a:pt x="295934" y="0"/>
                </a:moveTo>
                <a:lnTo>
                  <a:pt x="280976" y="1433303"/>
                </a:lnTo>
                <a:lnTo>
                  <a:pt x="0" y="1769768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21344" y="2070101"/>
            <a:ext cx="276225" cy="1774189"/>
          </a:xfrm>
          <a:custGeom>
            <a:avLst/>
            <a:gdLst/>
            <a:ahLst/>
            <a:cxnLst/>
            <a:rect l="l" t="t" r="r" b="b"/>
            <a:pathLst>
              <a:path w="276225" h="1774189">
                <a:moveTo>
                  <a:pt x="276095" y="0"/>
                </a:moveTo>
                <a:lnTo>
                  <a:pt x="257081" y="1436155"/>
                </a:lnTo>
                <a:lnTo>
                  <a:pt x="0" y="1774045"/>
                </a:lnTo>
              </a:path>
            </a:pathLst>
          </a:custGeom>
          <a:ln w="8873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07162" y="3779106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11789" y="0"/>
                </a:moveTo>
                <a:lnTo>
                  <a:pt x="0" y="8660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54482" y="3786746"/>
            <a:ext cx="11430" cy="8890"/>
          </a:xfrm>
          <a:custGeom>
            <a:avLst/>
            <a:gdLst/>
            <a:ahLst/>
            <a:cxnLst/>
            <a:rect l="l" t="t" r="r" b="b"/>
            <a:pathLst>
              <a:path w="11430" h="8889">
                <a:moveTo>
                  <a:pt x="11155" y="0"/>
                </a:moveTo>
                <a:lnTo>
                  <a:pt x="0" y="8698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02880" y="3794412"/>
            <a:ext cx="10795" cy="8890"/>
          </a:xfrm>
          <a:custGeom>
            <a:avLst/>
            <a:gdLst/>
            <a:ahLst/>
            <a:cxnLst/>
            <a:rect l="l" t="t" r="r" b="b"/>
            <a:pathLst>
              <a:path w="10794" h="8889">
                <a:moveTo>
                  <a:pt x="10521" y="0"/>
                </a:moveTo>
                <a:lnTo>
                  <a:pt x="0" y="8736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52418" y="3802116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9887" y="0"/>
                </a:moveTo>
                <a:lnTo>
                  <a:pt x="0" y="8781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03034" y="3809858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89">
                <a:moveTo>
                  <a:pt x="9317" y="0"/>
                </a:moveTo>
                <a:lnTo>
                  <a:pt x="0" y="8819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54728" y="3817626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8746" y="0"/>
                </a:moveTo>
                <a:lnTo>
                  <a:pt x="0" y="8857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07626" y="3825432"/>
            <a:ext cx="8255" cy="9525"/>
          </a:xfrm>
          <a:custGeom>
            <a:avLst/>
            <a:gdLst/>
            <a:ahLst/>
            <a:cxnLst/>
            <a:rect l="l" t="t" r="r" b="b"/>
            <a:pathLst>
              <a:path w="8255" h="9525">
                <a:moveTo>
                  <a:pt x="8113" y="0"/>
                </a:moveTo>
                <a:lnTo>
                  <a:pt x="0" y="8901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61664" y="3833281"/>
            <a:ext cx="7620" cy="9525"/>
          </a:xfrm>
          <a:custGeom>
            <a:avLst/>
            <a:gdLst/>
            <a:ahLst/>
            <a:cxnLst/>
            <a:rect l="l" t="t" r="r" b="b"/>
            <a:pathLst>
              <a:path w="7619" h="9525">
                <a:moveTo>
                  <a:pt x="7415" y="0"/>
                </a:moveTo>
                <a:lnTo>
                  <a:pt x="0" y="8933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16780" y="3841163"/>
            <a:ext cx="6985" cy="9525"/>
          </a:xfrm>
          <a:custGeom>
            <a:avLst/>
            <a:gdLst/>
            <a:ahLst/>
            <a:cxnLst/>
            <a:rect l="l" t="t" r="r" b="b"/>
            <a:pathLst>
              <a:path w="6985" h="9525">
                <a:moveTo>
                  <a:pt x="6845" y="0"/>
                </a:moveTo>
                <a:lnTo>
                  <a:pt x="0" y="8971"/>
                </a:lnTo>
              </a:path>
            </a:pathLst>
          </a:custGeom>
          <a:ln w="8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50751" y="2223360"/>
            <a:ext cx="23495" cy="1557655"/>
          </a:xfrm>
          <a:custGeom>
            <a:avLst/>
            <a:gdLst/>
            <a:ahLst/>
            <a:cxnLst/>
            <a:rect l="l" t="t" r="r" b="b"/>
            <a:pathLst>
              <a:path w="23495" h="1557654">
                <a:moveTo>
                  <a:pt x="23198" y="1557361"/>
                </a:moveTo>
                <a:lnTo>
                  <a:pt x="0" y="0"/>
                </a:lnTo>
              </a:path>
            </a:pathLst>
          </a:custGeom>
          <a:ln w="8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0311" y="2997824"/>
            <a:ext cx="53975" cy="76835"/>
          </a:xfrm>
          <a:custGeom>
            <a:avLst/>
            <a:gdLst/>
            <a:ahLst/>
            <a:cxnLst/>
            <a:rect l="l" t="t" r="r" b="b"/>
            <a:pathLst>
              <a:path w="53975" h="76835">
                <a:moveTo>
                  <a:pt x="9640" y="0"/>
                </a:moveTo>
                <a:lnTo>
                  <a:pt x="0" y="0"/>
                </a:lnTo>
                <a:lnTo>
                  <a:pt x="22399" y="54486"/>
                </a:lnTo>
                <a:lnTo>
                  <a:pt x="20770" y="58604"/>
                </a:lnTo>
                <a:lnTo>
                  <a:pt x="19090" y="63039"/>
                </a:lnTo>
                <a:lnTo>
                  <a:pt x="17557" y="65826"/>
                </a:lnTo>
                <a:lnTo>
                  <a:pt x="14780" y="68234"/>
                </a:lnTo>
                <a:lnTo>
                  <a:pt x="12841" y="68804"/>
                </a:lnTo>
                <a:lnTo>
                  <a:pt x="4988" y="68804"/>
                </a:lnTo>
                <a:lnTo>
                  <a:pt x="4988" y="76407"/>
                </a:lnTo>
                <a:lnTo>
                  <a:pt x="16352" y="76407"/>
                </a:lnTo>
                <a:lnTo>
                  <a:pt x="19617" y="75393"/>
                </a:lnTo>
                <a:lnTo>
                  <a:pt x="22050" y="73429"/>
                </a:lnTo>
                <a:lnTo>
                  <a:pt x="24503" y="71402"/>
                </a:lnTo>
                <a:lnTo>
                  <a:pt x="27007" y="67094"/>
                </a:lnTo>
                <a:lnTo>
                  <a:pt x="29574" y="60505"/>
                </a:lnTo>
                <a:lnTo>
                  <a:pt x="36508" y="43272"/>
                </a:lnTo>
                <a:lnTo>
                  <a:pt x="26963" y="43272"/>
                </a:lnTo>
                <a:lnTo>
                  <a:pt x="9640" y="0"/>
                </a:lnTo>
                <a:close/>
              </a:path>
              <a:path w="53975" h="76835">
                <a:moveTo>
                  <a:pt x="53919" y="0"/>
                </a:moveTo>
                <a:lnTo>
                  <a:pt x="44279" y="0"/>
                </a:lnTo>
                <a:lnTo>
                  <a:pt x="26963" y="43272"/>
                </a:lnTo>
                <a:lnTo>
                  <a:pt x="36508" y="43272"/>
                </a:lnTo>
                <a:lnTo>
                  <a:pt x="53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3506" y="3426554"/>
            <a:ext cx="2344420" cy="323850"/>
          </a:xfrm>
          <a:custGeom>
            <a:avLst/>
            <a:gdLst/>
            <a:ahLst/>
            <a:cxnLst/>
            <a:rect l="l" t="t" r="r" b="b"/>
            <a:pathLst>
              <a:path w="2344420" h="323850">
                <a:moveTo>
                  <a:pt x="0" y="323559"/>
                </a:moveTo>
                <a:lnTo>
                  <a:pt x="446659" y="0"/>
                </a:lnTo>
                <a:lnTo>
                  <a:pt x="2343836" y="52522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0781" y="3259421"/>
            <a:ext cx="2349500" cy="307340"/>
          </a:xfrm>
          <a:custGeom>
            <a:avLst/>
            <a:gdLst/>
            <a:ahLst/>
            <a:cxnLst/>
            <a:rect l="l" t="t" r="r" b="b"/>
            <a:pathLst>
              <a:path w="2349500" h="307339">
                <a:moveTo>
                  <a:pt x="0" y="306770"/>
                </a:moveTo>
                <a:lnTo>
                  <a:pt x="447800" y="0"/>
                </a:lnTo>
                <a:lnTo>
                  <a:pt x="2348906" y="49797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7992" y="3091528"/>
            <a:ext cx="2354580" cy="290195"/>
          </a:xfrm>
          <a:custGeom>
            <a:avLst/>
            <a:gdLst/>
            <a:ahLst/>
            <a:cxnLst/>
            <a:rect l="l" t="t" r="r" b="b"/>
            <a:pathLst>
              <a:path w="2354580" h="290195">
                <a:moveTo>
                  <a:pt x="0" y="289917"/>
                </a:moveTo>
                <a:lnTo>
                  <a:pt x="449004" y="0"/>
                </a:lnTo>
                <a:lnTo>
                  <a:pt x="2354040" y="47073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65266" y="2923001"/>
            <a:ext cx="2359660" cy="273050"/>
          </a:xfrm>
          <a:custGeom>
            <a:avLst/>
            <a:gdLst/>
            <a:ahLst/>
            <a:cxnLst/>
            <a:rect l="l" t="t" r="r" b="b"/>
            <a:pathLst>
              <a:path w="2359660" h="273050">
                <a:moveTo>
                  <a:pt x="0" y="272811"/>
                </a:moveTo>
                <a:lnTo>
                  <a:pt x="450145" y="0"/>
                </a:lnTo>
                <a:lnTo>
                  <a:pt x="2359111" y="44285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2477" y="2753777"/>
            <a:ext cx="2364740" cy="255904"/>
          </a:xfrm>
          <a:custGeom>
            <a:avLst/>
            <a:gdLst/>
            <a:ahLst/>
            <a:cxnLst/>
            <a:rect l="l" t="t" r="r" b="b"/>
            <a:pathLst>
              <a:path w="2364740" h="255905">
                <a:moveTo>
                  <a:pt x="0" y="255578"/>
                </a:moveTo>
                <a:lnTo>
                  <a:pt x="451349" y="0"/>
                </a:lnTo>
                <a:lnTo>
                  <a:pt x="2364245" y="41498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9688" y="2583856"/>
            <a:ext cx="2369820" cy="238760"/>
          </a:xfrm>
          <a:custGeom>
            <a:avLst/>
            <a:gdLst/>
            <a:ahLst/>
            <a:cxnLst/>
            <a:rect l="l" t="t" r="r" b="b"/>
            <a:pathLst>
              <a:path w="2369820" h="238760">
                <a:moveTo>
                  <a:pt x="0" y="238218"/>
                </a:moveTo>
                <a:lnTo>
                  <a:pt x="452553" y="0"/>
                </a:lnTo>
                <a:lnTo>
                  <a:pt x="2369442" y="38647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6836" y="2413238"/>
            <a:ext cx="2374900" cy="220979"/>
          </a:xfrm>
          <a:custGeom>
            <a:avLst/>
            <a:gdLst/>
            <a:ahLst/>
            <a:cxnLst/>
            <a:rect l="l" t="t" r="r" b="b"/>
            <a:pathLst>
              <a:path w="2374900" h="220980">
                <a:moveTo>
                  <a:pt x="0" y="220732"/>
                </a:moveTo>
                <a:lnTo>
                  <a:pt x="453758" y="0"/>
                </a:lnTo>
                <a:lnTo>
                  <a:pt x="2374640" y="35796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4047" y="2241923"/>
            <a:ext cx="2379980" cy="203200"/>
          </a:xfrm>
          <a:custGeom>
            <a:avLst/>
            <a:gdLst/>
            <a:ahLst/>
            <a:cxnLst/>
            <a:rect l="l" t="t" r="r" b="b"/>
            <a:pathLst>
              <a:path w="2379980" h="203200">
                <a:moveTo>
                  <a:pt x="0" y="202992"/>
                </a:moveTo>
                <a:lnTo>
                  <a:pt x="454962" y="0"/>
                </a:lnTo>
                <a:lnTo>
                  <a:pt x="2379837" y="32945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1195" y="2069911"/>
            <a:ext cx="2385060" cy="185420"/>
          </a:xfrm>
          <a:custGeom>
            <a:avLst/>
            <a:gdLst/>
            <a:ahLst/>
            <a:cxnLst/>
            <a:rect l="l" t="t" r="r" b="b"/>
            <a:pathLst>
              <a:path w="2385060" h="185419">
                <a:moveTo>
                  <a:pt x="0" y="185189"/>
                </a:moveTo>
                <a:lnTo>
                  <a:pt x="456166" y="0"/>
                </a:lnTo>
                <a:lnTo>
                  <a:pt x="2385035" y="30030"/>
                </a:lnTo>
              </a:path>
            </a:pathLst>
          </a:custGeom>
          <a:ln w="886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5583" y="3747263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11852" y="0"/>
                </a:moveTo>
                <a:lnTo>
                  <a:pt x="0" y="8616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2858" y="3563467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5" h="8254">
                <a:moveTo>
                  <a:pt x="11852" y="0"/>
                </a:moveTo>
                <a:lnTo>
                  <a:pt x="0" y="8172"/>
                </a:lnTo>
              </a:path>
            </a:pathLst>
          </a:custGeom>
          <a:ln w="8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0069" y="3378848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5" h="8254">
                <a:moveTo>
                  <a:pt x="11915" y="0"/>
                </a:moveTo>
                <a:lnTo>
                  <a:pt x="0" y="7729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7280" y="3193404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19">
                <a:moveTo>
                  <a:pt x="11915" y="0"/>
                </a:moveTo>
                <a:lnTo>
                  <a:pt x="0" y="7222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4491" y="3007137"/>
            <a:ext cx="12065" cy="6985"/>
          </a:xfrm>
          <a:custGeom>
            <a:avLst/>
            <a:gdLst/>
            <a:ahLst/>
            <a:cxnLst/>
            <a:rect l="l" t="t" r="r" b="b"/>
            <a:pathLst>
              <a:path w="12065" h="6985">
                <a:moveTo>
                  <a:pt x="11979" y="0"/>
                </a:moveTo>
                <a:lnTo>
                  <a:pt x="0" y="6779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1639" y="2819984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5" h="6350">
                <a:moveTo>
                  <a:pt x="12042" y="0"/>
                </a:moveTo>
                <a:lnTo>
                  <a:pt x="0" y="6335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8787" y="2632006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06" y="0"/>
                </a:moveTo>
                <a:lnTo>
                  <a:pt x="0" y="5828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45998" y="2443142"/>
            <a:ext cx="12065" cy="5715"/>
          </a:xfrm>
          <a:custGeom>
            <a:avLst/>
            <a:gdLst/>
            <a:ahLst/>
            <a:cxnLst/>
            <a:rect l="l" t="t" r="r" b="b"/>
            <a:pathLst>
              <a:path w="12065" h="5714">
                <a:moveTo>
                  <a:pt x="12042" y="0"/>
                </a:moveTo>
                <a:lnTo>
                  <a:pt x="0" y="5385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43082" y="2253454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12169" y="0"/>
                </a:moveTo>
                <a:lnTo>
                  <a:pt x="0" y="4878"/>
                </a:lnTo>
              </a:path>
            </a:pathLst>
          </a:custGeom>
          <a:ln w="8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6299" y="2515878"/>
            <a:ext cx="2175796" cy="7472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802379" y="2970276"/>
            <a:ext cx="1266825" cy="530860"/>
          </a:xfrm>
          <a:custGeom>
            <a:avLst/>
            <a:gdLst/>
            <a:ahLst/>
            <a:cxnLst/>
            <a:rect l="l" t="t" r="r" b="b"/>
            <a:pathLst>
              <a:path w="1266825" h="530860">
                <a:moveTo>
                  <a:pt x="1001268" y="0"/>
                </a:moveTo>
                <a:lnTo>
                  <a:pt x="1001268" y="132587"/>
                </a:lnTo>
                <a:lnTo>
                  <a:pt x="0" y="132587"/>
                </a:lnTo>
                <a:lnTo>
                  <a:pt x="0" y="397763"/>
                </a:lnTo>
                <a:lnTo>
                  <a:pt x="1001268" y="397763"/>
                </a:lnTo>
                <a:lnTo>
                  <a:pt x="1001268" y="530351"/>
                </a:lnTo>
                <a:lnTo>
                  <a:pt x="1266444" y="265175"/>
                </a:lnTo>
                <a:lnTo>
                  <a:pt x="10012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TextShape 1">
            <a:extLst>
              <a:ext uri="{FF2B5EF4-FFF2-40B4-BE49-F238E27FC236}">
                <a16:creationId xmlns:a16="http://schemas.microsoft.com/office/drawing/2014/main" id="{C1272303-BA6D-124A-A6FE-4C88B0609362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143" name="TextShape 2">
            <a:extLst>
              <a:ext uri="{FF2B5EF4-FFF2-40B4-BE49-F238E27FC236}">
                <a16:creationId xmlns:a16="http://schemas.microsoft.com/office/drawing/2014/main" id="{FA453860-97F4-1A47-BBAE-1AA8455D072F}"/>
              </a:ext>
            </a:extLst>
          </p:cNvPr>
          <p:cNvSpPr txBox="1"/>
          <p:nvPr/>
        </p:nvSpPr>
        <p:spPr>
          <a:xfrm>
            <a:off x="152400" y="942091"/>
            <a:ext cx="8839200" cy="9310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Rotating the axes is equivalent to changing the coordinate system (or rotating the data)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axes that give the best view of the data are called </a:t>
            </a:r>
            <a:r>
              <a:rPr lang="en-US" sz="1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components</a:t>
            </a:r>
          </a:p>
          <a:p>
            <a:pPr marL="720000" indent="-342900"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17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are the directions in which the data varies the most!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Shape 2">
                <a:extLst>
                  <a:ext uri="{FF2B5EF4-FFF2-40B4-BE49-F238E27FC236}">
                    <a16:creationId xmlns:a16="http://schemas.microsoft.com/office/drawing/2014/main" id="{4F348D12-8CA6-9742-BBD1-5E673A8FC287}"/>
                  </a:ext>
                </a:extLst>
              </p:cNvPr>
              <p:cNvSpPr txBox="1"/>
              <p:nvPr/>
            </p:nvSpPr>
            <p:spPr>
              <a:xfrm>
                <a:off x="152400" y="4081889"/>
                <a:ext cx="8839200" cy="9310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also compute how much variance is explained by each component:</a:t>
                </a:r>
                <a:endParaRPr lang="en-US" sz="17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buClr>
                    <a:schemeClr val="tx1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~75%,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~25%,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700" b="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explains &lt;1%</a:t>
                </a:r>
              </a:p>
              <a:p>
                <a:pPr marL="720000" indent="-342900">
                  <a:buClr>
                    <a:srgbClr val="FF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can discard components that explain too little variance!</a:t>
                </a:r>
              </a:p>
            </p:txBody>
          </p:sp>
        </mc:Choice>
        <mc:Fallback xmlns="">
          <p:sp>
            <p:nvSpPr>
              <p:cNvPr id="144" name="TextShape 2">
                <a:extLst>
                  <a:ext uri="{FF2B5EF4-FFF2-40B4-BE49-F238E27FC236}">
                    <a16:creationId xmlns:a16="http://schemas.microsoft.com/office/drawing/2014/main" id="{4F348D12-8CA6-9742-BBD1-5E673A8FC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081889"/>
                <a:ext cx="8839200" cy="931052"/>
              </a:xfrm>
              <a:prstGeom prst="rect">
                <a:avLst/>
              </a:prstGeom>
              <a:blipFill>
                <a:blip r:embed="rId7"/>
                <a:stretch>
                  <a:fillRect l="-575" t="-5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Shape 2">
                <a:extLst>
                  <a:ext uri="{FF2B5EF4-FFF2-40B4-BE49-F238E27FC236}">
                    <a16:creationId xmlns:a16="http://schemas.microsoft.com/office/drawing/2014/main" id="{5EA5C684-4650-244C-ABBA-EA1E98DEDAF9}"/>
                  </a:ext>
                </a:extLst>
              </p:cNvPr>
              <p:cNvSpPr txBox="1"/>
              <p:nvPr/>
            </p:nvSpPr>
            <p:spPr>
              <a:xfrm>
                <a:off x="3229389" y="2214807"/>
                <a:ext cx="2381779" cy="6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=0.56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−0.25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−0.79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b="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=−0.75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+0.25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−0.61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b="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=0.35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+0.94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−0.04</m:t>
                      </m:r>
                      <m:r>
                        <a:rPr lang="en-US" sz="1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145" name="TextShape 2">
                <a:extLst>
                  <a:ext uri="{FF2B5EF4-FFF2-40B4-BE49-F238E27FC236}">
                    <a16:creationId xmlns:a16="http://schemas.microsoft.com/office/drawing/2014/main" id="{5EA5C684-4650-244C-ABBA-EA1E98DE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389" y="2214807"/>
                <a:ext cx="2381779" cy="695200"/>
              </a:xfrm>
              <a:prstGeom prst="rect">
                <a:avLst/>
              </a:prstGeom>
              <a:blipFill>
                <a:blip r:embed="rId8"/>
                <a:stretch>
                  <a:fillRect b="-1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06BD274-7127-1B4A-8F5A-E186A2CA5BC4}"/>
              </a:ext>
            </a:extLst>
          </p:cNvPr>
          <p:cNvCxnSpPr>
            <a:cxnSpLocks/>
          </p:cNvCxnSpPr>
          <p:nvPr/>
        </p:nvCxnSpPr>
        <p:spPr>
          <a:xfrm flipH="1">
            <a:off x="4383404" y="4476750"/>
            <a:ext cx="1560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16" y="2237043"/>
            <a:ext cx="62865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Mathematical Preliminaries</a:t>
            </a:r>
          </a:p>
        </p:txBody>
      </p:sp>
    </p:spTree>
    <p:extLst>
      <p:ext uri="{BB962C8B-B14F-4D97-AF65-F5344CB8AC3E}">
        <p14:creationId xmlns:p14="http://schemas.microsoft.com/office/powerpoint/2010/main" val="68198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>
            <a:extLst>
              <a:ext uri="{FF2B5EF4-FFF2-40B4-BE49-F238E27FC236}">
                <a16:creationId xmlns:a16="http://schemas.microsoft.com/office/drawing/2014/main" id="{49B138FA-7EEE-3D41-91F0-BEEA55FE5CAC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/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random variable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a variable whose possible values are outcomes of a random phenomenon, e.g. rolling a die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source of uncertainty in a random variable can be either:</a:t>
                </a:r>
              </a:p>
              <a:p>
                <a:pPr marL="1440000" indent="-342900"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objective – the result of a random process</a:t>
                </a:r>
              </a:p>
              <a:p>
                <a:pPr marL="1440000" indent="-342900"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subjective – the results of incomplete knowledge</a:t>
                </a:r>
              </a:p>
              <a:p>
                <a:pPr marL="720000" indent="-28575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 random variable has a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probability distribution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that specifies the probability of its value falling in any given interval</a:t>
                </a: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random variate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a particular outcome of a random variable</a:t>
                </a:r>
              </a:p>
              <a:p>
                <a:pPr marL="720000" indent="-28575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It is the result of sampling from the probability distribution</a:t>
                </a: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expected value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(or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mean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) of a random variable is the long-run average of its random variates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For the discrete case, it is the probability-weighted average of all possible outcomes</a:t>
                </a:r>
              </a:p>
              <a:p>
                <a:pPr marL="377100">
                  <a:lnSpc>
                    <a:spcPct val="110000"/>
                  </a:lnSpc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=3.5</m:t>
                      </m:r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7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a measure of the dispersion of random variates around the expected value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7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7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is 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standard deviation</a:t>
                </a:r>
              </a:p>
            </p:txBody>
          </p:sp>
        </mc:Choice>
        <mc:Fallback xmlns="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blipFill>
                <a:blip r:embed="rId3"/>
                <a:stretch>
                  <a:fillRect l="-430" t="-1511" r="-1578" b="-3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bject 66"/>
          <p:cNvSpPr/>
          <p:nvPr/>
        </p:nvSpPr>
        <p:spPr>
          <a:xfrm>
            <a:off x="3936493" y="3808800"/>
            <a:ext cx="481571" cy="466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62400" y="3834000"/>
            <a:ext cx="379475" cy="364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>
            <a:extLst>
              <a:ext uri="{FF2B5EF4-FFF2-40B4-BE49-F238E27FC236}">
                <a16:creationId xmlns:a16="http://schemas.microsoft.com/office/drawing/2014/main" id="{49B138FA-7EEE-3D41-91F0-BEEA55FE5CAC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/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be two sets of random variates sampled together from two random variables,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sampled at the same time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7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are just subsets of the whole (potentially infinite) population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Then, 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sample mean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and 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sample variance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are just estimates of the true mean and variance values:</a:t>
                </a: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𝑀𝑒𝑎𝑛</m:t>
                      </m:r>
                      <m:d>
                        <m:d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700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7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:endParaRPr lang="en-US" sz="1700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blipFill>
                <a:blip r:embed="rId3"/>
                <a:stretch>
                  <a:fillRect l="-430" t="-1511" r="-17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9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>
            <a:extLst>
              <a:ext uri="{FF2B5EF4-FFF2-40B4-BE49-F238E27FC236}">
                <a16:creationId xmlns:a16="http://schemas.microsoft.com/office/drawing/2014/main" id="{49B138FA-7EEE-3D41-91F0-BEEA55FE5CAC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/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be two sets of random variates sampled together from two random variables,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sampled at the same time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7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7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are just subsets of the whole (potentially infinite) population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Then, 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sample mean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and the </a:t>
                </a:r>
                <a:r>
                  <a:rPr lang="en-US" sz="17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sample variance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are just estimates of the true mean and variance values:</a:t>
                </a: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𝑀𝑒𝑎𝑛</m:t>
                      </m:r>
                      <m:d>
                        <m:d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700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700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7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16383" indent="-3429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Covariance measures the joint variability of two random variables, e.g. if larger values of X correspond to larger values of Y and smaller values of X to smaller values of Y:</a:t>
                </a: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7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7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7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7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700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2E3877E2-CBA2-2846-B98A-BF58C59A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" y="742950"/>
                <a:ext cx="8839200" cy="4191000"/>
              </a:xfrm>
              <a:prstGeom prst="rect">
                <a:avLst/>
              </a:prstGeom>
              <a:blipFill>
                <a:blip r:embed="rId3"/>
                <a:stretch>
                  <a:fillRect l="-430" t="-1511" r="-2152" b="-262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55FDFD-D469-7249-90A9-C46D01DC5052}"/>
                  </a:ext>
                </a:extLst>
              </p:cNvPr>
              <p:cNvSpPr txBox="1"/>
              <p:nvPr/>
            </p:nvSpPr>
            <p:spPr>
              <a:xfrm>
                <a:off x="6400800" y="2086511"/>
                <a:ext cx="2186642" cy="132343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Bessel’s correction that accounts for the biased estimation of the mean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55FDFD-D469-7249-90A9-C46D01DC5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086511"/>
                <a:ext cx="2186642" cy="1323439"/>
              </a:xfrm>
              <a:prstGeom prst="rect">
                <a:avLst/>
              </a:prstGeom>
              <a:blipFill>
                <a:blip r:embed="rId4"/>
                <a:stretch>
                  <a:fillRect b="-277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6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>
            <a:extLst>
              <a:ext uri="{FF2B5EF4-FFF2-40B4-BE49-F238E27FC236}">
                <a16:creationId xmlns:a16="http://schemas.microsoft.com/office/drawing/2014/main" id="{C8DEEF58-3AEB-AE47-B6BE-9FCCE0281591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Features as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Shape 2">
                <a:extLst>
                  <a:ext uri="{FF2B5EF4-FFF2-40B4-BE49-F238E27FC236}">
                    <a16:creationId xmlns:a16="http://schemas.microsoft.com/office/drawing/2014/main" id="{784FBA8C-4E5C-5D49-B695-471F9C23D091}"/>
                  </a:ext>
                </a:extLst>
              </p:cNvPr>
              <p:cNvSpPr txBox="1"/>
              <p:nvPr/>
            </p:nvSpPr>
            <p:spPr>
              <a:xfrm>
                <a:off x="179294" y="1047750"/>
                <a:ext cx="8839200" cy="38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Consider a data set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9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9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9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9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examples and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features:</a:t>
                </a: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9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900" b="0" i="1" spc="-1" smtClean="0">
                                  <a:solidFill>
                                    <a:schemeClr val="tx1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9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9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9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sz="1900" b="0" i="1" spc="-1" smtClean="0">
                                        <a:solidFill>
                                          <a:schemeClr val="tx1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</m:e>
                                        <m:e>
                                          <m: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⋮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9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900" b="0" i="1" spc="-1" smtClean="0">
                                            <a:solidFill>
                                              <a:schemeClr val="tx1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9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1900" b="0" i="1" spc="-1" smtClean="0">
                                                  <a:solidFill>
                                                    <a:schemeClr val="tx1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9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Each row represents an example (vector of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features)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Each column represents the same feature of all examples</a:t>
                </a: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can regard each feature (column) as a </a:t>
                </a:r>
                <a:r>
                  <a:rPr lang="en-US" sz="1900" b="1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random variable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This means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b="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b="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00" b="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(feature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of example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) is a </a:t>
                </a:r>
                <a:r>
                  <a:rPr lang="en-US" sz="1900" b="1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random variate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Examples are made up of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9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random variables that are sampled together</a:t>
                </a: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This makes </a:t>
                </a:r>
                <a14:m>
                  <m:oMath xmlns:m="http://schemas.openxmlformats.org/officeDocument/2006/math">
                    <m:r>
                      <a:rPr lang="en-US" sz="19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 set of </a:t>
                </a:r>
                <a14:m>
                  <m:oMath xmlns:m="http://schemas.openxmlformats.org/officeDocument/2006/math">
                    <m:r>
                      <a:rPr lang="en-US" sz="1900" b="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sampling events of </a:t>
                </a:r>
                <a14:m>
                  <m:oMath xmlns:m="http://schemas.openxmlformats.org/officeDocument/2006/math">
                    <m:r>
                      <a:rPr lang="en-US" sz="1900" b="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random variables</a:t>
                </a:r>
              </a:p>
              <a:p>
                <a:pPr marL="720000" indent="-34290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9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can compute the sample mean, variance, covariance </a:t>
                </a:r>
                <a:endParaRPr lang="en-US" sz="19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endParaRPr lang="en-US" sz="17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1" name="TextShape 2">
                <a:extLst>
                  <a:ext uri="{FF2B5EF4-FFF2-40B4-BE49-F238E27FC236}">
                    <a16:creationId xmlns:a16="http://schemas.microsoft.com/office/drawing/2014/main" id="{784FBA8C-4E5C-5D49-B695-471F9C23D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" y="1047750"/>
                <a:ext cx="8839200" cy="3886200"/>
              </a:xfrm>
              <a:prstGeom prst="rect">
                <a:avLst/>
              </a:prstGeom>
              <a:blipFill>
                <a:blip r:embed="rId2"/>
                <a:stretch>
                  <a:fillRect l="-574" t="-1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20909E1-1770-0441-B5BA-C35BA8682B50}"/>
                  </a:ext>
                </a:extLst>
              </p:cNvPr>
              <p:cNvSpPr/>
              <p:nvPr/>
            </p:nvSpPr>
            <p:spPr>
              <a:xfrm>
                <a:off x="302593" y="1139147"/>
                <a:ext cx="321716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pc="-1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spc="-1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</m:e>
                                        <m:e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⋮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20909E1-1770-0441-B5BA-C35BA8682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93" y="1139147"/>
                <a:ext cx="3217163" cy="1126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D40BCA9-6B65-AC43-BA67-32161235CACB}"/>
                  </a:ext>
                </a:extLst>
              </p:cNvPr>
              <p:cNvSpPr/>
              <p:nvPr/>
            </p:nvSpPr>
            <p:spPr>
              <a:xfrm>
                <a:off x="302593" y="3529190"/>
                <a:ext cx="6392263" cy="1129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1,1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1,2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2,1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⋮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D40BCA9-6B65-AC43-BA67-32161235C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93" y="3529190"/>
                <a:ext cx="6392263" cy="1129155"/>
              </a:xfrm>
              <a:prstGeom prst="rect">
                <a:avLst/>
              </a:prstGeom>
              <a:blipFill>
                <a:blip r:embed="rId3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B4ABB68-1484-CF4D-B718-F2B6BAED3EA1}"/>
                  </a:ext>
                </a:extLst>
              </p:cNvPr>
              <p:cNvSpPr/>
              <p:nvPr/>
            </p:nvSpPr>
            <p:spPr>
              <a:xfrm>
                <a:off x="302593" y="2473373"/>
                <a:ext cx="6303008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spc="-1"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spc="-1"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B4ABB68-1484-CF4D-B718-F2B6BAED3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93" y="2473373"/>
                <a:ext cx="6303008" cy="848566"/>
              </a:xfrm>
              <a:prstGeom prst="rect">
                <a:avLst/>
              </a:prstGeom>
              <a:blipFill>
                <a:blip r:embed="rId4"/>
                <a:stretch>
                  <a:fillRect t="-98529" b="-15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F98EFB-AA9B-9249-BD79-7264387A0056}"/>
                  </a:ext>
                </a:extLst>
              </p:cNvPr>
              <p:cNvSpPr txBox="1"/>
              <p:nvPr/>
            </p:nvSpPr>
            <p:spPr>
              <a:xfrm>
                <a:off x="6726232" y="3924490"/>
                <a:ext cx="2186642" cy="33855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Centered version of </a:t>
                </a:r>
                <a14:m>
                  <m:oMath xmlns:m="http://schemas.openxmlformats.org/officeDocument/2006/math">
                    <m:r>
                      <a:rPr lang="en-US" sz="160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F98EFB-AA9B-9249-BD79-7264387A0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232" y="3924490"/>
                <a:ext cx="2186642" cy="338554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Shape 1">
            <a:extLst>
              <a:ext uri="{FF2B5EF4-FFF2-40B4-BE49-F238E27FC236}">
                <a16:creationId xmlns:a16="http://schemas.microsoft.com/office/drawing/2014/main" id="{81377EEE-B944-584C-9FC8-BB9280A92FEF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Centering the data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>
            <a:extLst>
              <a:ext uri="{FF2B5EF4-FFF2-40B4-BE49-F238E27FC236}">
                <a16:creationId xmlns:a16="http://schemas.microsoft.com/office/drawing/2014/main" id="{BD9AF78C-A0C2-4345-ADC5-4A9758C865B9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Computing the covariance of the data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068A20D-1162-D845-8901-8496DDBCE5CA}"/>
                  </a:ext>
                </a:extLst>
              </p:cNvPr>
              <p:cNvSpPr/>
              <p:nvPr/>
            </p:nvSpPr>
            <p:spPr>
              <a:xfrm>
                <a:off x="4557206" y="836957"/>
                <a:ext cx="4555478" cy="1072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70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p>
                          <m: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70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7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sz="170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sz="1700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⋮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sz="170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sz="170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068A20D-1162-D845-8901-8496DDBCE5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206" y="836957"/>
                <a:ext cx="4555478" cy="1072281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AA3953A-F6ED-8D44-A0D4-A4A827A9820C}"/>
                  </a:ext>
                </a:extLst>
              </p:cNvPr>
              <p:cNvSpPr/>
              <p:nvPr/>
            </p:nvSpPr>
            <p:spPr>
              <a:xfrm>
                <a:off x="17212" y="2124821"/>
                <a:ext cx="9126787" cy="1489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5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sz="125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25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25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5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p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25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̅"/>
                          <m:ctrlPr>
                            <a:rPr lang="en-US" sz="125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125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5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25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d>
                        <m:dPr>
                          <m:ctrlPr>
                            <a:rPr lang="en-US" sz="1250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5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5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5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</m:t>
                                          </m:r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,1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𝜇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nary>
                                        </m:e>
                                        <m:e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 </m:t>
                                          </m:r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sz="125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4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5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   </m:t>
                                          </m:r>
                                        </m:e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𝜇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nary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sz="125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         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4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25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5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                                                </m:t>
                                          </m:r>
                                          <m: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sz="1250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</m:t>
                                          </m:r>
                                          <m: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</m:t>
                                          </m:r>
                                          <m: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    </m:t>
                                          </m:r>
                                          <m: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125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⋮</m:t>
                                          </m:r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5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  <m:e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</m:t>
                                          </m:r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5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en-US" sz="1250" i="1" spc="-1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mr>
                                    </m:m>
                                    <m:r>
                                      <a:rPr lang="en-US" sz="125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125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25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400" b="0" i="1" spc="-1" smtClean="0">
                                              <a:solidFill>
                                                <a:schemeClr val="tx1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sz="125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</m:t>
                                          </m:r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sz="125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  <m:r>
                                                            <a:rPr lang="en-US" sz="1250" i="1" spc="-1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1250" b="0" i="1" spc="-1" smtClean="0">
                                                          <a:uFill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:u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𝜇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50" b="0" i="1" spc="-1" smtClean="0">
                                                              <a:uFill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:u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5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125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  </m:t>
                                              </m:r>
                                            </m:e>
                                          </m:nary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  <m:r>
                                <a:rPr lang="en-US" sz="125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50" dirty="0"/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AA3953A-F6ED-8D44-A0D4-A4A827A98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" y="2124821"/>
                <a:ext cx="9126787" cy="1489703"/>
              </a:xfrm>
              <a:prstGeom prst="rect">
                <a:avLst/>
              </a:prstGeom>
              <a:blipFill>
                <a:blip r:embed="rId4"/>
                <a:stretch>
                  <a:fillRect t="-46218" b="-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C4697F6-DE8C-0C48-80BD-2C25DF060911}"/>
                  </a:ext>
                </a:extLst>
              </p:cNvPr>
              <p:cNvSpPr/>
              <p:nvPr/>
            </p:nvSpPr>
            <p:spPr>
              <a:xfrm>
                <a:off x="112959" y="858317"/>
                <a:ext cx="4503925" cy="107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70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170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7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sz="170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sz="1700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⋱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⋮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  <m:r>
                                      <a:rPr lang="en-US" sz="170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700" b="0" i="1" spc="-1" smtClean="0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1700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C4697F6-DE8C-0C48-80BD-2C25DF0609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9" y="858317"/>
                <a:ext cx="4503925" cy="1071575"/>
              </a:xfrm>
              <a:prstGeom prst="rect">
                <a:avLst/>
              </a:prstGeom>
              <a:blipFill>
                <a:blip r:embed="rId5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8C0CF78D-426D-6E4B-9233-2665BD3F07F1}"/>
                  </a:ext>
                </a:extLst>
              </p:cNvPr>
              <p:cNvSpPr/>
              <p:nvPr/>
            </p:nvSpPr>
            <p:spPr>
              <a:xfrm>
                <a:off x="685800" y="3749820"/>
                <a:ext cx="7239000" cy="1113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7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𝑎𝑟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</m:t>
                                          </m:r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</m:t>
                                          </m:r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𝑎𝑟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sz="1700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700" b="0" i="1" spc="-1" smtClean="0"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            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  <m:r>
                                      <a:rPr lang="en-US" sz="1700" i="1" spc="-1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⋱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  </m:t>
                                          </m:r>
                                          <m:r>
                                            <a:rPr lang="en-US" sz="1700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⋮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700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170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𝑎𝑟</m:t>
                                          </m:r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00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  <m:r>
                                <a:rPr lang="en-US" sz="1700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  <m:r>
                        <a:rPr lang="en-US" sz="170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17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7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7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8C0CF78D-426D-6E4B-9233-2665BD3F0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749820"/>
                <a:ext cx="7239000" cy="1113446"/>
              </a:xfrm>
              <a:prstGeom prst="rect">
                <a:avLst/>
              </a:prstGeom>
              <a:blipFill>
                <a:blip r:embed="rId6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87092" y="1085927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7092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5213" y="1085927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5213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3318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3318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21422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21422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9567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9567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77671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77672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55776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5776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87092" y="2773636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64860" y="277363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87092" y="2492361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64860" y="249236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87092" y="2211074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4860" y="221107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87092" y="1929788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64860" y="192978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87092" y="1648501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64860" y="164850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87092" y="1367214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860" y="136721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87092" y="1085927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64860" y="108592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60962" y="192847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07" y="0"/>
                </a:lnTo>
                <a:lnTo>
                  <a:pt x="12753" y="2776"/>
                </a:lnTo>
                <a:lnTo>
                  <a:pt x="2781" y="12731"/>
                </a:lnTo>
                <a:lnTo>
                  <a:pt x="0" y="19474"/>
                </a:lnTo>
                <a:lnTo>
                  <a:pt x="0" y="33554"/>
                </a:lnTo>
                <a:lnTo>
                  <a:pt x="33611" y="53068"/>
                </a:lnTo>
                <a:lnTo>
                  <a:pt x="40365" y="50252"/>
                </a:lnTo>
                <a:lnTo>
                  <a:pt x="50337" y="40297"/>
                </a:lnTo>
                <a:lnTo>
                  <a:pt x="53118" y="33554"/>
                </a:lnTo>
                <a:lnTo>
                  <a:pt x="53118" y="19474"/>
                </a:lnTo>
                <a:lnTo>
                  <a:pt x="50337" y="12731"/>
                </a:lnTo>
                <a:lnTo>
                  <a:pt x="45331" y="7773"/>
                </a:lnTo>
                <a:lnTo>
                  <a:pt x="40365" y="277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60962" y="192847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39" y="53068"/>
                </a:moveTo>
                <a:lnTo>
                  <a:pt x="33611" y="53068"/>
                </a:lnTo>
                <a:lnTo>
                  <a:pt x="40365" y="50252"/>
                </a:lnTo>
                <a:lnTo>
                  <a:pt x="45331" y="45294"/>
                </a:lnTo>
                <a:lnTo>
                  <a:pt x="50337" y="40297"/>
                </a:lnTo>
                <a:lnTo>
                  <a:pt x="53118" y="33554"/>
                </a:lnTo>
                <a:lnTo>
                  <a:pt x="53118" y="26534"/>
                </a:lnTo>
                <a:lnTo>
                  <a:pt x="53118" y="19474"/>
                </a:lnTo>
                <a:lnTo>
                  <a:pt x="50337" y="12731"/>
                </a:lnTo>
                <a:lnTo>
                  <a:pt x="45331" y="7773"/>
                </a:lnTo>
                <a:lnTo>
                  <a:pt x="40365" y="2776"/>
                </a:lnTo>
                <a:lnTo>
                  <a:pt x="33611" y="0"/>
                </a:lnTo>
                <a:lnTo>
                  <a:pt x="26539" y="0"/>
                </a:lnTo>
                <a:lnTo>
                  <a:pt x="19507" y="0"/>
                </a:lnTo>
                <a:lnTo>
                  <a:pt x="12753" y="2776"/>
                </a:lnTo>
                <a:lnTo>
                  <a:pt x="7747" y="7773"/>
                </a:lnTo>
                <a:lnTo>
                  <a:pt x="2781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781" y="40297"/>
                </a:lnTo>
                <a:lnTo>
                  <a:pt x="7747" y="45294"/>
                </a:lnTo>
                <a:lnTo>
                  <a:pt x="12753" y="50252"/>
                </a:lnTo>
                <a:lnTo>
                  <a:pt x="19507" y="53068"/>
                </a:lnTo>
                <a:lnTo>
                  <a:pt x="26539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64761" y="245043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07" y="0"/>
                </a:lnTo>
                <a:lnTo>
                  <a:pt x="12753" y="2776"/>
                </a:lnTo>
                <a:lnTo>
                  <a:pt x="7786" y="7773"/>
                </a:lnTo>
                <a:lnTo>
                  <a:pt x="2781" y="12731"/>
                </a:lnTo>
                <a:lnTo>
                  <a:pt x="0" y="19474"/>
                </a:lnTo>
                <a:lnTo>
                  <a:pt x="0" y="33554"/>
                </a:lnTo>
                <a:lnTo>
                  <a:pt x="2781" y="40297"/>
                </a:lnTo>
                <a:lnTo>
                  <a:pt x="12753" y="50252"/>
                </a:lnTo>
                <a:lnTo>
                  <a:pt x="19507" y="53068"/>
                </a:lnTo>
                <a:lnTo>
                  <a:pt x="33611" y="53068"/>
                </a:lnTo>
                <a:lnTo>
                  <a:pt x="40365" y="50252"/>
                </a:lnTo>
                <a:lnTo>
                  <a:pt x="45370" y="45294"/>
                </a:lnTo>
                <a:lnTo>
                  <a:pt x="50337" y="40297"/>
                </a:lnTo>
                <a:lnTo>
                  <a:pt x="53157" y="33554"/>
                </a:lnTo>
                <a:lnTo>
                  <a:pt x="53157" y="19474"/>
                </a:lnTo>
                <a:lnTo>
                  <a:pt x="50337" y="12731"/>
                </a:lnTo>
                <a:lnTo>
                  <a:pt x="40365" y="277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64761" y="245043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68"/>
                </a:moveTo>
                <a:lnTo>
                  <a:pt x="53157" y="33554"/>
                </a:lnTo>
                <a:lnTo>
                  <a:pt x="53157" y="26534"/>
                </a:lnTo>
                <a:lnTo>
                  <a:pt x="53157" y="19474"/>
                </a:lnTo>
                <a:lnTo>
                  <a:pt x="50337" y="12731"/>
                </a:lnTo>
                <a:lnTo>
                  <a:pt x="45370" y="7773"/>
                </a:lnTo>
                <a:lnTo>
                  <a:pt x="40365" y="2776"/>
                </a:lnTo>
                <a:lnTo>
                  <a:pt x="33611" y="0"/>
                </a:lnTo>
                <a:lnTo>
                  <a:pt x="26578" y="0"/>
                </a:lnTo>
                <a:lnTo>
                  <a:pt x="19507" y="0"/>
                </a:lnTo>
                <a:lnTo>
                  <a:pt x="12753" y="2776"/>
                </a:lnTo>
                <a:lnTo>
                  <a:pt x="7786" y="7773"/>
                </a:lnTo>
                <a:lnTo>
                  <a:pt x="2781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781" y="40297"/>
                </a:lnTo>
                <a:lnTo>
                  <a:pt x="7786" y="45294"/>
                </a:lnTo>
                <a:lnTo>
                  <a:pt x="12753" y="50252"/>
                </a:lnTo>
                <a:lnTo>
                  <a:pt x="19507" y="53068"/>
                </a:lnTo>
                <a:lnTo>
                  <a:pt x="26578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62107" y="248173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46" y="0"/>
                </a:lnTo>
                <a:lnTo>
                  <a:pt x="12792" y="2776"/>
                </a:lnTo>
                <a:lnTo>
                  <a:pt x="2820" y="12731"/>
                </a:lnTo>
                <a:lnTo>
                  <a:pt x="0" y="19474"/>
                </a:lnTo>
                <a:lnTo>
                  <a:pt x="0" y="33554"/>
                </a:lnTo>
                <a:lnTo>
                  <a:pt x="33611" y="53028"/>
                </a:lnTo>
                <a:lnTo>
                  <a:pt x="40404" y="50252"/>
                </a:lnTo>
                <a:lnTo>
                  <a:pt x="50376" y="40297"/>
                </a:lnTo>
                <a:lnTo>
                  <a:pt x="53157" y="33554"/>
                </a:lnTo>
                <a:lnTo>
                  <a:pt x="53157" y="19474"/>
                </a:lnTo>
                <a:lnTo>
                  <a:pt x="50376" y="12731"/>
                </a:lnTo>
                <a:lnTo>
                  <a:pt x="45370" y="7773"/>
                </a:lnTo>
                <a:lnTo>
                  <a:pt x="40404" y="277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62107" y="248173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28"/>
                </a:moveTo>
                <a:lnTo>
                  <a:pt x="33611" y="53028"/>
                </a:lnTo>
                <a:lnTo>
                  <a:pt x="40404" y="50252"/>
                </a:lnTo>
                <a:lnTo>
                  <a:pt x="45370" y="45294"/>
                </a:lnTo>
                <a:lnTo>
                  <a:pt x="50376" y="40297"/>
                </a:lnTo>
                <a:lnTo>
                  <a:pt x="53157" y="33554"/>
                </a:lnTo>
                <a:lnTo>
                  <a:pt x="53157" y="26534"/>
                </a:lnTo>
                <a:lnTo>
                  <a:pt x="53157" y="19474"/>
                </a:lnTo>
                <a:lnTo>
                  <a:pt x="50376" y="12731"/>
                </a:lnTo>
                <a:lnTo>
                  <a:pt x="45370" y="7773"/>
                </a:lnTo>
                <a:lnTo>
                  <a:pt x="40404" y="2776"/>
                </a:lnTo>
                <a:lnTo>
                  <a:pt x="33611" y="0"/>
                </a:lnTo>
                <a:lnTo>
                  <a:pt x="26578" y="0"/>
                </a:lnTo>
                <a:lnTo>
                  <a:pt x="19546" y="0"/>
                </a:lnTo>
                <a:lnTo>
                  <a:pt x="12792" y="2776"/>
                </a:lnTo>
                <a:lnTo>
                  <a:pt x="7786" y="7773"/>
                </a:lnTo>
                <a:lnTo>
                  <a:pt x="2820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820" y="40297"/>
                </a:lnTo>
                <a:lnTo>
                  <a:pt x="7786" y="45294"/>
                </a:lnTo>
                <a:lnTo>
                  <a:pt x="12792" y="50252"/>
                </a:lnTo>
                <a:lnTo>
                  <a:pt x="19546" y="53028"/>
                </a:lnTo>
                <a:lnTo>
                  <a:pt x="26578" y="5302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75060" y="241089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07" y="0"/>
                </a:lnTo>
                <a:lnTo>
                  <a:pt x="12753" y="2776"/>
                </a:lnTo>
                <a:lnTo>
                  <a:pt x="7786" y="7773"/>
                </a:lnTo>
                <a:lnTo>
                  <a:pt x="2781" y="12731"/>
                </a:lnTo>
                <a:lnTo>
                  <a:pt x="0" y="19474"/>
                </a:lnTo>
                <a:lnTo>
                  <a:pt x="0" y="33554"/>
                </a:lnTo>
                <a:lnTo>
                  <a:pt x="2781" y="40297"/>
                </a:lnTo>
                <a:lnTo>
                  <a:pt x="12753" y="50252"/>
                </a:lnTo>
                <a:lnTo>
                  <a:pt x="19507" y="53068"/>
                </a:lnTo>
                <a:lnTo>
                  <a:pt x="33611" y="53068"/>
                </a:lnTo>
                <a:lnTo>
                  <a:pt x="40365" y="50252"/>
                </a:lnTo>
                <a:lnTo>
                  <a:pt x="45370" y="45294"/>
                </a:lnTo>
                <a:lnTo>
                  <a:pt x="50337" y="40297"/>
                </a:lnTo>
                <a:lnTo>
                  <a:pt x="53157" y="33554"/>
                </a:lnTo>
                <a:lnTo>
                  <a:pt x="53157" y="19474"/>
                </a:lnTo>
                <a:lnTo>
                  <a:pt x="50337" y="12731"/>
                </a:lnTo>
                <a:lnTo>
                  <a:pt x="40365" y="277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75060" y="241089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68"/>
                </a:moveTo>
                <a:lnTo>
                  <a:pt x="53157" y="33554"/>
                </a:lnTo>
                <a:lnTo>
                  <a:pt x="53157" y="26534"/>
                </a:lnTo>
                <a:lnTo>
                  <a:pt x="53157" y="19474"/>
                </a:lnTo>
                <a:lnTo>
                  <a:pt x="50337" y="12731"/>
                </a:lnTo>
                <a:lnTo>
                  <a:pt x="45370" y="7773"/>
                </a:lnTo>
                <a:lnTo>
                  <a:pt x="40365" y="2776"/>
                </a:lnTo>
                <a:lnTo>
                  <a:pt x="33611" y="0"/>
                </a:lnTo>
                <a:lnTo>
                  <a:pt x="26578" y="0"/>
                </a:lnTo>
                <a:lnTo>
                  <a:pt x="19507" y="0"/>
                </a:lnTo>
                <a:lnTo>
                  <a:pt x="12753" y="2776"/>
                </a:lnTo>
                <a:lnTo>
                  <a:pt x="7786" y="7773"/>
                </a:lnTo>
                <a:lnTo>
                  <a:pt x="2781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781" y="40297"/>
                </a:lnTo>
                <a:lnTo>
                  <a:pt x="7786" y="45294"/>
                </a:lnTo>
                <a:lnTo>
                  <a:pt x="12753" y="50252"/>
                </a:lnTo>
                <a:lnTo>
                  <a:pt x="19507" y="53068"/>
                </a:lnTo>
                <a:lnTo>
                  <a:pt x="26578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71285" y="248712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07" y="0"/>
                </a:lnTo>
                <a:lnTo>
                  <a:pt x="12753" y="2816"/>
                </a:lnTo>
                <a:lnTo>
                  <a:pt x="2781" y="12771"/>
                </a:lnTo>
                <a:lnTo>
                  <a:pt x="0" y="19513"/>
                </a:lnTo>
                <a:lnTo>
                  <a:pt x="0" y="33554"/>
                </a:lnTo>
                <a:lnTo>
                  <a:pt x="2781" y="40336"/>
                </a:lnTo>
                <a:lnTo>
                  <a:pt x="7786" y="45294"/>
                </a:lnTo>
                <a:lnTo>
                  <a:pt x="12753" y="50292"/>
                </a:lnTo>
                <a:lnTo>
                  <a:pt x="19507" y="53068"/>
                </a:lnTo>
                <a:lnTo>
                  <a:pt x="33611" y="53068"/>
                </a:lnTo>
                <a:lnTo>
                  <a:pt x="40365" y="50292"/>
                </a:lnTo>
                <a:lnTo>
                  <a:pt x="50337" y="40336"/>
                </a:lnTo>
                <a:lnTo>
                  <a:pt x="53157" y="33554"/>
                </a:lnTo>
                <a:lnTo>
                  <a:pt x="53157" y="19513"/>
                </a:lnTo>
                <a:lnTo>
                  <a:pt x="50337" y="12771"/>
                </a:lnTo>
                <a:lnTo>
                  <a:pt x="45370" y="7773"/>
                </a:lnTo>
                <a:lnTo>
                  <a:pt x="40365" y="281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71285" y="248712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68"/>
                </a:moveTo>
                <a:lnTo>
                  <a:pt x="53157" y="33554"/>
                </a:lnTo>
                <a:lnTo>
                  <a:pt x="53157" y="26534"/>
                </a:lnTo>
                <a:lnTo>
                  <a:pt x="53157" y="19513"/>
                </a:lnTo>
                <a:lnTo>
                  <a:pt x="19507" y="0"/>
                </a:lnTo>
                <a:lnTo>
                  <a:pt x="12753" y="2816"/>
                </a:lnTo>
                <a:lnTo>
                  <a:pt x="7786" y="7773"/>
                </a:lnTo>
                <a:lnTo>
                  <a:pt x="2781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54"/>
                </a:lnTo>
                <a:lnTo>
                  <a:pt x="2781" y="40336"/>
                </a:lnTo>
                <a:lnTo>
                  <a:pt x="7786" y="45294"/>
                </a:lnTo>
                <a:lnTo>
                  <a:pt x="12753" y="50292"/>
                </a:lnTo>
                <a:lnTo>
                  <a:pt x="19507" y="53068"/>
                </a:lnTo>
                <a:lnTo>
                  <a:pt x="26578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05305" y="1372132"/>
            <a:ext cx="1744786" cy="1223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66714" y="263642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46" y="0"/>
                </a:lnTo>
                <a:lnTo>
                  <a:pt x="12753" y="2796"/>
                </a:lnTo>
                <a:lnTo>
                  <a:pt x="2820" y="12747"/>
                </a:lnTo>
                <a:lnTo>
                  <a:pt x="0" y="19498"/>
                </a:lnTo>
                <a:lnTo>
                  <a:pt x="0" y="33570"/>
                </a:lnTo>
                <a:lnTo>
                  <a:pt x="2820" y="40316"/>
                </a:lnTo>
                <a:lnTo>
                  <a:pt x="12753" y="50268"/>
                </a:lnTo>
                <a:lnTo>
                  <a:pt x="19546" y="53064"/>
                </a:lnTo>
                <a:lnTo>
                  <a:pt x="33611" y="53064"/>
                </a:lnTo>
                <a:lnTo>
                  <a:pt x="40404" y="50268"/>
                </a:lnTo>
                <a:lnTo>
                  <a:pt x="50337" y="40316"/>
                </a:lnTo>
                <a:lnTo>
                  <a:pt x="53157" y="33570"/>
                </a:lnTo>
                <a:lnTo>
                  <a:pt x="53157" y="19498"/>
                </a:lnTo>
                <a:lnTo>
                  <a:pt x="50337" y="12747"/>
                </a:lnTo>
                <a:lnTo>
                  <a:pt x="40404" y="279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66714" y="263642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64"/>
                </a:moveTo>
                <a:lnTo>
                  <a:pt x="53157" y="33570"/>
                </a:lnTo>
                <a:lnTo>
                  <a:pt x="53157" y="26534"/>
                </a:lnTo>
                <a:lnTo>
                  <a:pt x="53157" y="19498"/>
                </a:lnTo>
                <a:lnTo>
                  <a:pt x="50337" y="12747"/>
                </a:lnTo>
                <a:lnTo>
                  <a:pt x="45370" y="7773"/>
                </a:lnTo>
                <a:lnTo>
                  <a:pt x="40404" y="2796"/>
                </a:lnTo>
                <a:lnTo>
                  <a:pt x="33611" y="0"/>
                </a:lnTo>
                <a:lnTo>
                  <a:pt x="26578" y="0"/>
                </a:lnTo>
                <a:lnTo>
                  <a:pt x="19546" y="0"/>
                </a:lnTo>
                <a:lnTo>
                  <a:pt x="12753" y="2796"/>
                </a:lnTo>
                <a:lnTo>
                  <a:pt x="7786" y="7773"/>
                </a:lnTo>
                <a:lnTo>
                  <a:pt x="2820" y="12747"/>
                </a:lnTo>
                <a:lnTo>
                  <a:pt x="0" y="19498"/>
                </a:lnTo>
                <a:lnTo>
                  <a:pt x="0" y="26534"/>
                </a:lnTo>
                <a:lnTo>
                  <a:pt x="0" y="33570"/>
                </a:lnTo>
                <a:lnTo>
                  <a:pt x="2820" y="40316"/>
                </a:lnTo>
                <a:lnTo>
                  <a:pt x="7786" y="45294"/>
                </a:lnTo>
                <a:lnTo>
                  <a:pt x="12753" y="50268"/>
                </a:lnTo>
                <a:lnTo>
                  <a:pt x="19546" y="53064"/>
                </a:lnTo>
                <a:lnTo>
                  <a:pt x="26578" y="53064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17014" y="117163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40">
                <a:moveTo>
                  <a:pt x="33650" y="0"/>
                </a:moveTo>
                <a:lnTo>
                  <a:pt x="0" y="19513"/>
                </a:lnTo>
                <a:lnTo>
                  <a:pt x="0" y="33594"/>
                </a:lnTo>
                <a:lnTo>
                  <a:pt x="2820" y="40336"/>
                </a:lnTo>
                <a:lnTo>
                  <a:pt x="12792" y="50292"/>
                </a:lnTo>
                <a:lnTo>
                  <a:pt x="19546" y="53068"/>
                </a:lnTo>
                <a:lnTo>
                  <a:pt x="33650" y="53068"/>
                </a:lnTo>
                <a:lnTo>
                  <a:pt x="40404" y="50292"/>
                </a:lnTo>
                <a:lnTo>
                  <a:pt x="45370" y="45294"/>
                </a:lnTo>
                <a:lnTo>
                  <a:pt x="50376" y="40336"/>
                </a:lnTo>
                <a:lnTo>
                  <a:pt x="53157" y="33594"/>
                </a:lnTo>
                <a:lnTo>
                  <a:pt x="53157" y="19513"/>
                </a:lnTo>
                <a:lnTo>
                  <a:pt x="50376" y="12771"/>
                </a:lnTo>
                <a:lnTo>
                  <a:pt x="40404" y="2816"/>
                </a:lnTo>
                <a:lnTo>
                  <a:pt x="33650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17014" y="117163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40">
                <a:moveTo>
                  <a:pt x="26578" y="53068"/>
                </a:moveTo>
                <a:lnTo>
                  <a:pt x="33650" y="53068"/>
                </a:lnTo>
                <a:lnTo>
                  <a:pt x="40404" y="50292"/>
                </a:lnTo>
                <a:lnTo>
                  <a:pt x="45370" y="45294"/>
                </a:lnTo>
                <a:lnTo>
                  <a:pt x="50376" y="40336"/>
                </a:lnTo>
                <a:lnTo>
                  <a:pt x="53157" y="33594"/>
                </a:lnTo>
                <a:lnTo>
                  <a:pt x="53157" y="26534"/>
                </a:lnTo>
                <a:lnTo>
                  <a:pt x="53157" y="19513"/>
                </a:lnTo>
                <a:lnTo>
                  <a:pt x="19546" y="0"/>
                </a:lnTo>
                <a:lnTo>
                  <a:pt x="12792" y="2816"/>
                </a:lnTo>
                <a:lnTo>
                  <a:pt x="7786" y="7773"/>
                </a:lnTo>
                <a:lnTo>
                  <a:pt x="2820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20" y="40336"/>
                </a:lnTo>
                <a:lnTo>
                  <a:pt x="7786" y="45294"/>
                </a:lnTo>
                <a:lnTo>
                  <a:pt x="12792" y="50292"/>
                </a:lnTo>
                <a:lnTo>
                  <a:pt x="19546" y="53068"/>
                </a:lnTo>
                <a:lnTo>
                  <a:pt x="26578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47965" y="2468603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07" y="0"/>
                </a:lnTo>
                <a:lnTo>
                  <a:pt x="12753" y="2776"/>
                </a:lnTo>
                <a:lnTo>
                  <a:pt x="2781" y="12731"/>
                </a:lnTo>
                <a:lnTo>
                  <a:pt x="0" y="19474"/>
                </a:lnTo>
                <a:lnTo>
                  <a:pt x="0" y="33554"/>
                </a:lnTo>
                <a:lnTo>
                  <a:pt x="2781" y="40297"/>
                </a:lnTo>
                <a:lnTo>
                  <a:pt x="7786" y="45254"/>
                </a:lnTo>
                <a:lnTo>
                  <a:pt x="12753" y="50252"/>
                </a:lnTo>
                <a:lnTo>
                  <a:pt x="19507" y="53028"/>
                </a:lnTo>
                <a:lnTo>
                  <a:pt x="33611" y="53028"/>
                </a:lnTo>
                <a:lnTo>
                  <a:pt x="40365" y="50252"/>
                </a:lnTo>
                <a:lnTo>
                  <a:pt x="50337" y="40297"/>
                </a:lnTo>
                <a:lnTo>
                  <a:pt x="53157" y="33554"/>
                </a:lnTo>
                <a:lnTo>
                  <a:pt x="53157" y="19474"/>
                </a:lnTo>
                <a:lnTo>
                  <a:pt x="50337" y="12731"/>
                </a:lnTo>
                <a:lnTo>
                  <a:pt x="45370" y="7734"/>
                </a:lnTo>
                <a:lnTo>
                  <a:pt x="40365" y="277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47965" y="2468603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28"/>
                </a:moveTo>
                <a:lnTo>
                  <a:pt x="53157" y="33554"/>
                </a:lnTo>
                <a:lnTo>
                  <a:pt x="53157" y="26494"/>
                </a:lnTo>
                <a:lnTo>
                  <a:pt x="26578" y="0"/>
                </a:lnTo>
                <a:lnTo>
                  <a:pt x="19507" y="0"/>
                </a:lnTo>
                <a:lnTo>
                  <a:pt x="12753" y="2776"/>
                </a:lnTo>
                <a:lnTo>
                  <a:pt x="7786" y="7734"/>
                </a:lnTo>
                <a:lnTo>
                  <a:pt x="2781" y="12731"/>
                </a:lnTo>
                <a:lnTo>
                  <a:pt x="0" y="19474"/>
                </a:lnTo>
                <a:lnTo>
                  <a:pt x="0" y="26494"/>
                </a:lnTo>
                <a:lnTo>
                  <a:pt x="0" y="33554"/>
                </a:lnTo>
                <a:lnTo>
                  <a:pt x="2781" y="40297"/>
                </a:lnTo>
                <a:lnTo>
                  <a:pt x="7786" y="45254"/>
                </a:lnTo>
                <a:lnTo>
                  <a:pt x="12753" y="50252"/>
                </a:lnTo>
                <a:lnTo>
                  <a:pt x="19507" y="53028"/>
                </a:lnTo>
                <a:lnTo>
                  <a:pt x="26578" y="5302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82831" y="1812783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34" y="0"/>
                </a:moveTo>
                <a:lnTo>
                  <a:pt x="19526" y="0"/>
                </a:lnTo>
                <a:lnTo>
                  <a:pt x="12765" y="2816"/>
                </a:lnTo>
                <a:lnTo>
                  <a:pt x="2796" y="12771"/>
                </a:lnTo>
                <a:lnTo>
                  <a:pt x="0" y="19513"/>
                </a:lnTo>
                <a:lnTo>
                  <a:pt x="0" y="33594"/>
                </a:lnTo>
                <a:lnTo>
                  <a:pt x="2796" y="40336"/>
                </a:lnTo>
                <a:lnTo>
                  <a:pt x="12765" y="50292"/>
                </a:lnTo>
                <a:lnTo>
                  <a:pt x="19527" y="53068"/>
                </a:lnTo>
                <a:lnTo>
                  <a:pt x="33634" y="53068"/>
                </a:lnTo>
                <a:lnTo>
                  <a:pt x="40388" y="50292"/>
                </a:lnTo>
                <a:lnTo>
                  <a:pt x="45355" y="45294"/>
                </a:lnTo>
                <a:lnTo>
                  <a:pt x="50360" y="40336"/>
                </a:lnTo>
                <a:lnTo>
                  <a:pt x="53142" y="33594"/>
                </a:lnTo>
                <a:lnTo>
                  <a:pt x="53142" y="19513"/>
                </a:lnTo>
                <a:lnTo>
                  <a:pt x="50360" y="12771"/>
                </a:lnTo>
                <a:lnTo>
                  <a:pt x="40388" y="2816"/>
                </a:lnTo>
                <a:lnTo>
                  <a:pt x="33634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82831" y="1812783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63" y="53068"/>
                </a:moveTo>
                <a:lnTo>
                  <a:pt x="33634" y="53068"/>
                </a:lnTo>
                <a:lnTo>
                  <a:pt x="40388" y="50292"/>
                </a:lnTo>
                <a:lnTo>
                  <a:pt x="45355" y="45294"/>
                </a:lnTo>
                <a:lnTo>
                  <a:pt x="50360" y="40336"/>
                </a:lnTo>
                <a:lnTo>
                  <a:pt x="53142" y="33594"/>
                </a:lnTo>
                <a:lnTo>
                  <a:pt x="53142" y="26534"/>
                </a:lnTo>
                <a:lnTo>
                  <a:pt x="53142" y="19513"/>
                </a:lnTo>
                <a:lnTo>
                  <a:pt x="26563" y="0"/>
                </a:lnTo>
                <a:lnTo>
                  <a:pt x="19526" y="0"/>
                </a:lnTo>
                <a:lnTo>
                  <a:pt x="12765" y="2816"/>
                </a:lnTo>
                <a:lnTo>
                  <a:pt x="7782" y="7773"/>
                </a:lnTo>
                <a:lnTo>
                  <a:pt x="2796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796" y="40336"/>
                </a:lnTo>
                <a:lnTo>
                  <a:pt x="7782" y="45294"/>
                </a:lnTo>
                <a:lnTo>
                  <a:pt x="12765" y="50292"/>
                </a:lnTo>
                <a:lnTo>
                  <a:pt x="19527" y="53068"/>
                </a:lnTo>
                <a:lnTo>
                  <a:pt x="26563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087095" y="1083413"/>
            <a:ext cx="0" cy="1692910"/>
          </a:xfrm>
          <a:custGeom>
            <a:avLst/>
            <a:gdLst/>
            <a:ahLst/>
            <a:cxnLst/>
            <a:rect l="l" t="t" r="r" b="b"/>
            <a:pathLst>
              <a:path h="1692910">
                <a:moveTo>
                  <a:pt x="0" y="0"/>
                </a:moveTo>
                <a:lnTo>
                  <a:pt x="0" y="1692757"/>
                </a:lnTo>
              </a:path>
            </a:pathLst>
          </a:custGeom>
          <a:ln w="5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84554" y="2773634"/>
            <a:ext cx="2273935" cy="0"/>
          </a:xfrm>
          <a:custGeom>
            <a:avLst/>
            <a:gdLst/>
            <a:ahLst/>
            <a:cxnLst/>
            <a:rect l="l" t="t" r="r" b="b"/>
            <a:pathLst>
              <a:path w="2273935">
                <a:moveTo>
                  <a:pt x="0" y="0"/>
                </a:moveTo>
                <a:lnTo>
                  <a:pt x="2273753" y="0"/>
                </a:lnTo>
              </a:path>
            </a:pathLst>
          </a:custGeom>
          <a:ln w="5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16672" y="1085927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16672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94572" y="1085927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94573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72458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72458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550343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550343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28268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28268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06152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306153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684037" y="1085928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30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84038" y="2773636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16672" y="2773636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394453" y="2773636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16672" y="2492361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94453" y="2492361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16672" y="2211074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394453" y="2211074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16672" y="1929788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394452" y="19297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16672" y="1648501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394452" y="1648501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16672" y="1367214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394452" y="1367214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416672" y="1085927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94452" y="1085927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323742" y="1507580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33591" y="0"/>
                </a:moveTo>
                <a:lnTo>
                  <a:pt x="19535" y="0"/>
                </a:lnTo>
                <a:lnTo>
                  <a:pt x="12745" y="2816"/>
                </a:lnTo>
                <a:lnTo>
                  <a:pt x="2819" y="12731"/>
                </a:lnTo>
                <a:lnTo>
                  <a:pt x="0" y="19513"/>
                </a:lnTo>
                <a:lnTo>
                  <a:pt x="0" y="33554"/>
                </a:lnTo>
                <a:lnTo>
                  <a:pt x="2819" y="40336"/>
                </a:lnTo>
                <a:lnTo>
                  <a:pt x="12745" y="50252"/>
                </a:lnTo>
                <a:lnTo>
                  <a:pt x="19535" y="53068"/>
                </a:lnTo>
                <a:lnTo>
                  <a:pt x="33591" y="53068"/>
                </a:lnTo>
                <a:lnTo>
                  <a:pt x="40381" y="50252"/>
                </a:lnTo>
                <a:lnTo>
                  <a:pt x="50307" y="40336"/>
                </a:lnTo>
                <a:lnTo>
                  <a:pt x="53127" y="33554"/>
                </a:lnTo>
                <a:lnTo>
                  <a:pt x="53127" y="19513"/>
                </a:lnTo>
                <a:lnTo>
                  <a:pt x="50307" y="12731"/>
                </a:lnTo>
                <a:lnTo>
                  <a:pt x="40381" y="281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323742" y="1507580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63" y="53068"/>
                </a:moveTo>
                <a:lnTo>
                  <a:pt x="53127" y="33554"/>
                </a:lnTo>
                <a:lnTo>
                  <a:pt x="53127" y="26534"/>
                </a:lnTo>
                <a:lnTo>
                  <a:pt x="53127" y="19513"/>
                </a:lnTo>
                <a:lnTo>
                  <a:pt x="26563" y="0"/>
                </a:lnTo>
                <a:lnTo>
                  <a:pt x="19535" y="0"/>
                </a:lnTo>
                <a:lnTo>
                  <a:pt x="12745" y="2816"/>
                </a:lnTo>
                <a:lnTo>
                  <a:pt x="7782" y="7773"/>
                </a:lnTo>
                <a:lnTo>
                  <a:pt x="2819" y="12731"/>
                </a:lnTo>
                <a:lnTo>
                  <a:pt x="0" y="19513"/>
                </a:lnTo>
                <a:lnTo>
                  <a:pt x="0" y="26534"/>
                </a:lnTo>
                <a:lnTo>
                  <a:pt x="0" y="33554"/>
                </a:lnTo>
                <a:lnTo>
                  <a:pt x="2819" y="40336"/>
                </a:lnTo>
                <a:lnTo>
                  <a:pt x="7782" y="45294"/>
                </a:lnTo>
                <a:lnTo>
                  <a:pt x="12745" y="5025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345819" y="155767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33591" y="0"/>
                </a:moveTo>
                <a:lnTo>
                  <a:pt x="19535" y="0"/>
                </a:lnTo>
                <a:lnTo>
                  <a:pt x="12745" y="2816"/>
                </a:lnTo>
                <a:lnTo>
                  <a:pt x="2819" y="12771"/>
                </a:lnTo>
                <a:lnTo>
                  <a:pt x="0" y="19513"/>
                </a:lnTo>
                <a:lnTo>
                  <a:pt x="0" y="33594"/>
                </a:lnTo>
                <a:lnTo>
                  <a:pt x="2819" y="40336"/>
                </a:lnTo>
                <a:lnTo>
                  <a:pt x="12745" y="50292"/>
                </a:lnTo>
                <a:lnTo>
                  <a:pt x="19535" y="53068"/>
                </a:lnTo>
                <a:lnTo>
                  <a:pt x="33591" y="53068"/>
                </a:lnTo>
                <a:lnTo>
                  <a:pt x="40381" y="50292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19513"/>
                </a:lnTo>
                <a:lnTo>
                  <a:pt x="50307" y="12771"/>
                </a:lnTo>
                <a:lnTo>
                  <a:pt x="40381" y="281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345819" y="155767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63" y="53068"/>
                </a:moveTo>
                <a:lnTo>
                  <a:pt x="33591" y="53068"/>
                </a:lnTo>
                <a:lnTo>
                  <a:pt x="40381" y="50292"/>
                </a:lnTo>
                <a:lnTo>
                  <a:pt x="45344" y="45294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26534"/>
                </a:lnTo>
                <a:lnTo>
                  <a:pt x="53127" y="19513"/>
                </a:lnTo>
                <a:lnTo>
                  <a:pt x="26563" y="0"/>
                </a:lnTo>
                <a:lnTo>
                  <a:pt x="19535" y="0"/>
                </a:lnTo>
                <a:lnTo>
                  <a:pt x="12745" y="2816"/>
                </a:lnTo>
                <a:lnTo>
                  <a:pt x="7782" y="7773"/>
                </a:lnTo>
                <a:lnTo>
                  <a:pt x="2819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19" y="40336"/>
                </a:lnTo>
                <a:lnTo>
                  <a:pt x="7782" y="45294"/>
                </a:lnTo>
                <a:lnTo>
                  <a:pt x="12745" y="5029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27475" y="149449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33631" y="0"/>
                </a:moveTo>
                <a:lnTo>
                  <a:pt x="0" y="19474"/>
                </a:lnTo>
                <a:lnTo>
                  <a:pt x="0" y="33554"/>
                </a:lnTo>
                <a:lnTo>
                  <a:pt x="2819" y="40297"/>
                </a:lnTo>
                <a:lnTo>
                  <a:pt x="12785" y="50252"/>
                </a:lnTo>
                <a:lnTo>
                  <a:pt x="19535" y="53028"/>
                </a:lnTo>
                <a:lnTo>
                  <a:pt x="33631" y="53028"/>
                </a:lnTo>
                <a:lnTo>
                  <a:pt x="40381" y="50252"/>
                </a:lnTo>
                <a:lnTo>
                  <a:pt x="45344" y="45254"/>
                </a:lnTo>
                <a:lnTo>
                  <a:pt x="50347" y="40297"/>
                </a:lnTo>
                <a:lnTo>
                  <a:pt x="53127" y="33554"/>
                </a:lnTo>
                <a:lnTo>
                  <a:pt x="53127" y="19474"/>
                </a:lnTo>
                <a:lnTo>
                  <a:pt x="50347" y="12731"/>
                </a:lnTo>
                <a:lnTo>
                  <a:pt x="40381" y="2776"/>
                </a:lnTo>
                <a:lnTo>
                  <a:pt x="3363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27475" y="149449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63" y="53028"/>
                </a:moveTo>
                <a:lnTo>
                  <a:pt x="33631" y="53028"/>
                </a:lnTo>
                <a:lnTo>
                  <a:pt x="40381" y="50252"/>
                </a:lnTo>
                <a:lnTo>
                  <a:pt x="45344" y="45254"/>
                </a:lnTo>
                <a:lnTo>
                  <a:pt x="50347" y="40297"/>
                </a:lnTo>
                <a:lnTo>
                  <a:pt x="53127" y="33554"/>
                </a:lnTo>
                <a:lnTo>
                  <a:pt x="53127" y="26494"/>
                </a:lnTo>
                <a:lnTo>
                  <a:pt x="53127" y="19474"/>
                </a:lnTo>
                <a:lnTo>
                  <a:pt x="26563" y="0"/>
                </a:lnTo>
                <a:lnTo>
                  <a:pt x="19535" y="0"/>
                </a:lnTo>
                <a:lnTo>
                  <a:pt x="12785" y="2776"/>
                </a:lnTo>
                <a:lnTo>
                  <a:pt x="7782" y="7734"/>
                </a:lnTo>
                <a:lnTo>
                  <a:pt x="2819" y="12731"/>
                </a:lnTo>
                <a:lnTo>
                  <a:pt x="0" y="19474"/>
                </a:lnTo>
                <a:lnTo>
                  <a:pt x="0" y="26494"/>
                </a:lnTo>
                <a:lnTo>
                  <a:pt x="19535" y="53028"/>
                </a:lnTo>
                <a:lnTo>
                  <a:pt x="26563" y="5302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27950" y="1565210"/>
            <a:ext cx="1493545" cy="842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332557" y="1499687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33591" y="0"/>
                </a:moveTo>
                <a:lnTo>
                  <a:pt x="19535" y="0"/>
                </a:lnTo>
                <a:lnTo>
                  <a:pt x="12745" y="2816"/>
                </a:lnTo>
                <a:lnTo>
                  <a:pt x="2819" y="12771"/>
                </a:lnTo>
                <a:lnTo>
                  <a:pt x="0" y="19513"/>
                </a:lnTo>
                <a:lnTo>
                  <a:pt x="0" y="33594"/>
                </a:lnTo>
                <a:lnTo>
                  <a:pt x="2819" y="40336"/>
                </a:lnTo>
                <a:lnTo>
                  <a:pt x="12745" y="50292"/>
                </a:lnTo>
                <a:lnTo>
                  <a:pt x="19535" y="53068"/>
                </a:lnTo>
                <a:lnTo>
                  <a:pt x="33591" y="53068"/>
                </a:lnTo>
                <a:lnTo>
                  <a:pt x="40381" y="50292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19513"/>
                </a:lnTo>
                <a:lnTo>
                  <a:pt x="50307" y="12771"/>
                </a:lnTo>
                <a:lnTo>
                  <a:pt x="40381" y="281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332557" y="1499687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63" y="53068"/>
                </a:moveTo>
                <a:lnTo>
                  <a:pt x="33591" y="53068"/>
                </a:lnTo>
                <a:lnTo>
                  <a:pt x="40381" y="50292"/>
                </a:lnTo>
                <a:lnTo>
                  <a:pt x="45344" y="45294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26534"/>
                </a:lnTo>
                <a:lnTo>
                  <a:pt x="53127" y="19513"/>
                </a:lnTo>
                <a:lnTo>
                  <a:pt x="19535" y="0"/>
                </a:lnTo>
                <a:lnTo>
                  <a:pt x="12745" y="2816"/>
                </a:lnTo>
                <a:lnTo>
                  <a:pt x="7782" y="7773"/>
                </a:lnTo>
                <a:lnTo>
                  <a:pt x="2819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19" y="40336"/>
                </a:lnTo>
                <a:lnTo>
                  <a:pt x="7782" y="45294"/>
                </a:lnTo>
                <a:lnTo>
                  <a:pt x="12745" y="5029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37256" y="2304995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03" y="0"/>
                </a:moveTo>
                <a:lnTo>
                  <a:pt x="19519" y="0"/>
                </a:lnTo>
                <a:lnTo>
                  <a:pt x="12761" y="2816"/>
                </a:lnTo>
                <a:lnTo>
                  <a:pt x="2799" y="12731"/>
                </a:lnTo>
                <a:lnTo>
                  <a:pt x="0" y="19513"/>
                </a:lnTo>
                <a:lnTo>
                  <a:pt x="0" y="33554"/>
                </a:lnTo>
                <a:lnTo>
                  <a:pt x="2799" y="40336"/>
                </a:lnTo>
                <a:lnTo>
                  <a:pt x="12761" y="50252"/>
                </a:lnTo>
                <a:lnTo>
                  <a:pt x="19519" y="53068"/>
                </a:lnTo>
                <a:lnTo>
                  <a:pt x="33603" y="53068"/>
                </a:lnTo>
                <a:lnTo>
                  <a:pt x="40361" y="50252"/>
                </a:lnTo>
                <a:lnTo>
                  <a:pt x="50323" y="40336"/>
                </a:lnTo>
                <a:lnTo>
                  <a:pt x="53123" y="33554"/>
                </a:lnTo>
                <a:lnTo>
                  <a:pt x="53123" y="19513"/>
                </a:lnTo>
                <a:lnTo>
                  <a:pt x="50323" y="12731"/>
                </a:lnTo>
                <a:lnTo>
                  <a:pt x="40361" y="2816"/>
                </a:lnTo>
                <a:lnTo>
                  <a:pt x="33603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537256" y="2304995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63" y="53068"/>
                </a:moveTo>
                <a:lnTo>
                  <a:pt x="33603" y="53068"/>
                </a:lnTo>
                <a:lnTo>
                  <a:pt x="40361" y="50252"/>
                </a:lnTo>
                <a:lnTo>
                  <a:pt x="45340" y="45294"/>
                </a:lnTo>
                <a:lnTo>
                  <a:pt x="50323" y="40336"/>
                </a:lnTo>
                <a:lnTo>
                  <a:pt x="53123" y="33554"/>
                </a:lnTo>
                <a:lnTo>
                  <a:pt x="53123" y="26534"/>
                </a:lnTo>
                <a:lnTo>
                  <a:pt x="53123" y="19513"/>
                </a:lnTo>
                <a:lnTo>
                  <a:pt x="50323" y="12731"/>
                </a:lnTo>
                <a:lnTo>
                  <a:pt x="45340" y="7773"/>
                </a:lnTo>
                <a:lnTo>
                  <a:pt x="40361" y="2816"/>
                </a:lnTo>
                <a:lnTo>
                  <a:pt x="33603" y="0"/>
                </a:lnTo>
                <a:lnTo>
                  <a:pt x="26563" y="0"/>
                </a:lnTo>
                <a:lnTo>
                  <a:pt x="19519" y="0"/>
                </a:lnTo>
                <a:lnTo>
                  <a:pt x="12761" y="2816"/>
                </a:lnTo>
                <a:lnTo>
                  <a:pt x="7782" y="7773"/>
                </a:lnTo>
                <a:lnTo>
                  <a:pt x="2799" y="12731"/>
                </a:lnTo>
                <a:lnTo>
                  <a:pt x="0" y="19513"/>
                </a:lnTo>
                <a:lnTo>
                  <a:pt x="0" y="26534"/>
                </a:lnTo>
                <a:lnTo>
                  <a:pt x="0" y="33554"/>
                </a:lnTo>
                <a:lnTo>
                  <a:pt x="2799" y="40336"/>
                </a:lnTo>
                <a:lnTo>
                  <a:pt x="7782" y="45294"/>
                </a:lnTo>
                <a:lnTo>
                  <a:pt x="12761" y="50252"/>
                </a:lnTo>
                <a:lnTo>
                  <a:pt x="19519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416675" y="1083413"/>
            <a:ext cx="0" cy="1692910"/>
          </a:xfrm>
          <a:custGeom>
            <a:avLst/>
            <a:gdLst/>
            <a:ahLst/>
            <a:cxnLst/>
            <a:rect l="l" t="t" r="r" b="b"/>
            <a:pathLst>
              <a:path h="1692910">
                <a:moveTo>
                  <a:pt x="0" y="0"/>
                </a:moveTo>
                <a:lnTo>
                  <a:pt x="0" y="1692757"/>
                </a:lnTo>
              </a:path>
            </a:pathLst>
          </a:custGeom>
          <a:ln w="5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414135" y="2773634"/>
            <a:ext cx="2272665" cy="0"/>
          </a:xfrm>
          <a:custGeom>
            <a:avLst/>
            <a:gdLst/>
            <a:ahLst/>
            <a:cxnLst/>
            <a:rect l="l" t="t" r="r" b="b"/>
            <a:pathLst>
              <a:path w="2272665">
                <a:moveTo>
                  <a:pt x="0" y="0"/>
                </a:moveTo>
                <a:lnTo>
                  <a:pt x="2272431" y="0"/>
                </a:lnTo>
              </a:path>
            </a:pathLst>
          </a:custGeom>
          <a:ln w="5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87092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87092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65213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465213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43318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43318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221422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21422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599567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599567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977671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77672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55776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6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355776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087092" y="4812748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64860" y="481274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87092" y="4531473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64860" y="453147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87092" y="4250187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64860" y="425018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87092" y="3968899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64860" y="39688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87092" y="3687613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64860" y="368761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7092" y="3406326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064860" y="340632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087092" y="3125039"/>
            <a:ext cx="2268855" cy="0"/>
          </a:xfrm>
          <a:custGeom>
            <a:avLst/>
            <a:gdLst/>
            <a:ahLst/>
            <a:cxnLst/>
            <a:rect l="l" t="t" r="r" b="b"/>
            <a:pathLst>
              <a:path w="2268854">
                <a:moveTo>
                  <a:pt x="0" y="0"/>
                </a:moveTo>
                <a:lnTo>
                  <a:pt x="2268683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064860" y="312503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232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37443" y="3332236"/>
            <a:ext cx="949205" cy="1483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783048" y="321717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33611" y="0"/>
                </a:moveTo>
                <a:lnTo>
                  <a:pt x="19546" y="0"/>
                </a:lnTo>
                <a:lnTo>
                  <a:pt x="12753" y="2816"/>
                </a:lnTo>
                <a:lnTo>
                  <a:pt x="2820" y="12771"/>
                </a:lnTo>
                <a:lnTo>
                  <a:pt x="0" y="19513"/>
                </a:lnTo>
                <a:lnTo>
                  <a:pt x="0" y="33594"/>
                </a:lnTo>
                <a:lnTo>
                  <a:pt x="2820" y="40336"/>
                </a:lnTo>
                <a:lnTo>
                  <a:pt x="12753" y="50292"/>
                </a:lnTo>
                <a:lnTo>
                  <a:pt x="19546" y="53068"/>
                </a:lnTo>
                <a:lnTo>
                  <a:pt x="33611" y="53068"/>
                </a:lnTo>
                <a:lnTo>
                  <a:pt x="40404" y="50292"/>
                </a:lnTo>
                <a:lnTo>
                  <a:pt x="50337" y="40336"/>
                </a:lnTo>
                <a:lnTo>
                  <a:pt x="53157" y="33594"/>
                </a:lnTo>
                <a:lnTo>
                  <a:pt x="53157" y="19513"/>
                </a:lnTo>
                <a:lnTo>
                  <a:pt x="50337" y="12771"/>
                </a:lnTo>
                <a:lnTo>
                  <a:pt x="40404" y="2816"/>
                </a:lnTo>
                <a:lnTo>
                  <a:pt x="3361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783048" y="321717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26578" y="53068"/>
                </a:moveTo>
                <a:lnTo>
                  <a:pt x="33611" y="53068"/>
                </a:lnTo>
                <a:lnTo>
                  <a:pt x="40404" y="50292"/>
                </a:lnTo>
                <a:lnTo>
                  <a:pt x="45370" y="45294"/>
                </a:lnTo>
                <a:lnTo>
                  <a:pt x="50337" y="40336"/>
                </a:lnTo>
                <a:lnTo>
                  <a:pt x="53157" y="33594"/>
                </a:lnTo>
                <a:lnTo>
                  <a:pt x="53157" y="26534"/>
                </a:lnTo>
                <a:lnTo>
                  <a:pt x="53157" y="19513"/>
                </a:lnTo>
                <a:lnTo>
                  <a:pt x="50337" y="12771"/>
                </a:lnTo>
                <a:lnTo>
                  <a:pt x="45370" y="7773"/>
                </a:lnTo>
                <a:lnTo>
                  <a:pt x="40404" y="2816"/>
                </a:lnTo>
                <a:lnTo>
                  <a:pt x="33611" y="0"/>
                </a:lnTo>
                <a:lnTo>
                  <a:pt x="26578" y="0"/>
                </a:lnTo>
                <a:lnTo>
                  <a:pt x="19546" y="0"/>
                </a:lnTo>
                <a:lnTo>
                  <a:pt x="12753" y="2816"/>
                </a:lnTo>
                <a:lnTo>
                  <a:pt x="7786" y="7773"/>
                </a:lnTo>
                <a:lnTo>
                  <a:pt x="2820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20" y="40336"/>
                </a:lnTo>
                <a:lnTo>
                  <a:pt x="7786" y="45294"/>
                </a:lnTo>
                <a:lnTo>
                  <a:pt x="12753" y="50292"/>
                </a:lnTo>
                <a:lnTo>
                  <a:pt x="19546" y="53068"/>
                </a:lnTo>
                <a:lnTo>
                  <a:pt x="26578" y="53068"/>
                </a:lnTo>
                <a:close/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87095" y="3122525"/>
            <a:ext cx="0" cy="1692910"/>
          </a:xfrm>
          <a:custGeom>
            <a:avLst/>
            <a:gdLst/>
            <a:ahLst/>
            <a:cxnLst/>
            <a:rect l="l" t="t" r="r" b="b"/>
            <a:pathLst>
              <a:path h="1692910">
                <a:moveTo>
                  <a:pt x="0" y="0"/>
                </a:moveTo>
                <a:lnTo>
                  <a:pt x="0" y="1692757"/>
                </a:lnTo>
              </a:path>
            </a:pathLst>
          </a:custGeom>
          <a:ln w="5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084554" y="4812745"/>
            <a:ext cx="2273935" cy="0"/>
          </a:xfrm>
          <a:custGeom>
            <a:avLst/>
            <a:gdLst/>
            <a:ahLst/>
            <a:cxnLst/>
            <a:rect l="l" t="t" r="r" b="b"/>
            <a:pathLst>
              <a:path w="2273935">
                <a:moveTo>
                  <a:pt x="0" y="0"/>
                </a:moveTo>
                <a:lnTo>
                  <a:pt x="2273753" y="0"/>
                </a:lnTo>
              </a:path>
            </a:pathLst>
          </a:custGeom>
          <a:ln w="5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16672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16672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794572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794573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172458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72458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550343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550343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928268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928268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306152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306153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684037" y="3125039"/>
            <a:ext cx="0" cy="1687830"/>
          </a:xfrm>
          <a:custGeom>
            <a:avLst/>
            <a:gdLst/>
            <a:ahLst/>
            <a:cxnLst/>
            <a:rect l="l" t="t" r="r" b="b"/>
            <a:pathLst>
              <a:path h="1687829">
                <a:moveTo>
                  <a:pt x="0" y="1687708"/>
                </a:moveTo>
                <a:lnTo>
                  <a:pt x="0" y="0"/>
                </a:lnTo>
              </a:path>
            </a:pathLst>
          </a:custGeom>
          <a:ln w="55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684038" y="48127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2195"/>
                </a:lnTo>
              </a:path>
            </a:pathLst>
          </a:custGeom>
          <a:ln w="5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416672" y="4812748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394453" y="481274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416672" y="4531473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394453" y="453147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416672" y="4250187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394453" y="4250187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416672" y="3968899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394452" y="3968899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416672" y="3687613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394452" y="368761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416672" y="3406326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394452" y="3406326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416672" y="3125039"/>
            <a:ext cx="2267585" cy="0"/>
          </a:xfrm>
          <a:custGeom>
            <a:avLst/>
            <a:gdLst/>
            <a:ahLst/>
            <a:cxnLst/>
            <a:rect l="l" t="t" r="r" b="b"/>
            <a:pathLst>
              <a:path w="2267584">
                <a:moveTo>
                  <a:pt x="0" y="0"/>
                </a:moveTo>
                <a:lnTo>
                  <a:pt x="2267365" y="0"/>
                </a:lnTo>
              </a:path>
            </a:pathLst>
          </a:custGeom>
          <a:ln w="5552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394452" y="3125039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2219" y="0"/>
                </a:moveTo>
                <a:lnTo>
                  <a:pt x="0" y="0"/>
                </a:lnTo>
              </a:path>
            </a:pathLst>
          </a:custGeom>
          <a:ln w="5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296583" y="3570965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591" y="0"/>
                </a:moveTo>
                <a:lnTo>
                  <a:pt x="19495" y="0"/>
                </a:lnTo>
                <a:lnTo>
                  <a:pt x="12745" y="2776"/>
                </a:lnTo>
                <a:lnTo>
                  <a:pt x="7782" y="7773"/>
                </a:lnTo>
                <a:lnTo>
                  <a:pt x="2779" y="12731"/>
                </a:lnTo>
                <a:lnTo>
                  <a:pt x="0" y="19474"/>
                </a:lnTo>
                <a:lnTo>
                  <a:pt x="0" y="33554"/>
                </a:lnTo>
                <a:lnTo>
                  <a:pt x="2779" y="40297"/>
                </a:lnTo>
                <a:lnTo>
                  <a:pt x="12745" y="50252"/>
                </a:lnTo>
                <a:lnTo>
                  <a:pt x="19495" y="53068"/>
                </a:lnTo>
                <a:lnTo>
                  <a:pt x="33591" y="53068"/>
                </a:lnTo>
                <a:lnTo>
                  <a:pt x="40341" y="50252"/>
                </a:lnTo>
                <a:lnTo>
                  <a:pt x="45344" y="45294"/>
                </a:lnTo>
                <a:lnTo>
                  <a:pt x="50307" y="40297"/>
                </a:lnTo>
                <a:lnTo>
                  <a:pt x="53127" y="33554"/>
                </a:lnTo>
                <a:lnTo>
                  <a:pt x="53127" y="19474"/>
                </a:lnTo>
                <a:lnTo>
                  <a:pt x="50307" y="12731"/>
                </a:lnTo>
                <a:lnTo>
                  <a:pt x="40341" y="277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296583" y="3570965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591" y="53068"/>
                </a:lnTo>
                <a:lnTo>
                  <a:pt x="40341" y="50252"/>
                </a:lnTo>
                <a:lnTo>
                  <a:pt x="45344" y="45294"/>
                </a:lnTo>
                <a:lnTo>
                  <a:pt x="50307" y="40297"/>
                </a:lnTo>
                <a:lnTo>
                  <a:pt x="53127" y="33554"/>
                </a:lnTo>
                <a:lnTo>
                  <a:pt x="53127" y="26534"/>
                </a:lnTo>
                <a:lnTo>
                  <a:pt x="53127" y="19474"/>
                </a:lnTo>
                <a:lnTo>
                  <a:pt x="50307" y="12731"/>
                </a:lnTo>
                <a:lnTo>
                  <a:pt x="45344" y="7773"/>
                </a:lnTo>
                <a:lnTo>
                  <a:pt x="40341" y="2776"/>
                </a:lnTo>
                <a:lnTo>
                  <a:pt x="33591" y="0"/>
                </a:lnTo>
                <a:lnTo>
                  <a:pt x="26563" y="0"/>
                </a:lnTo>
                <a:lnTo>
                  <a:pt x="19495" y="0"/>
                </a:lnTo>
                <a:lnTo>
                  <a:pt x="12745" y="2776"/>
                </a:lnTo>
                <a:lnTo>
                  <a:pt x="7782" y="7773"/>
                </a:lnTo>
                <a:lnTo>
                  <a:pt x="2779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779" y="40297"/>
                </a:lnTo>
                <a:lnTo>
                  <a:pt x="7782" y="45294"/>
                </a:lnTo>
                <a:lnTo>
                  <a:pt x="12745" y="50252"/>
                </a:lnTo>
                <a:lnTo>
                  <a:pt x="1949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292335" y="363462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631" y="0"/>
                </a:moveTo>
                <a:lnTo>
                  <a:pt x="19535" y="0"/>
                </a:lnTo>
                <a:lnTo>
                  <a:pt x="12785" y="2816"/>
                </a:lnTo>
                <a:lnTo>
                  <a:pt x="7782" y="7773"/>
                </a:lnTo>
                <a:lnTo>
                  <a:pt x="2819" y="12771"/>
                </a:lnTo>
                <a:lnTo>
                  <a:pt x="0" y="19513"/>
                </a:lnTo>
                <a:lnTo>
                  <a:pt x="0" y="33594"/>
                </a:lnTo>
                <a:lnTo>
                  <a:pt x="2819" y="40336"/>
                </a:lnTo>
                <a:lnTo>
                  <a:pt x="12785" y="50292"/>
                </a:lnTo>
                <a:lnTo>
                  <a:pt x="19535" y="53068"/>
                </a:lnTo>
                <a:lnTo>
                  <a:pt x="33631" y="53068"/>
                </a:lnTo>
                <a:lnTo>
                  <a:pt x="40381" y="50292"/>
                </a:lnTo>
                <a:lnTo>
                  <a:pt x="45344" y="45294"/>
                </a:lnTo>
                <a:lnTo>
                  <a:pt x="50347" y="40336"/>
                </a:lnTo>
                <a:lnTo>
                  <a:pt x="53127" y="33594"/>
                </a:lnTo>
                <a:lnTo>
                  <a:pt x="53127" y="19513"/>
                </a:lnTo>
                <a:lnTo>
                  <a:pt x="50347" y="12771"/>
                </a:lnTo>
                <a:lnTo>
                  <a:pt x="40381" y="2816"/>
                </a:lnTo>
                <a:lnTo>
                  <a:pt x="3363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292335" y="363462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631" y="53068"/>
                </a:lnTo>
                <a:lnTo>
                  <a:pt x="40381" y="50292"/>
                </a:lnTo>
                <a:lnTo>
                  <a:pt x="45344" y="45294"/>
                </a:lnTo>
                <a:lnTo>
                  <a:pt x="50347" y="40336"/>
                </a:lnTo>
                <a:lnTo>
                  <a:pt x="53127" y="33594"/>
                </a:lnTo>
                <a:lnTo>
                  <a:pt x="53127" y="26534"/>
                </a:lnTo>
                <a:lnTo>
                  <a:pt x="53127" y="19513"/>
                </a:lnTo>
                <a:lnTo>
                  <a:pt x="50347" y="12771"/>
                </a:lnTo>
                <a:lnTo>
                  <a:pt x="45344" y="7773"/>
                </a:lnTo>
                <a:lnTo>
                  <a:pt x="40381" y="2816"/>
                </a:lnTo>
                <a:lnTo>
                  <a:pt x="33631" y="0"/>
                </a:lnTo>
                <a:lnTo>
                  <a:pt x="26563" y="0"/>
                </a:lnTo>
                <a:lnTo>
                  <a:pt x="19535" y="0"/>
                </a:lnTo>
                <a:lnTo>
                  <a:pt x="12785" y="2816"/>
                </a:lnTo>
                <a:lnTo>
                  <a:pt x="7782" y="7773"/>
                </a:lnTo>
                <a:lnTo>
                  <a:pt x="2819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19" y="40336"/>
                </a:lnTo>
                <a:lnTo>
                  <a:pt x="7782" y="45294"/>
                </a:lnTo>
                <a:lnTo>
                  <a:pt x="12785" y="5029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485307" y="4040887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591" y="0"/>
                </a:moveTo>
                <a:lnTo>
                  <a:pt x="19495" y="0"/>
                </a:lnTo>
                <a:lnTo>
                  <a:pt x="12745" y="2776"/>
                </a:lnTo>
                <a:lnTo>
                  <a:pt x="7782" y="7773"/>
                </a:lnTo>
                <a:lnTo>
                  <a:pt x="2779" y="12731"/>
                </a:lnTo>
                <a:lnTo>
                  <a:pt x="0" y="19474"/>
                </a:lnTo>
                <a:lnTo>
                  <a:pt x="0" y="33554"/>
                </a:lnTo>
                <a:lnTo>
                  <a:pt x="2779" y="40297"/>
                </a:lnTo>
                <a:lnTo>
                  <a:pt x="12745" y="50252"/>
                </a:lnTo>
                <a:lnTo>
                  <a:pt x="19495" y="53068"/>
                </a:lnTo>
                <a:lnTo>
                  <a:pt x="33591" y="53068"/>
                </a:lnTo>
                <a:lnTo>
                  <a:pt x="40341" y="50252"/>
                </a:lnTo>
                <a:lnTo>
                  <a:pt x="45344" y="45294"/>
                </a:lnTo>
                <a:lnTo>
                  <a:pt x="50307" y="40297"/>
                </a:lnTo>
                <a:lnTo>
                  <a:pt x="53127" y="33554"/>
                </a:lnTo>
                <a:lnTo>
                  <a:pt x="53127" y="19474"/>
                </a:lnTo>
                <a:lnTo>
                  <a:pt x="50307" y="12731"/>
                </a:lnTo>
                <a:lnTo>
                  <a:pt x="40341" y="277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485307" y="4040887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591" y="53068"/>
                </a:lnTo>
                <a:lnTo>
                  <a:pt x="40341" y="50252"/>
                </a:lnTo>
                <a:lnTo>
                  <a:pt x="45344" y="45294"/>
                </a:lnTo>
                <a:lnTo>
                  <a:pt x="50307" y="40297"/>
                </a:lnTo>
                <a:lnTo>
                  <a:pt x="53127" y="33554"/>
                </a:lnTo>
                <a:lnTo>
                  <a:pt x="53127" y="26534"/>
                </a:lnTo>
                <a:lnTo>
                  <a:pt x="53127" y="19474"/>
                </a:lnTo>
                <a:lnTo>
                  <a:pt x="50307" y="12731"/>
                </a:lnTo>
                <a:lnTo>
                  <a:pt x="45344" y="7773"/>
                </a:lnTo>
                <a:lnTo>
                  <a:pt x="40341" y="2776"/>
                </a:lnTo>
                <a:lnTo>
                  <a:pt x="33591" y="0"/>
                </a:lnTo>
                <a:lnTo>
                  <a:pt x="26563" y="0"/>
                </a:lnTo>
                <a:lnTo>
                  <a:pt x="19495" y="0"/>
                </a:lnTo>
                <a:lnTo>
                  <a:pt x="12745" y="2776"/>
                </a:lnTo>
                <a:lnTo>
                  <a:pt x="7782" y="7773"/>
                </a:lnTo>
                <a:lnTo>
                  <a:pt x="2779" y="12731"/>
                </a:lnTo>
                <a:lnTo>
                  <a:pt x="0" y="19474"/>
                </a:lnTo>
                <a:lnTo>
                  <a:pt x="0" y="26534"/>
                </a:lnTo>
                <a:lnTo>
                  <a:pt x="0" y="33554"/>
                </a:lnTo>
                <a:lnTo>
                  <a:pt x="2779" y="40297"/>
                </a:lnTo>
                <a:lnTo>
                  <a:pt x="7782" y="45294"/>
                </a:lnTo>
                <a:lnTo>
                  <a:pt x="12745" y="50252"/>
                </a:lnTo>
                <a:lnTo>
                  <a:pt x="1949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234562" y="378034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591" y="0"/>
                </a:moveTo>
                <a:lnTo>
                  <a:pt x="19495" y="0"/>
                </a:lnTo>
                <a:lnTo>
                  <a:pt x="12745" y="2816"/>
                </a:lnTo>
                <a:lnTo>
                  <a:pt x="2779" y="12771"/>
                </a:lnTo>
                <a:lnTo>
                  <a:pt x="0" y="19513"/>
                </a:lnTo>
                <a:lnTo>
                  <a:pt x="0" y="33554"/>
                </a:lnTo>
                <a:lnTo>
                  <a:pt x="2779" y="40336"/>
                </a:lnTo>
                <a:lnTo>
                  <a:pt x="7782" y="45294"/>
                </a:lnTo>
                <a:lnTo>
                  <a:pt x="12745" y="50292"/>
                </a:lnTo>
                <a:lnTo>
                  <a:pt x="19495" y="53068"/>
                </a:lnTo>
                <a:lnTo>
                  <a:pt x="33591" y="53068"/>
                </a:lnTo>
                <a:lnTo>
                  <a:pt x="40341" y="50292"/>
                </a:lnTo>
                <a:lnTo>
                  <a:pt x="50307" y="40336"/>
                </a:lnTo>
                <a:lnTo>
                  <a:pt x="53127" y="33554"/>
                </a:lnTo>
                <a:lnTo>
                  <a:pt x="53127" y="19513"/>
                </a:lnTo>
                <a:lnTo>
                  <a:pt x="50307" y="12771"/>
                </a:lnTo>
                <a:lnTo>
                  <a:pt x="45344" y="7773"/>
                </a:lnTo>
                <a:lnTo>
                  <a:pt x="40341" y="281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234562" y="378034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591" y="53068"/>
                </a:lnTo>
                <a:lnTo>
                  <a:pt x="40341" y="50292"/>
                </a:lnTo>
                <a:lnTo>
                  <a:pt x="45344" y="45294"/>
                </a:lnTo>
                <a:lnTo>
                  <a:pt x="50307" y="40336"/>
                </a:lnTo>
                <a:lnTo>
                  <a:pt x="53127" y="33554"/>
                </a:lnTo>
                <a:lnTo>
                  <a:pt x="53127" y="26534"/>
                </a:lnTo>
                <a:lnTo>
                  <a:pt x="53127" y="19513"/>
                </a:lnTo>
                <a:lnTo>
                  <a:pt x="50307" y="12771"/>
                </a:lnTo>
                <a:lnTo>
                  <a:pt x="45344" y="7773"/>
                </a:lnTo>
                <a:lnTo>
                  <a:pt x="40341" y="2816"/>
                </a:lnTo>
                <a:lnTo>
                  <a:pt x="33591" y="0"/>
                </a:lnTo>
                <a:lnTo>
                  <a:pt x="26563" y="0"/>
                </a:lnTo>
                <a:lnTo>
                  <a:pt x="19495" y="0"/>
                </a:lnTo>
                <a:lnTo>
                  <a:pt x="12745" y="2816"/>
                </a:lnTo>
                <a:lnTo>
                  <a:pt x="7782" y="7773"/>
                </a:lnTo>
                <a:lnTo>
                  <a:pt x="2779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54"/>
                </a:lnTo>
                <a:lnTo>
                  <a:pt x="2779" y="40336"/>
                </a:lnTo>
                <a:lnTo>
                  <a:pt x="7782" y="45294"/>
                </a:lnTo>
                <a:lnTo>
                  <a:pt x="12745" y="50292"/>
                </a:lnTo>
                <a:lnTo>
                  <a:pt x="1949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719055" y="3573425"/>
            <a:ext cx="1592533" cy="9330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46872" y="364842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591" y="0"/>
                </a:moveTo>
                <a:lnTo>
                  <a:pt x="19535" y="0"/>
                </a:lnTo>
                <a:lnTo>
                  <a:pt x="12745" y="2816"/>
                </a:lnTo>
                <a:lnTo>
                  <a:pt x="2819" y="12771"/>
                </a:lnTo>
                <a:lnTo>
                  <a:pt x="0" y="19513"/>
                </a:lnTo>
                <a:lnTo>
                  <a:pt x="0" y="33594"/>
                </a:lnTo>
                <a:lnTo>
                  <a:pt x="2819" y="40336"/>
                </a:lnTo>
                <a:lnTo>
                  <a:pt x="12745" y="50292"/>
                </a:lnTo>
                <a:lnTo>
                  <a:pt x="19535" y="53068"/>
                </a:lnTo>
                <a:lnTo>
                  <a:pt x="33591" y="53068"/>
                </a:lnTo>
                <a:lnTo>
                  <a:pt x="40341" y="50292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19513"/>
                </a:lnTo>
                <a:lnTo>
                  <a:pt x="50307" y="12771"/>
                </a:lnTo>
                <a:lnTo>
                  <a:pt x="45344" y="7773"/>
                </a:lnTo>
                <a:lnTo>
                  <a:pt x="40341" y="2816"/>
                </a:lnTo>
                <a:lnTo>
                  <a:pt x="3359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46872" y="364842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591" y="53068"/>
                </a:lnTo>
                <a:lnTo>
                  <a:pt x="40341" y="50292"/>
                </a:lnTo>
                <a:lnTo>
                  <a:pt x="45344" y="45294"/>
                </a:lnTo>
                <a:lnTo>
                  <a:pt x="50307" y="40336"/>
                </a:lnTo>
                <a:lnTo>
                  <a:pt x="53127" y="33594"/>
                </a:lnTo>
                <a:lnTo>
                  <a:pt x="53127" y="26534"/>
                </a:lnTo>
                <a:lnTo>
                  <a:pt x="53127" y="19513"/>
                </a:lnTo>
                <a:lnTo>
                  <a:pt x="50307" y="12771"/>
                </a:lnTo>
                <a:lnTo>
                  <a:pt x="45344" y="7773"/>
                </a:lnTo>
                <a:lnTo>
                  <a:pt x="40341" y="2816"/>
                </a:lnTo>
                <a:lnTo>
                  <a:pt x="33591" y="0"/>
                </a:lnTo>
                <a:lnTo>
                  <a:pt x="26563" y="0"/>
                </a:lnTo>
                <a:lnTo>
                  <a:pt x="19535" y="0"/>
                </a:lnTo>
                <a:lnTo>
                  <a:pt x="12745" y="2816"/>
                </a:lnTo>
                <a:lnTo>
                  <a:pt x="7782" y="7773"/>
                </a:lnTo>
                <a:lnTo>
                  <a:pt x="2819" y="12771"/>
                </a:lnTo>
                <a:lnTo>
                  <a:pt x="0" y="19513"/>
                </a:lnTo>
                <a:lnTo>
                  <a:pt x="0" y="26534"/>
                </a:lnTo>
                <a:lnTo>
                  <a:pt x="0" y="33594"/>
                </a:lnTo>
                <a:lnTo>
                  <a:pt x="2819" y="40336"/>
                </a:lnTo>
                <a:lnTo>
                  <a:pt x="7782" y="45294"/>
                </a:lnTo>
                <a:lnTo>
                  <a:pt x="12745" y="5029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396084" y="347335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33631" y="0"/>
                </a:moveTo>
                <a:lnTo>
                  <a:pt x="19535" y="0"/>
                </a:lnTo>
                <a:lnTo>
                  <a:pt x="12785" y="2816"/>
                </a:lnTo>
                <a:lnTo>
                  <a:pt x="2819" y="12731"/>
                </a:lnTo>
                <a:lnTo>
                  <a:pt x="0" y="19513"/>
                </a:lnTo>
                <a:lnTo>
                  <a:pt x="0" y="33554"/>
                </a:lnTo>
                <a:lnTo>
                  <a:pt x="2819" y="40336"/>
                </a:lnTo>
                <a:lnTo>
                  <a:pt x="12785" y="50252"/>
                </a:lnTo>
                <a:lnTo>
                  <a:pt x="19535" y="53068"/>
                </a:lnTo>
                <a:lnTo>
                  <a:pt x="33631" y="53068"/>
                </a:lnTo>
                <a:lnTo>
                  <a:pt x="40381" y="50252"/>
                </a:lnTo>
                <a:lnTo>
                  <a:pt x="50347" y="40336"/>
                </a:lnTo>
                <a:lnTo>
                  <a:pt x="53127" y="33554"/>
                </a:lnTo>
                <a:lnTo>
                  <a:pt x="53127" y="19513"/>
                </a:lnTo>
                <a:lnTo>
                  <a:pt x="50347" y="12731"/>
                </a:lnTo>
                <a:lnTo>
                  <a:pt x="40381" y="2816"/>
                </a:lnTo>
                <a:lnTo>
                  <a:pt x="3363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396084" y="347335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63" y="53068"/>
                </a:moveTo>
                <a:lnTo>
                  <a:pt x="33631" y="53068"/>
                </a:lnTo>
                <a:lnTo>
                  <a:pt x="40381" y="50252"/>
                </a:lnTo>
                <a:lnTo>
                  <a:pt x="45344" y="45294"/>
                </a:lnTo>
                <a:lnTo>
                  <a:pt x="50347" y="40336"/>
                </a:lnTo>
                <a:lnTo>
                  <a:pt x="53127" y="33554"/>
                </a:lnTo>
                <a:lnTo>
                  <a:pt x="53127" y="26534"/>
                </a:lnTo>
                <a:lnTo>
                  <a:pt x="53127" y="19513"/>
                </a:lnTo>
                <a:lnTo>
                  <a:pt x="50347" y="12731"/>
                </a:lnTo>
                <a:lnTo>
                  <a:pt x="45344" y="7773"/>
                </a:lnTo>
                <a:lnTo>
                  <a:pt x="40381" y="2816"/>
                </a:lnTo>
                <a:lnTo>
                  <a:pt x="33631" y="0"/>
                </a:lnTo>
                <a:lnTo>
                  <a:pt x="26563" y="0"/>
                </a:lnTo>
                <a:lnTo>
                  <a:pt x="19535" y="0"/>
                </a:lnTo>
                <a:lnTo>
                  <a:pt x="12785" y="2816"/>
                </a:lnTo>
                <a:lnTo>
                  <a:pt x="7782" y="7773"/>
                </a:lnTo>
                <a:lnTo>
                  <a:pt x="2819" y="12731"/>
                </a:lnTo>
                <a:lnTo>
                  <a:pt x="0" y="19513"/>
                </a:lnTo>
                <a:lnTo>
                  <a:pt x="0" y="26534"/>
                </a:lnTo>
                <a:lnTo>
                  <a:pt x="0" y="33554"/>
                </a:lnTo>
                <a:lnTo>
                  <a:pt x="2819" y="40336"/>
                </a:lnTo>
                <a:lnTo>
                  <a:pt x="7782" y="45294"/>
                </a:lnTo>
                <a:lnTo>
                  <a:pt x="12785" y="50252"/>
                </a:lnTo>
                <a:lnTo>
                  <a:pt x="19535" y="53068"/>
                </a:lnTo>
                <a:lnTo>
                  <a:pt x="26563" y="53068"/>
                </a:lnTo>
                <a:close/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416675" y="3122525"/>
            <a:ext cx="0" cy="1692910"/>
          </a:xfrm>
          <a:custGeom>
            <a:avLst/>
            <a:gdLst/>
            <a:ahLst/>
            <a:cxnLst/>
            <a:rect l="l" t="t" r="r" b="b"/>
            <a:pathLst>
              <a:path h="1692910">
                <a:moveTo>
                  <a:pt x="0" y="0"/>
                </a:moveTo>
                <a:lnTo>
                  <a:pt x="0" y="1692757"/>
                </a:lnTo>
              </a:path>
            </a:pathLst>
          </a:custGeom>
          <a:ln w="5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414135" y="4812745"/>
            <a:ext cx="2272665" cy="0"/>
          </a:xfrm>
          <a:custGeom>
            <a:avLst/>
            <a:gdLst/>
            <a:ahLst/>
            <a:cxnLst/>
            <a:rect l="l" t="t" r="r" b="b"/>
            <a:pathLst>
              <a:path w="2272665">
                <a:moveTo>
                  <a:pt x="0" y="0"/>
                </a:moveTo>
                <a:lnTo>
                  <a:pt x="2272431" y="0"/>
                </a:lnTo>
              </a:path>
            </a:pathLst>
          </a:custGeom>
          <a:ln w="5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object 185"/>
              <p:cNvSpPr txBox="1"/>
              <p:nvPr/>
            </p:nvSpPr>
            <p:spPr>
              <a:xfrm>
                <a:off x="709477" y="1093973"/>
                <a:ext cx="1205824" cy="44903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00" i="0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l-GR" sz="1700" i="1" dirty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d>
                        <m:d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sz="17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sz="17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85" name="object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7" y="1093973"/>
                <a:ext cx="1205824" cy="449034"/>
              </a:xfrm>
              <a:prstGeom prst="rect">
                <a:avLst/>
              </a:prstGeom>
              <a:blipFill>
                <a:blip r:embed="rId6"/>
                <a:stretch>
                  <a:fillRect l="-416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TextShape 1">
            <a:extLst>
              <a:ext uri="{FF2B5EF4-FFF2-40B4-BE49-F238E27FC236}">
                <a16:creationId xmlns:a16="http://schemas.microsoft.com/office/drawing/2014/main" id="{6F2673B4-E981-F943-B986-4CBBFC43F1A2}"/>
              </a:ext>
            </a:extLst>
          </p:cNvPr>
          <p:cNvSpPr txBox="1"/>
          <p:nvPr/>
        </p:nvSpPr>
        <p:spPr>
          <a:xfrm>
            <a:off x="152400" y="128970"/>
            <a:ext cx="8839200" cy="537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Covariance of the data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object 185">
                <a:extLst>
                  <a:ext uri="{FF2B5EF4-FFF2-40B4-BE49-F238E27FC236}">
                    <a16:creationId xmlns:a16="http://schemas.microsoft.com/office/drawing/2014/main" id="{D4CBAB49-4627-E54B-9307-DA4A29B352A3}"/>
                  </a:ext>
                </a:extLst>
              </p:cNvPr>
              <p:cNvSpPr txBox="1"/>
              <p:nvPr/>
            </p:nvSpPr>
            <p:spPr>
              <a:xfrm>
                <a:off x="4679809" y="1083413"/>
                <a:ext cx="1572204" cy="44903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00" i="0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l-GR" sz="1700" i="1" dirty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d>
                        <m:d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sz="17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sz="17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99" name="object 185">
                <a:extLst>
                  <a:ext uri="{FF2B5EF4-FFF2-40B4-BE49-F238E27FC236}">
                    <a16:creationId xmlns:a16="http://schemas.microsoft.com/office/drawing/2014/main" id="{D4CBAB49-4627-E54B-9307-DA4A29B35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809" y="1083413"/>
                <a:ext cx="1572204" cy="449034"/>
              </a:xfrm>
              <a:prstGeom prst="rect">
                <a:avLst/>
              </a:prstGeom>
              <a:blipFill>
                <a:blip r:embed="rId7"/>
                <a:stretch>
                  <a:fillRect l="-2400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object 185">
                <a:extLst>
                  <a:ext uri="{FF2B5EF4-FFF2-40B4-BE49-F238E27FC236}">
                    <a16:creationId xmlns:a16="http://schemas.microsoft.com/office/drawing/2014/main" id="{3846FAF9-FE56-3341-9B23-A2F203047930}"/>
                  </a:ext>
                </a:extLst>
              </p:cNvPr>
              <p:cNvSpPr txBox="1"/>
              <p:nvPr/>
            </p:nvSpPr>
            <p:spPr>
              <a:xfrm>
                <a:off x="1798519" y="3845487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0" name="object 185">
                <a:extLst>
                  <a:ext uri="{FF2B5EF4-FFF2-40B4-BE49-F238E27FC236}">
                    <a16:creationId xmlns:a16="http://schemas.microsoft.com/office/drawing/2014/main" id="{3846FAF9-FE56-3341-9B23-A2F203047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519" y="3845487"/>
                <a:ext cx="320314" cy="228268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object 185">
                <a:extLst>
                  <a:ext uri="{FF2B5EF4-FFF2-40B4-BE49-F238E27FC236}">
                    <a16:creationId xmlns:a16="http://schemas.microsoft.com/office/drawing/2014/main" id="{92116500-AB9E-0441-963F-AC15AC87EEFB}"/>
                  </a:ext>
                </a:extLst>
              </p:cNvPr>
              <p:cNvSpPr txBox="1"/>
              <p:nvPr/>
            </p:nvSpPr>
            <p:spPr>
              <a:xfrm>
                <a:off x="3090960" y="2781380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1" name="object 185">
                <a:extLst>
                  <a:ext uri="{FF2B5EF4-FFF2-40B4-BE49-F238E27FC236}">
                    <a16:creationId xmlns:a16="http://schemas.microsoft.com/office/drawing/2014/main" id="{92116500-AB9E-0441-963F-AC15AC87E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960" y="2781380"/>
                <a:ext cx="320314" cy="228268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object 185">
                <a:extLst>
                  <a:ext uri="{FF2B5EF4-FFF2-40B4-BE49-F238E27FC236}">
                    <a16:creationId xmlns:a16="http://schemas.microsoft.com/office/drawing/2014/main" id="{78079908-0333-7E41-B903-7497AE68198D}"/>
                  </a:ext>
                </a:extLst>
              </p:cNvPr>
              <p:cNvSpPr txBox="1"/>
              <p:nvPr/>
            </p:nvSpPr>
            <p:spPr>
              <a:xfrm>
                <a:off x="1788822" y="1807105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2" name="object 185">
                <a:extLst>
                  <a:ext uri="{FF2B5EF4-FFF2-40B4-BE49-F238E27FC236}">
                    <a16:creationId xmlns:a16="http://schemas.microsoft.com/office/drawing/2014/main" id="{78079908-0333-7E41-B903-7497AE681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822" y="1807105"/>
                <a:ext cx="320314" cy="228268"/>
              </a:xfrm>
              <a:prstGeom prst="rect">
                <a:avLst/>
              </a:prstGeom>
              <a:blipFill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object 185">
                <a:extLst>
                  <a:ext uri="{FF2B5EF4-FFF2-40B4-BE49-F238E27FC236}">
                    <a16:creationId xmlns:a16="http://schemas.microsoft.com/office/drawing/2014/main" id="{3114A378-7E03-5148-B4BE-7EB787A31B69}"/>
                  </a:ext>
                </a:extLst>
              </p:cNvPr>
              <p:cNvSpPr txBox="1"/>
              <p:nvPr/>
            </p:nvSpPr>
            <p:spPr>
              <a:xfrm>
                <a:off x="3090181" y="4810775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3" name="object 185">
                <a:extLst>
                  <a:ext uri="{FF2B5EF4-FFF2-40B4-BE49-F238E27FC236}">
                    <a16:creationId xmlns:a16="http://schemas.microsoft.com/office/drawing/2014/main" id="{3114A378-7E03-5148-B4BE-7EB787A3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181" y="4810775"/>
                <a:ext cx="320314" cy="228268"/>
              </a:xfrm>
              <a:prstGeom prst="rect">
                <a:avLst/>
              </a:prstGeom>
              <a:blipFill>
                <a:blip r:embed="rId11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object 185">
                <a:extLst>
                  <a:ext uri="{FF2B5EF4-FFF2-40B4-BE49-F238E27FC236}">
                    <a16:creationId xmlns:a16="http://schemas.microsoft.com/office/drawing/2014/main" id="{F83094E4-1B0E-AC4E-A293-28F7DB3C3E89}"/>
                  </a:ext>
                </a:extLst>
              </p:cNvPr>
              <p:cNvSpPr txBox="1"/>
              <p:nvPr/>
            </p:nvSpPr>
            <p:spPr>
              <a:xfrm>
                <a:off x="174285" y="3144114"/>
                <a:ext cx="1819303" cy="42344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0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l-GR" sz="1600" i="1" dirty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d>
                        <m:dPr>
                          <m:ctrlPr>
                            <a:rPr lang="el-GR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.2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sz="16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4" name="object 185">
                <a:extLst>
                  <a:ext uri="{FF2B5EF4-FFF2-40B4-BE49-F238E27FC236}">
                    <a16:creationId xmlns:a16="http://schemas.microsoft.com/office/drawing/2014/main" id="{F83094E4-1B0E-AC4E-A293-28F7DB3C3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5" y="3144114"/>
                <a:ext cx="1819303" cy="423449"/>
              </a:xfrm>
              <a:prstGeom prst="rect">
                <a:avLst/>
              </a:prstGeom>
              <a:blipFill>
                <a:blip r:embed="rId12"/>
                <a:stretch>
                  <a:fillRect l="-1389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object 185">
                <a:extLst>
                  <a:ext uri="{FF2B5EF4-FFF2-40B4-BE49-F238E27FC236}">
                    <a16:creationId xmlns:a16="http://schemas.microsoft.com/office/drawing/2014/main" id="{9CECA87C-D894-E74B-B092-CFC62AD1F557}"/>
                  </a:ext>
                </a:extLst>
              </p:cNvPr>
              <p:cNvSpPr txBox="1"/>
              <p:nvPr/>
            </p:nvSpPr>
            <p:spPr>
              <a:xfrm>
                <a:off x="4788055" y="3125095"/>
                <a:ext cx="1463134" cy="44903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00" i="0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l-GR" sz="1700" i="1" dirty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d>
                        <m:dPr>
                          <m:ctrlPr>
                            <a:rPr lang="el-GR" sz="17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sz="17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sz="17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6" name="object 185">
                <a:extLst>
                  <a:ext uri="{FF2B5EF4-FFF2-40B4-BE49-F238E27FC236}">
                    <a16:creationId xmlns:a16="http://schemas.microsoft.com/office/drawing/2014/main" id="{9CECA87C-D894-E74B-B092-CFC62AD1F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55" y="3125095"/>
                <a:ext cx="1463134" cy="449034"/>
              </a:xfrm>
              <a:prstGeom prst="rect">
                <a:avLst/>
              </a:prstGeom>
              <a:blipFill>
                <a:blip r:embed="rId13"/>
                <a:stretch>
                  <a:fillRect l="-8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object 185">
                <a:extLst>
                  <a:ext uri="{FF2B5EF4-FFF2-40B4-BE49-F238E27FC236}">
                    <a16:creationId xmlns:a16="http://schemas.microsoft.com/office/drawing/2014/main" id="{E3842848-DB13-984B-BCB4-14DF2F34E05E}"/>
                  </a:ext>
                </a:extLst>
              </p:cNvPr>
              <p:cNvSpPr txBox="1"/>
              <p:nvPr/>
            </p:nvSpPr>
            <p:spPr>
              <a:xfrm>
                <a:off x="6137661" y="3824399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7" name="object 185">
                <a:extLst>
                  <a:ext uri="{FF2B5EF4-FFF2-40B4-BE49-F238E27FC236}">
                    <a16:creationId xmlns:a16="http://schemas.microsoft.com/office/drawing/2014/main" id="{E3842848-DB13-984B-BCB4-14DF2F34E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661" y="3824399"/>
                <a:ext cx="320314" cy="228268"/>
              </a:xfrm>
              <a:prstGeom prst="rect">
                <a:avLst/>
              </a:prstGeom>
              <a:blipFill>
                <a:blip r:embed="rId1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object 185">
                <a:extLst>
                  <a:ext uri="{FF2B5EF4-FFF2-40B4-BE49-F238E27FC236}">
                    <a16:creationId xmlns:a16="http://schemas.microsoft.com/office/drawing/2014/main" id="{D6D24921-FE57-FB4D-9A96-9A74F225C730}"/>
                  </a:ext>
                </a:extLst>
              </p:cNvPr>
              <p:cNvSpPr txBox="1"/>
              <p:nvPr/>
            </p:nvSpPr>
            <p:spPr>
              <a:xfrm>
                <a:off x="7430102" y="2760292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8" name="object 185">
                <a:extLst>
                  <a:ext uri="{FF2B5EF4-FFF2-40B4-BE49-F238E27FC236}">
                    <a16:creationId xmlns:a16="http://schemas.microsoft.com/office/drawing/2014/main" id="{D6D24921-FE57-FB4D-9A96-9A74F225C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102" y="2760292"/>
                <a:ext cx="320314" cy="228268"/>
              </a:xfrm>
              <a:prstGeom prst="rect">
                <a:avLst/>
              </a:prstGeom>
              <a:blipFill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object 185">
                <a:extLst>
                  <a:ext uri="{FF2B5EF4-FFF2-40B4-BE49-F238E27FC236}">
                    <a16:creationId xmlns:a16="http://schemas.microsoft.com/office/drawing/2014/main" id="{CADE789F-3F4A-604E-B45D-505FCE685347}"/>
                  </a:ext>
                </a:extLst>
              </p:cNvPr>
              <p:cNvSpPr txBox="1"/>
              <p:nvPr/>
            </p:nvSpPr>
            <p:spPr>
              <a:xfrm>
                <a:off x="6127964" y="1786017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9" name="object 185">
                <a:extLst>
                  <a:ext uri="{FF2B5EF4-FFF2-40B4-BE49-F238E27FC236}">
                    <a16:creationId xmlns:a16="http://schemas.microsoft.com/office/drawing/2014/main" id="{CADE789F-3F4A-604E-B45D-505FCE68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964" y="1786017"/>
                <a:ext cx="320314" cy="228268"/>
              </a:xfrm>
              <a:prstGeom prst="rect">
                <a:avLst/>
              </a:prstGeom>
              <a:blipFill>
                <a:blip r:embed="rId1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object 185">
                <a:extLst>
                  <a:ext uri="{FF2B5EF4-FFF2-40B4-BE49-F238E27FC236}">
                    <a16:creationId xmlns:a16="http://schemas.microsoft.com/office/drawing/2014/main" id="{2D4601F1-4C37-5E44-B80C-E3A4DF009815}"/>
                  </a:ext>
                </a:extLst>
              </p:cNvPr>
              <p:cNvSpPr txBox="1"/>
              <p:nvPr/>
            </p:nvSpPr>
            <p:spPr>
              <a:xfrm>
                <a:off x="7429323" y="4789687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0" name="object 185">
                <a:extLst>
                  <a:ext uri="{FF2B5EF4-FFF2-40B4-BE49-F238E27FC236}">
                    <a16:creationId xmlns:a16="http://schemas.microsoft.com/office/drawing/2014/main" id="{2D4601F1-4C37-5E44-B80C-E3A4DF009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323" y="4789687"/>
                <a:ext cx="320314" cy="228268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Canonical forms of unsupervised learning problems</a:t>
            </a:r>
          </a:p>
        </p:txBody>
      </p:sp>
      <p:sp>
        <p:nvSpPr>
          <p:cNvPr id="109" name="TextShape 2"/>
          <p:cNvSpPr txBox="1"/>
          <p:nvPr/>
        </p:nvSpPr>
        <p:spPr>
          <a:xfrm>
            <a:off x="228600" y="1203631"/>
            <a:ext cx="6172220" cy="2983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Clustering</a:t>
            </a:r>
          </a:p>
          <a:p>
            <a:pPr marL="293933" indent="-220450">
              <a:spcAft>
                <a:spcPts val="96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93933" indent="-220450">
              <a:spcAft>
                <a:spcPts val="96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93933" indent="-220450">
              <a:spcAft>
                <a:spcPts val="96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93933" indent="-220450">
              <a:spcAft>
                <a:spcPts val="96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Dimensionality Reduction</a:t>
            </a: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639973" y="1657350"/>
            <a:ext cx="4226424" cy="1454938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3"/>
          <a:stretch/>
        </p:blipFill>
        <p:spPr>
          <a:xfrm>
            <a:off x="609600" y="3623906"/>
            <a:ext cx="4275412" cy="1422606"/>
          </a:xfrm>
          <a:prstGeom prst="rect">
            <a:avLst/>
          </a:prstGeom>
          <a:ln>
            <a:noFill/>
          </a:ln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276B0D7D-33C5-6C47-8CD6-5624A2F5C92B}"/>
              </a:ext>
            </a:extLst>
          </p:cNvPr>
          <p:cNvSpPr txBox="1"/>
          <p:nvPr/>
        </p:nvSpPr>
        <p:spPr>
          <a:xfrm>
            <a:off x="5181600" y="1352550"/>
            <a:ext cx="3810000" cy="35667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DBScan</a:t>
            </a: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Hierarchical Clustering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 Analysis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t-SNE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  <a:p>
            <a:pPr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53F69-0958-7549-AB0E-C9857399611C}"/>
              </a:ext>
            </a:extLst>
          </p:cNvPr>
          <p:cNvSpPr/>
          <p:nvPr/>
        </p:nvSpPr>
        <p:spPr>
          <a:xfrm>
            <a:off x="152400" y="3257550"/>
            <a:ext cx="8686800" cy="1788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Shape 1">
            <a:extLst>
              <a:ext uri="{FF2B5EF4-FFF2-40B4-BE49-F238E27FC236}">
                <a16:creationId xmlns:a16="http://schemas.microsoft.com/office/drawing/2014/main" id="{0E7D81CB-3607-C343-B774-369B698BBFCF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Eigenvectors and 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Shape 2">
                <a:extLst>
                  <a:ext uri="{FF2B5EF4-FFF2-40B4-BE49-F238E27FC236}">
                    <a16:creationId xmlns:a16="http://schemas.microsoft.com/office/drawing/2014/main" id="{A6FAC793-99F9-5E4A-A244-2B68725B36B8}"/>
                  </a:ext>
                </a:extLst>
              </p:cNvPr>
              <p:cNvSpPr txBox="1"/>
              <p:nvPr/>
            </p:nvSpPr>
            <p:spPr>
              <a:xfrm>
                <a:off x="152400" y="1047750"/>
                <a:ext cx="8866094" cy="38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 </a:t>
                </a:r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eigenvector</a:t>
                </a: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its corresponding </a:t>
                </a:r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eigenvalue</a:t>
                </a: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of a square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sz="24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are the solutions to the following equation:</a:t>
                </a:r>
              </a:p>
              <a:p>
                <a:pPr marL="73483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359233" indent="-28575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 other words, when multiplied by </a:t>
                </a:r>
                <a14:m>
                  <m:oMath xmlns:m="http://schemas.openxmlformats.org/officeDocument/2006/math">
                    <m:r>
                      <a:rPr lang="en-US" sz="24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an eigenvector only gets scaled, i.e. the direction of </a:t>
                </a:r>
                <a14:m>
                  <m:oMath xmlns:m="http://schemas.openxmlformats.org/officeDocument/2006/math">
                    <m:r>
                      <a:rPr lang="en-US" sz="24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does not change</a:t>
                </a:r>
              </a:p>
              <a:p>
                <a:pPr marL="720000" indent="-285750"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corresponding eigenvalue </a:t>
                </a:r>
                <a14:m>
                  <m:oMath xmlns:m="http://schemas.openxmlformats.org/officeDocument/2006/math">
                    <m:r>
                      <a:rPr lang="en-US" sz="24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is the scaling factor</a:t>
                </a:r>
              </a:p>
              <a:p>
                <a:pPr marL="359233" indent="-285750"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There are multiple solutions to the equation above, i.e. there are more eigenvectors and corresponding eigenvalues</a:t>
                </a:r>
                <a:endParaRPr lang="en-US" sz="24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27" name="TextShape 2">
                <a:extLst>
                  <a:ext uri="{FF2B5EF4-FFF2-40B4-BE49-F238E27FC236}">
                    <a16:creationId xmlns:a16="http://schemas.microsoft.com/office/drawing/2014/main" id="{A6FAC793-99F9-5E4A-A244-2B68725B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47750"/>
                <a:ext cx="8866094" cy="3886200"/>
              </a:xfrm>
              <a:prstGeom prst="rect">
                <a:avLst/>
              </a:prstGeom>
              <a:blipFill>
                <a:blip r:embed="rId2"/>
                <a:stretch>
                  <a:fillRect l="-1289" t="-2606" r="-14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458" y="2237043"/>
            <a:ext cx="687708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Finding Principal Components</a:t>
            </a:r>
          </a:p>
        </p:txBody>
      </p:sp>
    </p:spTree>
    <p:extLst>
      <p:ext uri="{BB962C8B-B14F-4D97-AF65-F5344CB8AC3E}">
        <p14:creationId xmlns:p14="http://schemas.microsoft.com/office/powerpoint/2010/main" val="381136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Shape 1">
            <a:extLst>
              <a:ext uri="{FF2B5EF4-FFF2-40B4-BE49-F238E27FC236}">
                <a16:creationId xmlns:a16="http://schemas.microsoft.com/office/drawing/2014/main" id="{ABDFD9B0-0070-F446-880D-993486743BA1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Principal Component Analysis</a:t>
            </a:r>
          </a:p>
        </p:txBody>
      </p:sp>
      <p:sp>
        <p:nvSpPr>
          <p:cNvPr id="34" name="TextShape 2">
            <a:extLst>
              <a:ext uri="{FF2B5EF4-FFF2-40B4-BE49-F238E27FC236}">
                <a16:creationId xmlns:a16="http://schemas.microsoft.com/office/drawing/2014/main" id="{10AFD751-567E-1941-A9C0-216D18AFBF93}"/>
              </a:ext>
            </a:extLst>
          </p:cNvPr>
          <p:cNvSpPr txBox="1"/>
          <p:nvPr/>
        </p:nvSpPr>
        <p:spPr>
          <a:xfrm>
            <a:off x="228600" y="1200150"/>
            <a:ext cx="8610600" cy="373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 Analysis (PCA)</a:t>
            </a: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transforms a data set into a new </a:t>
            </a:r>
            <a:r>
              <a:rPr lang="en-US" sz="2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orthogonal coordinate system</a:t>
            </a: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which the data is centered and the features are completely uncorrelated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The mean of the new data set is 0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covariance of any pair of distinct features is 0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The features of the transformed data set are called </a:t>
            </a: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components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components are sorted in descending order by variance, i.e. the first component has the largest variance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Components with low variance can be discarded, making PCA a method of dimensionality reduction</a:t>
            </a:r>
            <a:endParaRPr lang="en-US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896361" y="447156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6" y="28189"/>
                </a:lnTo>
                <a:lnTo>
                  <a:pt x="3035300" y="28257"/>
                </a:lnTo>
                <a:lnTo>
                  <a:pt x="3035300" y="48069"/>
                </a:lnTo>
                <a:lnTo>
                  <a:pt x="3022533" y="48069"/>
                </a:lnTo>
                <a:lnTo>
                  <a:pt x="3022346" y="76200"/>
                </a:lnTo>
                <a:lnTo>
                  <a:pt x="3079403" y="48069"/>
                </a:lnTo>
                <a:lnTo>
                  <a:pt x="3035300" y="48069"/>
                </a:lnTo>
                <a:lnTo>
                  <a:pt x="3079541" y="48001"/>
                </a:lnTo>
                <a:lnTo>
                  <a:pt x="3098800" y="38506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6" y="28189"/>
                </a:moveTo>
                <a:lnTo>
                  <a:pt x="3022533" y="48001"/>
                </a:lnTo>
                <a:lnTo>
                  <a:pt x="3035300" y="48069"/>
                </a:lnTo>
                <a:lnTo>
                  <a:pt x="3035300" y="28257"/>
                </a:lnTo>
                <a:lnTo>
                  <a:pt x="3022666" y="28189"/>
                </a:lnTo>
                <a:close/>
              </a:path>
              <a:path w="3098800" h="76200">
                <a:moveTo>
                  <a:pt x="0" y="12039"/>
                </a:moveTo>
                <a:lnTo>
                  <a:pt x="0" y="31851"/>
                </a:lnTo>
                <a:lnTo>
                  <a:pt x="3022533" y="48001"/>
                </a:lnTo>
                <a:lnTo>
                  <a:pt x="3022666" y="28189"/>
                </a:lnTo>
                <a:lnTo>
                  <a:pt x="0" y="12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14294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6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6" y="2286000"/>
                </a:lnTo>
                <a:lnTo>
                  <a:pt x="48006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20740" y="4473651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83407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Shape 1">
            <a:extLst>
              <a:ext uri="{FF2B5EF4-FFF2-40B4-BE49-F238E27FC236}">
                <a16:creationId xmlns:a16="http://schemas.microsoft.com/office/drawing/2014/main" id="{5C87EB0B-70BC-1F4C-8C3A-2C341C23506B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first principal component</a:t>
            </a:r>
          </a:p>
        </p:txBody>
      </p:sp>
      <p:sp>
        <p:nvSpPr>
          <p:cNvPr id="27" name="TextShape 2">
            <a:extLst>
              <a:ext uri="{FF2B5EF4-FFF2-40B4-BE49-F238E27FC236}">
                <a16:creationId xmlns:a16="http://schemas.microsoft.com/office/drawing/2014/main" id="{64E36B24-484B-1A43-B15E-BB7775B1FF9C}"/>
              </a:ext>
            </a:extLst>
          </p:cNvPr>
          <p:cNvSpPr txBox="1"/>
          <p:nvPr/>
        </p:nvSpPr>
        <p:spPr>
          <a:xfrm>
            <a:off x="187342" y="895351"/>
            <a:ext cx="8804258" cy="1183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first step is centering the data (subtracting the mean from all data points)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896361" y="342607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20740" y="3443173"/>
            <a:ext cx="2400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3413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Shape 1">
            <a:extLst>
              <a:ext uri="{FF2B5EF4-FFF2-40B4-BE49-F238E27FC236}">
                <a16:creationId xmlns:a16="http://schemas.microsoft.com/office/drawing/2014/main" id="{4FD19155-F7EF-0D4C-9003-252FBE041E90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first principal component</a:t>
            </a:r>
          </a:p>
        </p:txBody>
      </p:sp>
      <p:sp>
        <p:nvSpPr>
          <p:cNvPr id="27" name="TextShape 2">
            <a:extLst>
              <a:ext uri="{FF2B5EF4-FFF2-40B4-BE49-F238E27FC236}">
                <a16:creationId xmlns:a16="http://schemas.microsoft.com/office/drawing/2014/main" id="{3A00A0FD-FF81-394A-B932-7B70B1B987BD}"/>
              </a:ext>
            </a:extLst>
          </p:cNvPr>
          <p:cNvSpPr txBox="1"/>
          <p:nvPr/>
        </p:nvSpPr>
        <p:spPr>
          <a:xfrm>
            <a:off x="187342" y="895351"/>
            <a:ext cx="8804258" cy="1183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first step is centering the data (subtracting the mean from all data points)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4637532" y="2740151"/>
            <a:ext cx="1095375" cy="339725"/>
          </a:xfrm>
          <a:custGeom>
            <a:avLst/>
            <a:gdLst/>
            <a:ahLst/>
            <a:cxnLst/>
            <a:rect l="l" t="t" r="r" b="b"/>
            <a:pathLst>
              <a:path w="1095375" h="339725">
                <a:moveTo>
                  <a:pt x="0" y="0"/>
                </a:moveTo>
                <a:lnTo>
                  <a:pt x="1094866" y="33959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37559" y="3864864"/>
            <a:ext cx="941705" cy="279400"/>
          </a:xfrm>
          <a:custGeom>
            <a:avLst/>
            <a:gdLst/>
            <a:ahLst/>
            <a:cxnLst/>
            <a:rect l="l" t="t" r="r" b="b"/>
            <a:pathLst>
              <a:path w="941704" h="279400">
                <a:moveTo>
                  <a:pt x="0" y="0"/>
                </a:moveTo>
                <a:lnTo>
                  <a:pt x="941451" y="279196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96361" y="342607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20740" y="3443173"/>
            <a:ext cx="2400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93413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63440" y="2598420"/>
            <a:ext cx="340995" cy="113664"/>
          </a:xfrm>
          <a:custGeom>
            <a:avLst/>
            <a:gdLst/>
            <a:ahLst/>
            <a:cxnLst/>
            <a:rect l="l" t="t" r="r" b="b"/>
            <a:pathLst>
              <a:path w="340995" h="113664">
                <a:moveTo>
                  <a:pt x="0" y="0"/>
                </a:moveTo>
                <a:lnTo>
                  <a:pt x="340487" y="113156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49623" y="4076700"/>
            <a:ext cx="412750" cy="116205"/>
          </a:xfrm>
          <a:custGeom>
            <a:avLst/>
            <a:gdLst/>
            <a:ahLst/>
            <a:cxnLst/>
            <a:rect l="l" t="t" r="r" b="b"/>
            <a:pathLst>
              <a:path w="412750" h="116204">
                <a:moveTo>
                  <a:pt x="0" y="0"/>
                </a:moveTo>
                <a:lnTo>
                  <a:pt x="412623" y="115760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07891" y="3486911"/>
            <a:ext cx="693420" cy="205740"/>
          </a:xfrm>
          <a:custGeom>
            <a:avLst/>
            <a:gdLst/>
            <a:ahLst/>
            <a:cxnLst/>
            <a:rect l="l" t="t" r="r" b="b"/>
            <a:pathLst>
              <a:path w="693420" h="205739">
                <a:moveTo>
                  <a:pt x="0" y="0"/>
                </a:moveTo>
                <a:lnTo>
                  <a:pt x="693293" y="205359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87952" y="3396996"/>
            <a:ext cx="288290" cy="93980"/>
          </a:xfrm>
          <a:custGeom>
            <a:avLst/>
            <a:gdLst/>
            <a:ahLst/>
            <a:cxnLst/>
            <a:rect l="l" t="t" r="r" b="b"/>
            <a:pathLst>
              <a:path w="288289" h="93979">
                <a:moveTo>
                  <a:pt x="0" y="0"/>
                </a:moveTo>
                <a:lnTo>
                  <a:pt x="288036" y="93725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24171" y="3576828"/>
            <a:ext cx="272415" cy="76835"/>
          </a:xfrm>
          <a:custGeom>
            <a:avLst/>
            <a:gdLst/>
            <a:ahLst/>
            <a:cxnLst/>
            <a:rect l="l" t="t" r="r" b="b"/>
            <a:pathLst>
              <a:path w="272414" h="76835">
                <a:moveTo>
                  <a:pt x="0" y="0"/>
                </a:moveTo>
                <a:lnTo>
                  <a:pt x="272288" y="7632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23232" y="3212592"/>
            <a:ext cx="932815" cy="276860"/>
          </a:xfrm>
          <a:custGeom>
            <a:avLst/>
            <a:gdLst/>
            <a:ahLst/>
            <a:cxnLst/>
            <a:rect l="l" t="t" r="r" b="b"/>
            <a:pathLst>
              <a:path w="932814" h="276860">
                <a:moveTo>
                  <a:pt x="0" y="0"/>
                </a:moveTo>
                <a:lnTo>
                  <a:pt x="932306" y="276859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48200" y="2715767"/>
            <a:ext cx="693420" cy="205740"/>
          </a:xfrm>
          <a:custGeom>
            <a:avLst/>
            <a:gdLst/>
            <a:ahLst/>
            <a:cxnLst/>
            <a:rect l="l" t="t" r="r" b="b"/>
            <a:pathLst>
              <a:path w="693420" h="205739">
                <a:moveTo>
                  <a:pt x="0" y="0"/>
                </a:moveTo>
                <a:lnTo>
                  <a:pt x="693292" y="20535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16779" y="2414016"/>
            <a:ext cx="858519" cy="259715"/>
          </a:xfrm>
          <a:custGeom>
            <a:avLst/>
            <a:gdLst/>
            <a:ahLst/>
            <a:cxnLst/>
            <a:rect l="l" t="t" r="r" b="b"/>
            <a:pathLst>
              <a:path w="858520" h="259714">
                <a:moveTo>
                  <a:pt x="0" y="0"/>
                </a:moveTo>
                <a:lnTo>
                  <a:pt x="858012" y="259333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38521" y="4618482"/>
            <a:ext cx="3741420" cy="0"/>
          </a:xfrm>
          <a:custGeom>
            <a:avLst/>
            <a:gdLst/>
            <a:ahLst/>
            <a:cxnLst/>
            <a:rect l="l" t="t" r="r" b="b"/>
            <a:pathLst>
              <a:path w="3741420">
                <a:moveTo>
                  <a:pt x="0" y="0"/>
                </a:moveTo>
                <a:lnTo>
                  <a:pt x="3741166" y="0"/>
                </a:lnTo>
              </a:path>
            </a:pathLst>
          </a:custGeom>
          <a:ln w="28956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78757" y="4572581"/>
            <a:ext cx="90312" cy="902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20389" y="4572581"/>
            <a:ext cx="90805" cy="90805"/>
          </a:xfrm>
          <a:custGeom>
            <a:avLst/>
            <a:gdLst/>
            <a:ahLst/>
            <a:cxnLst/>
            <a:rect l="l" t="t" r="r" b="b"/>
            <a:pathLst>
              <a:path w="90804" h="90804">
                <a:moveTo>
                  <a:pt x="52494" y="0"/>
                </a:moveTo>
                <a:lnTo>
                  <a:pt x="34361" y="713"/>
                </a:lnTo>
                <a:lnTo>
                  <a:pt x="17922" y="8404"/>
                </a:lnTo>
                <a:lnTo>
                  <a:pt x="6103" y="21356"/>
                </a:lnTo>
                <a:lnTo>
                  <a:pt x="0" y="37791"/>
                </a:lnTo>
                <a:lnTo>
                  <a:pt x="706" y="55933"/>
                </a:lnTo>
                <a:lnTo>
                  <a:pt x="8409" y="72378"/>
                </a:lnTo>
                <a:lnTo>
                  <a:pt x="21375" y="84187"/>
                </a:lnTo>
                <a:lnTo>
                  <a:pt x="37818" y="90277"/>
                </a:lnTo>
                <a:lnTo>
                  <a:pt x="55951" y="89563"/>
                </a:lnTo>
                <a:lnTo>
                  <a:pt x="72389" y="81872"/>
                </a:lnTo>
                <a:lnTo>
                  <a:pt x="84208" y="68920"/>
                </a:lnTo>
                <a:lnTo>
                  <a:pt x="90312" y="52485"/>
                </a:lnTo>
                <a:lnTo>
                  <a:pt x="89606" y="34343"/>
                </a:lnTo>
                <a:lnTo>
                  <a:pt x="81903" y="17898"/>
                </a:lnTo>
                <a:lnTo>
                  <a:pt x="68937" y="6089"/>
                </a:lnTo>
                <a:lnTo>
                  <a:pt x="52494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51680" y="4572581"/>
            <a:ext cx="90312" cy="902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87848" y="4572581"/>
            <a:ext cx="90312" cy="902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23645" y="4572581"/>
            <a:ext cx="90223" cy="902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76805" y="4572581"/>
            <a:ext cx="90805" cy="90805"/>
          </a:xfrm>
          <a:custGeom>
            <a:avLst/>
            <a:gdLst/>
            <a:ahLst/>
            <a:cxnLst/>
            <a:rect l="l" t="t" r="r" b="b"/>
            <a:pathLst>
              <a:path w="90804" h="90804">
                <a:moveTo>
                  <a:pt x="52441" y="0"/>
                </a:moveTo>
                <a:lnTo>
                  <a:pt x="34254" y="713"/>
                </a:lnTo>
                <a:lnTo>
                  <a:pt x="17835" y="8404"/>
                </a:lnTo>
                <a:lnTo>
                  <a:pt x="6060" y="21356"/>
                </a:lnTo>
                <a:lnTo>
                  <a:pt x="0" y="37791"/>
                </a:lnTo>
                <a:lnTo>
                  <a:pt x="726" y="55933"/>
                </a:lnTo>
                <a:lnTo>
                  <a:pt x="8409" y="72378"/>
                </a:lnTo>
                <a:lnTo>
                  <a:pt x="21332" y="84187"/>
                </a:lnTo>
                <a:lnTo>
                  <a:pt x="37730" y="90277"/>
                </a:lnTo>
                <a:lnTo>
                  <a:pt x="55844" y="89563"/>
                </a:lnTo>
                <a:lnTo>
                  <a:pt x="72336" y="81872"/>
                </a:lnTo>
                <a:lnTo>
                  <a:pt x="84149" y="68920"/>
                </a:lnTo>
                <a:lnTo>
                  <a:pt x="90223" y="52485"/>
                </a:lnTo>
                <a:lnTo>
                  <a:pt x="89499" y="34343"/>
                </a:lnTo>
                <a:lnTo>
                  <a:pt x="81813" y="17898"/>
                </a:lnTo>
                <a:lnTo>
                  <a:pt x="68877" y="6089"/>
                </a:lnTo>
                <a:lnTo>
                  <a:pt x="52441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27954" y="4572581"/>
            <a:ext cx="90312" cy="902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64664" y="4572581"/>
            <a:ext cx="90223" cy="902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34058" y="4572581"/>
            <a:ext cx="90223" cy="902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79551" y="4572581"/>
            <a:ext cx="90805" cy="90805"/>
          </a:xfrm>
          <a:custGeom>
            <a:avLst/>
            <a:gdLst/>
            <a:ahLst/>
            <a:cxnLst/>
            <a:rect l="l" t="t" r="r" b="b"/>
            <a:pathLst>
              <a:path w="90804" h="90804">
                <a:moveTo>
                  <a:pt x="52441" y="0"/>
                </a:moveTo>
                <a:lnTo>
                  <a:pt x="34254" y="713"/>
                </a:lnTo>
                <a:lnTo>
                  <a:pt x="17835" y="8404"/>
                </a:lnTo>
                <a:lnTo>
                  <a:pt x="6060" y="21356"/>
                </a:lnTo>
                <a:lnTo>
                  <a:pt x="0" y="37791"/>
                </a:lnTo>
                <a:lnTo>
                  <a:pt x="726" y="55933"/>
                </a:lnTo>
                <a:lnTo>
                  <a:pt x="8411" y="72378"/>
                </a:lnTo>
                <a:lnTo>
                  <a:pt x="21347" y="84187"/>
                </a:lnTo>
                <a:lnTo>
                  <a:pt x="37784" y="90277"/>
                </a:lnTo>
                <a:lnTo>
                  <a:pt x="55971" y="89563"/>
                </a:lnTo>
                <a:lnTo>
                  <a:pt x="72389" y="81872"/>
                </a:lnTo>
                <a:lnTo>
                  <a:pt x="84165" y="68920"/>
                </a:lnTo>
                <a:lnTo>
                  <a:pt x="90225" y="52485"/>
                </a:lnTo>
                <a:lnTo>
                  <a:pt x="89499" y="34343"/>
                </a:lnTo>
                <a:lnTo>
                  <a:pt x="81813" y="17898"/>
                </a:lnTo>
                <a:lnTo>
                  <a:pt x="68877" y="6089"/>
                </a:lnTo>
                <a:lnTo>
                  <a:pt x="52441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2374" y="4572581"/>
            <a:ext cx="90805" cy="90805"/>
          </a:xfrm>
          <a:custGeom>
            <a:avLst/>
            <a:gdLst/>
            <a:ahLst/>
            <a:cxnLst/>
            <a:rect l="l" t="t" r="r" b="b"/>
            <a:pathLst>
              <a:path w="90804" h="90804">
                <a:moveTo>
                  <a:pt x="52494" y="0"/>
                </a:moveTo>
                <a:lnTo>
                  <a:pt x="34361" y="713"/>
                </a:lnTo>
                <a:lnTo>
                  <a:pt x="17922" y="8404"/>
                </a:lnTo>
                <a:lnTo>
                  <a:pt x="6103" y="21356"/>
                </a:lnTo>
                <a:lnTo>
                  <a:pt x="0" y="37791"/>
                </a:lnTo>
                <a:lnTo>
                  <a:pt x="706" y="55933"/>
                </a:lnTo>
                <a:lnTo>
                  <a:pt x="8409" y="72378"/>
                </a:lnTo>
                <a:lnTo>
                  <a:pt x="21375" y="84187"/>
                </a:lnTo>
                <a:lnTo>
                  <a:pt x="37818" y="90277"/>
                </a:lnTo>
                <a:lnTo>
                  <a:pt x="55951" y="89563"/>
                </a:lnTo>
                <a:lnTo>
                  <a:pt x="72389" y="81872"/>
                </a:lnTo>
                <a:lnTo>
                  <a:pt x="84208" y="68920"/>
                </a:lnTo>
                <a:lnTo>
                  <a:pt x="90312" y="52485"/>
                </a:lnTo>
                <a:lnTo>
                  <a:pt x="89606" y="34343"/>
                </a:lnTo>
                <a:lnTo>
                  <a:pt x="81903" y="17898"/>
                </a:lnTo>
                <a:lnTo>
                  <a:pt x="68937" y="6089"/>
                </a:lnTo>
                <a:lnTo>
                  <a:pt x="52494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82669" y="1991486"/>
            <a:ext cx="765810" cy="2824480"/>
          </a:xfrm>
          <a:custGeom>
            <a:avLst/>
            <a:gdLst/>
            <a:ahLst/>
            <a:cxnLst/>
            <a:rect l="l" t="t" r="r" b="b"/>
            <a:pathLst>
              <a:path w="765810" h="2824479">
                <a:moveTo>
                  <a:pt x="0" y="2824213"/>
                </a:moveTo>
                <a:lnTo>
                  <a:pt x="765301" y="0"/>
                </a:lnTo>
              </a:path>
            </a:pathLst>
          </a:custGeom>
          <a:ln w="28575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50892" y="3657980"/>
            <a:ext cx="71501" cy="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16146" y="415504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702" y="0"/>
                </a:moveTo>
                <a:lnTo>
                  <a:pt x="22752" y="2449"/>
                </a:lnTo>
                <a:lnTo>
                  <a:pt x="11207" y="9813"/>
                </a:lnTo>
                <a:lnTo>
                  <a:pt x="3234" y="20974"/>
                </a:lnTo>
                <a:lnTo>
                  <a:pt x="0" y="34810"/>
                </a:lnTo>
                <a:lnTo>
                  <a:pt x="2456" y="48801"/>
                </a:lnTo>
                <a:lnTo>
                  <a:pt x="9842" y="60366"/>
                </a:lnTo>
                <a:lnTo>
                  <a:pt x="21038" y="68325"/>
                </a:lnTo>
                <a:lnTo>
                  <a:pt x="34925" y="71501"/>
                </a:lnTo>
                <a:lnTo>
                  <a:pt x="48873" y="69058"/>
                </a:lnTo>
                <a:lnTo>
                  <a:pt x="60404" y="61696"/>
                </a:lnTo>
                <a:lnTo>
                  <a:pt x="68339" y="50534"/>
                </a:lnTo>
                <a:lnTo>
                  <a:pt x="71500" y="36690"/>
                </a:lnTo>
                <a:lnTo>
                  <a:pt x="69117" y="22699"/>
                </a:lnTo>
                <a:lnTo>
                  <a:pt x="61769" y="11134"/>
                </a:lnTo>
                <a:lnTo>
                  <a:pt x="50587" y="3175"/>
                </a:lnTo>
                <a:lnTo>
                  <a:pt x="36702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06772" y="345198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702" y="0"/>
                </a:moveTo>
                <a:lnTo>
                  <a:pt x="22681" y="2454"/>
                </a:lnTo>
                <a:lnTo>
                  <a:pt x="11112" y="9826"/>
                </a:lnTo>
                <a:lnTo>
                  <a:pt x="3163" y="20984"/>
                </a:lnTo>
                <a:lnTo>
                  <a:pt x="0" y="34798"/>
                </a:lnTo>
                <a:lnTo>
                  <a:pt x="2436" y="48819"/>
                </a:lnTo>
                <a:lnTo>
                  <a:pt x="9778" y="60388"/>
                </a:lnTo>
                <a:lnTo>
                  <a:pt x="20931" y="68337"/>
                </a:lnTo>
                <a:lnTo>
                  <a:pt x="34798" y="71500"/>
                </a:lnTo>
                <a:lnTo>
                  <a:pt x="48766" y="69046"/>
                </a:lnTo>
                <a:lnTo>
                  <a:pt x="60340" y="61674"/>
                </a:lnTo>
                <a:lnTo>
                  <a:pt x="68320" y="50516"/>
                </a:lnTo>
                <a:lnTo>
                  <a:pt x="71500" y="36702"/>
                </a:lnTo>
                <a:lnTo>
                  <a:pt x="69046" y="22681"/>
                </a:lnTo>
                <a:lnTo>
                  <a:pt x="61674" y="11112"/>
                </a:lnTo>
                <a:lnTo>
                  <a:pt x="50516" y="3163"/>
                </a:lnTo>
                <a:lnTo>
                  <a:pt x="36702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82846" y="3171189"/>
            <a:ext cx="71500" cy="715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77841" y="2820797"/>
            <a:ext cx="71500" cy="71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16450" y="267817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6702" y="0"/>
                </a:moveTo>
                <a:lnTo>
                  <a:pt x="22681" y="2454"/>
                </a:lnTo>
                <a:lnTo>
                  <a:pt x="11112" y="9826"/>
                </a:lnTo>
                <a:lnTo>
                  <a:pt x="3163" y="20984"/>
                </a:lnTo>
                <a:lnTo>
                  <a:pt x="0" y="34798"/>
                </a:lnTo>
                <a:lnTo>
                  <a:pt x="2454" y="48766"/>
                </a:lnTo>
                <a:lnTo>
                  <a:pt x="9826" y="60340"/>
                </a:lnTo>
                <a:lnTo>
                  <a:pt x="20984" y="68320"/>
                </a:lnTo>
                <a:lnTo>
                  <a:pt x="34798" y="71500"/>
                </a:lnTo>
                <a:lnTo>
                  <a:pt x="48766" y="69046"/>
                </a:lnTo>
                <a:lnTo>
                  <a:pt x="60340" y="61674"/>
                </a:lnTo>
                <a:lnTo>
                  <a:pt x="68320" y="50516"/>
                </a:lnTo>
                <a:lnTo>
                  <a:pt x="71500" y="36703"/>
                </a:lnTo>
                <a:lnTo>
                  <a:pt x="69046" y="22681"/>
                </a:lnTo>
                <a:lnTo>
                  <a:pt x="61674" y="11112"/>
                </a:lnTo>
                <a:lnTo>
                  <a:pt x="50516" y="3163"/>
                </a:lnTo>
                <a:lnTo>
                  <a:pt x="36702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47310" y="2564002"/>
            <a:ext cx="71500" cy="715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95825" y="2385314"/>
            <a:ext cx="71500" cy="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382642" y="354088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703" y="0"/>
                </a:moveTo>
                <a:lnTo>
                  <a:pt x="22734" y="2383"/>
                </a:lnTo>
                <a:lnTo>
                  <a:pt x="11160" y="9731"/>
                </a:lnTo>
                <a:lnTo>
                  <a:pt x="3180" y="20913"/>
                </a:lnTo>
                <a:lnTo>
                  <a:pt x="0" y="34797"/>
                </a:lnTo>
                <a:lnTo>
                  <a:pt x="2454" y="48748"/>
                </a:lnTo>
                <a:lnTo>
                  <a:pt x="9826" y="60293"/>
                </a:lnTo>
                <a:lnTo>
                  <a:pt x="20984" y="68266"/>
                </a:lnTo>
                <a:lnTo>
                  <a:pt x="34798" y="71500"/>
                </a:lnTo>
                <a:lnTo>
                  <a:pt x="48819" y="69044"/>
                </a:lnTo>
                <a:lnTo>
                  <a:pt x="60388" y="61658"/>
                </a:lnTo>
                <a:lnTo>
                  <a:pt x="68337" y="50462"/>
                </a:lnTo>
                <a:lnTo>
                  <a:pt x="71501" y="36575"/>
                </a:lnTo>
                <a:lnTo>
                  <a:pt x="69046" y="22627"/>
                </a:lnTo>
                <a:lnTo>
                  <a:pt x="61674" y="11096"/>
                </a:lnTo>
                <a:lnTo>
                  <a:pt x="50516" y="3161"/>
                </a:lnTo>
                <a:lnTo>
                  <a:pt x="36703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28338" y="411041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702" y="0"/>
                </a:moveTo>
                <a:lnTo>
                  <a:pt x="22681" y="2442"/>
                </a:lnTo>
                <a:lnTo>
                  <a:pt x="11112" y="9802"/>
                </a:lnTo>
                <a:lnTo>
                  <a:pt x="3163" y="20961"/>
                </a:lnTo>
                <a:lnTo>
                  <a:pt x="0" y="34798"/>
                </a:lnTo>
                <a:lnTo>
                  <a:pt x="2436" y="48789"/>
                </a:lnTo>
                <a:lnTo>
                  <a:pt x="9778" y="60353"/>
                </a:lnTo>
                <a:lnTo>
                  <a:pt x="20931" y="68312"/>
                </a:lnTo>
                <a:lnTo>
                  <a:pt x="34798" y="71488"/>
                </a:lnTo>
                <a:lnTo>
                  <a:pt x="48766" y="69045"/>
                </a:lnTo>
                <a:lnTo>
                  <a:pt x="60340" y="61683"/>
                </a:lnTo>
                <a:lnTo>
                  <a:pt x="68320" y="50521"/>
                </a:lnTo>
                <a:lnTo>
                  <a:pt x="71500" y="36677"/>
                </a:lnTo>
                <a:lnTo>
                  <a:pt x="69046" y="22692"/>
                </a:lnTo>
                <a:lnTo>
                  <a:pt x="61674" y="11128"/>
                </a:lnTo>
                <a:lnTo>
                  <a:pt x="50516" y="3169"/>
                </a:lnTo>
                <a:lnTo>
                  <a:pt x="36702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07305" y="271170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6703" y="0"/>
                </a:moveTo>
                <a:lnTo>
                  <a:pt x="22752" y="2383"/>
                </a:lnTo>
                <a:lnTo>
                  <a:pt x="11207" y="9731"/>
                </a:lnTo>
                <a:lnTo>
                  <a:pt x="3234" y="20913"/>
                </a:lnTo>
                <a:lnTo>
                  <a:pt x="0" y="34797"/>
                </a:lnTo>
                <a:lnTo>
                  <a:pt x="2456" y="48746"/>
                </a:lnTo>
                <a:lnTo>
                  <a:pt x="9842" y="60277"/>
                </a:lnTo>
                <a:lnTo>
                  <a:pt x="21038" y="68212"/>
                </a:lnTo>
                <a:lnTo>
                  <a:pt x="34925" y="71373"/>
                </a:lnTo>
                <a:lnTo>
                  <a:pt x="48873" y="68990"/>
                </a:lnTo>
                <a:lnTo>
                  <a:pt x="60404" y="61642"/>
                </a:lnTo>
                <a:lnTo>
                  <a:pt x="68339" y="50460"/>
                </a:lnTo>
                <a:lnTo>
                  <a:pt x="71501" y="36575"/>
                </a:lnTo>
                <a:lnTo>
                  <a:pt x="69064" y="22627"/>
                </a:lnTo>
                <a:lnTo>
                  <a:pt x="61722" y="11096"/>
                </a:lnTo>
                <a:lnTo>
                  <a:pt x="50569" y="3161"/>
                </a:lnTo>
                <a:lnTo>
                  <a:pt x="36703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731764" y="4226052"/>
            <a:ext cx="2433955" cy="307975"/>
          </a:xfrm>
          <a:custGeom>
            <a:avLst/>
            <a:gdLst/>
            <a:ahLst/>
            <a:cxnLst/>
            <a:rect l="l" t="t" r="r" b="b"/>
            <a:pathLst>
              <a:path w="2433954" h="307975">
                <a:moveTo>
                  <a:pt x="0" y="307848"/>
                </a:moveTo>
                <a:lnTo>
                  <a:pt x="8330" y="259194"/>
                </a:lnTo>
                <a:lnTo>
                  <a:pt x="31528" y="216940"/>
                </a:lnTo>
                <a:lnTo>
                  <a:pt x="66906" y="183621"/>
                </a:lnTo>
                <a:lnTo>
                  <a:pt x="111776" y="161770"/>
                </a:lnTo>
                <a:lnTo>
                  <a:pt x="163449" y="153924"/>
                </a:lnTo>
                <a:lnTo>
                  <a:pt x="1053464" y="153924"/>
                </a:lnTo>
                <a:lnTo>
                  <a:pt x="1105137" y="146077"/>
                </a:lnTo>
                <a:lnTo>
                  <a:pt x="1150007" y="124226"/>
                </a:lnTo>
                <a:lnTo>
                  <a:pt x="1185385" y="90907"/>
                </a:lnTo>
                <a:lnTo>
                  <a:pt x="1208583" y="48653"/>
                </a:lnTo>
                <a:lnTo>
                  <a:pt x="1216914" y="0"/>
                </a:lnTo>
                <a:lnTo>
                  <a:pt x="1225244" y="48653"/>
                </a:lnTo>
                <a:lnTo>
                  <a:pt x="1248442" y="90907"/>
                </a:lnTo>
                <a:lnTo>
                  <a:pt x="1283820" y="124226"/>
                </a:lnTo>
                <a:lnTo>
                  <a:pt x="1328690" y="146077"/>
                </a:lnTo>
                <a:lnTo>
                  <a:pt x="1380363" y="153924"/>
                </a:lnTo>
                <a:lnTo>
                  <a:pt x="2270379" y="153924"/>
                </a:lnTo>
                <a:lnTo>
                  <a:pt x="2322051" y="161770"/>
                </a:lnTo>
                <a:lnTo>
                  <a:pt x="2366921" y="183621"/>
                </a:lnTo>
                <a:lnTo>
                  <a:pt x="2402299" y="216940"/>
                </a:lnTo>
                <a:lnTo>
                  <a:pt x="2425497" y="259194"/>
                </a:lnTo>
                <a:lnTo>
                  <a:pt x="2433828" y="3078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TextShape 1">
            <a:extLst>
              <a:ext uri="{FF2B5EF4-FFF2-40B4-BE49-F238E27FC236}">
                <a16:creationId xmlns:a16="http://schemas.microsoft.com/office/drawing/2014/main" id="{83CB58E0-8E74-9B42-8B70-82F80B06EB1E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first principal component</a:t>
            </a:r>
          </a:p>
        </p:txBody>
      </p:sp>
      <p:sp>
        <p:nvSpPr>
          <p:cNvPr id="67" name="TextShape 2">
            <a:extLst>
              <a:ext uri="{FF2B5EF4-FFF2-40B4-BE49-F238E27FC236}">
                <a16:creationId xmlns:a16="http://schemas.microsoft.com/office/drawing/2014/main" id="{AC0E5F1C-7081-6B4A-A410-22E421DC59F3}"/>
              </a:ext>
            </a:extLst>
          </p:cNvPr>
          <p:cNvSpPr txBox="1"/>
          <p:nvPr/>
        </p:nvSpPr>
        <p:spPr>
          <a:xfrm>
            <a:off x="187342" y="895351"/>
            <a:ext cx="8804258" cy="1183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first step is centering the data (subtracting the mean from all data points)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uFill>
                  <a:solidFill>
                    <a:srgbClr val="FFFFFF"/>
                  </a:solidFill>
                </a:uFill>
                <a:latin typeface="Arial"/>
              </a:rPr>
              <a:t>The first principal component is the direction on which the data has the largest variance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looking for a line on which the projection of data points is as spread out as possible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9976" y="2877311"/>
            <a:ext cx="302260" cy="527050"/>
          </a:xfrm>
          <a:custGeom>
            <a:avLst/>
            <a:gdLst/>
            <a:ahLst/>
            <a:cxnLst/>
            <a:rect l="l" t="t" r="r" b="b"/>
            <a:pathLst>
              <a:path w="302260" h="527050">
                <a:moveTo>
                  <a:pt x="302006" y="0"/>
                </a:moveTo>
                <a:lnTo>
                  <a:pt x="0" y="527050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8228" y="3107435"/>
            <a:ext cx="446405" cy="777240"/>
          </a:xfrm>
          <a:custGeom>
            <a:avLst/>
            <a:gdLst/>
            <a:ahLst/>
            <a:cxnLst/>
            <a:rect l="l" t="t" r="r" b="b"/>
            <a:pathLst>
              <a:path w="446404" h="777239">
                <a:moveTo>
                  <a:pt x="446405" y="0"/>
                </a:moveTo>
                <a:lnTo>
                  <a:pt x="0" y="776985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86555" y="3169920"/>
            <a:ext cx="183515" cy="311785"/>
          </a:xfrm>
          <a:custGeom>
            <a:avLst/>
            <a:gdLst/>
            <a:ahLst/>
            <a:cxnLst/>
            <a:rect l="l" t="t" r="r" b="b"/>
            <a:pathLst>
              <a:path w="183514" h="311785">
                <a:moveTo>
                  <a:pt x="183515" y="0"/>
                </a:moveTo>
                <a:lnTo>
                  <a:pt x="0" y="31165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08476" y="3346703"/>
            <a:ext cx="446405" cy="777240"/>
          </a:xfrm>
          <a:custGeom>
            <a:avLst/>
            <a:gdLst/>
            <a:ahLst/>
            <a:cxnLst/>
            <a:rect l="l" t="t" r="r" b="b"/>
            <a:pathLst>
              <a:path w="446404" h="777239">
                <a:moveTo>
                  <a:pt x="446404" y="0"/>
                </a:moveTo>
                <a:lnTo>
                  <a:pt x="0" y="776986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81855" y="3416808"/>
            <a:ext cx="215900" cy="374015"/>
          </a:xfrm>
          <a:custGeom>
            <a:avLst/>
            <a:gdLst/>
            <a:ahLst/>
            <a:cxnLst/>
            <a:rect l="l" t="t" r="r" b="b"/>
            <a:pathLst>
              <a:path w="215900" h="374014">
                <a:moveTo>
                  <a:pt x="215900" y="0"/>
                </a:moveTo>
                <a:lnTo>
                  <a:pt x="0" y="37350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4379" y="2714244"/>
            <a:ext cx="446405" cy="777240"/>
          </a:xfrm>
          <a:custGeom>
            <a:avLst/>
            <a:gdLst/>
            <a:ahLst/>
            <a:cxnLst/>
            <a:rect l="l" t="t" r="r" b="b"/>
            <a:pathLst>
              <a:path w="446404" h="777239">
                <a:moveTo>
                  <a:pt x="446405" y="0"/>
                </a:moveTo>
                <a:lnTo>
                  <a:pt x="0" y="776986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3564" y="2898648"/>
            <a:ext cx="446405" cy="777240"/>
          </a:xfrm>
          <a:custGeom>
            <a:avLst/>
            <a:gdLst/>
            <a:ahLst/>
            <a:cxnLst/>
            <a:rect l="l" t="t" r="r" b="b"/>
            <a:pathLst>
              <a:path w="446404" h="777239">
                <a:moveTo>
                  <a:pt x="446405" y="0"/>
                </a:moveTo>
                <a:lnTo>
                  <a:pt x="0" y="776985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9511" y="3500628"/>
            <a:ext cx="194945" cy="345440"/>
          </a:xfrm>
          <a:custGeom>
            <a:avLst/>
            <a:gdLst/>
            <a:ahLst/>
            <a:cxnLst/>
            <a:rect l="l" t="t" r="r" b="b"/>
            <a:pathLst>
              <a:path w="194945" h="345439">
                <a:moveTo>
                  <a:pt x="194945" y="0"/>
                </a:moveTo>
                <a:lnTo>
                  <a:pt x="0" y="345059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91328" y="3096767"/>
            <a:ext cx="446405" cy="777240"/>
          </a:xfrm>
          <a:custGeom>
            <a:avLst/>
            <a:gdLst/>
            <a:ahLst/>
            <a:cxnLst/>
            <a:rect l="l" t="t" r="r" b="b"/>
            <a:pathLst>
              <a:path w="446404" h="777239">
                <a:moveTo>
                  <a:pt x="446405" y="0"/>
                </a:moveTo>
                <a:lnTo>
                  <a:pt x="0" y="776985"/>
                </a:lnTo>
              </a:path>
            </a:pathLst>
          </a:custGeom>
          <a:ln w="9143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60620" y="2686811"/>
            <a:ext cx="581660" cy="1020444"/>
          </a:xfrm>
          <a:custGeom>
            <a:avLst/>
            <a:gdLst/>
            <a:ahLst/>
            <a:cxnLst/>
            <a:rect l="l" t="t" r="r" b="b"/>
            <a:pathLst>
              <a:path w="581660" h="1020445">
                <a:moveTo>
                  <a:pt x="581405" y="0"/>
                </a:moveTo>
                <a:lnTo>
                  <a:pt x="0" y="102044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96361" y="342607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20740" y="3443173"/>
            <a:ext cx="2400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93413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25977" y="2732785"/>
            <a:ext cx="2583815" cy="1374140"/>
          </a:xfrm>
          <a:custGeom>
            <a:avLst/>
            <a:gdLst/>
            <a:ahLst/>
            <a:cxnLst/>
            <a:rect l="l" t="t" r="r" b="b"/>
            <a:pathLst>
              <a:path w="2583815" h="1374139">
                <a:moveTo>
                  <a:pt x="0" y="0"/>
                </a:moveTo>
                <a:lnTo>
                  <a:pt x="2583434" y="1373936"/>
                </a:lnTo>
              </a:path>
            </a:pathLst>
          </a:custGeom>
          <a:ln w="28575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50640" y="31051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6068" y="0"/>
                </a:moveTo>
                <a:lnTo>
                  <a:pt x="22109" y="2714"/>
                </a:lnTo>
                <a:lnTo>
                  <a:pt x="10699" y="10287"/>
                </a:lnTo>
                <a:lnTo>
                  <a:pt x="2956" y="21574"/>
                </a:lnTo>
                <a:lnTo>
                  <a:pt x="0" y="35432"/>
                </a:lnTo>
                <a:lnTo>
                  <a:pt x="2734" y="49408"/>
                </a:lnTo>
                <a:lnTo>
                  <a:pt x="10350" y="60848"/>
                </a:lnTo>
                <a:lnTo>
                  <a:pt x="21681" y="68597"/>
                </a:lnTo>
                <a:lnTo>
                  <a:pt x="35560" y="71500"/>
                </a:lnTo>
                <a:lnTo>
                  <a:pt x="49535" y="68784"/>
                </a:lnTo>
                <a:lnTo>
                  <a:pt x="60975" y="61198"/>
                </a:lnTo>
                <a:lnTo>
                  <a:pt x="68724" y="49873"/>
                </a:lnTo>
                <a:lnTo>
                  <a:pt x="71627" y="35941"/>
                </a:lnTo>
                <a:lnTo>
                  <a:pt x="68893" y="22038"/>
                </a:lnTo>
                <a:lnTo>
                  <a:pt x="61277" y="10636"/>
                </a:lnTo>
                <a:lnTo>
                  <a:pt x="49946" y="2901"/>
                </a:lnTo>
                <a:lnTo>
                  <a:pt x="36068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03319" y="329260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940" y="0"/>
                </a:moveTo>
                <a:lnTo>
                  <a:pt x="22038" y="2716"/>
                </a:lnTo>
                <a:lnTo>
                  <a:pt x="10636" y="10302"/>
                </a:lnTo>
                <a:lnTo>
                  <a:pt x="2901" y="21627"/>
                </a:lnTo>
                <a:lnTo>
                  <a:pt x="0" y="35560"/>
                </a:lnTo>
                <a:lnTo>
                  <a:pt x="2714" y="49462"/>
                </a:lnTo>
                <a:lnTo>
                  <a:pt x="10286" y="60864"/>
                </a:lnTo>
                <a:lnTo>
                  <a:pt x="21574" y="68599"/>
                </a:lnTo>
                <a:lnTo>
                  <a:pt x="35432" y="71500"/>
                </a:lnTo>
                <a:lnTo>
                  <a:pt x="49408" y="68786"/>
                </a:lnTo>
                <a:lnTo>
                  <a:pt x="60848" y="61213"/>
                </a:lnTo>
                <a:lnTo>
                  <a:pt x="68597" y="49926"/>
                </a:lnTo>
                <a:lnTo>
                  <a:pt x="71500" y="36068"/>
                </a:lnTo>
                <a:lnTo>
                  <a:pt x="68784" y="22092"/>
                </a:lnTo>
                <a:lnTo>
                  <a:pt x="61198" y="10652"/>
                </a:lnTo>
                <a:lnTo>
                  <a:pt x="49873" y="2903"/>
                </a:lnTo>
                <a:lnTo>
                  <a:pt x="35940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46194" y="3368547"/>
            <a:ext cx="108203" cy="910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26153" y="3464305"/>
            <a:ext cx="71627" cy="71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97729" y="3555619"/>
            <a:ext cx="71628" cy="71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54828" y="3639058"/>
            <a:ext cx="137287" cy="1065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95570" y="382028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940" y="0"/>
                </a:moveTo>
                <a:lnTo>
                  <a:pt x="22038" y="2716"/>
                </a:lnTo>
                <a:lnTo>
                  <a:pt x="10636" y="10302"/>
                </a:lnTo>
                <a:lnTo>
                  <a:pt x="2901" y="21627"/>
                </a:lnTo>
                <a:lnTo>
                  <a:pt x="0" y="35559"/>
                </a:lnTo>
                <a:lnTo>
                  <a:pt x="2714" y="49468"/>
                </a:lnTo>
                <a:lnTo>
                  <a:pt x="10286" y="60871"/>
                </a:lnTo>
                <a:lnTo>
                  <a:pt x="21574" y="68606"/>
                </a:lnTo>
                <a:lnTo>
                  <a:pt x="35432" y="71513"/>
                </a:lnTo>
                <a:lnTo>
                  <a:pt x="49408" y="68798"/>
                </a:lnTo>
                <a:lnTo>
                  <a:pt x="60848" y="61204"/>
                </a:lnTo>
                <a:lnTo>
                  <a:pt x="68597" y="49871"/>
                </a:lnTo>
                <a:lnTo>
                  <a:pt x="71500" y="35940"/>
                </a:lnTo>
                <a:lnTo>
                  <a:pt x="68784" y="22038"/>
                </a:lnTo>
                <a:lnTo>
                  <a:pt x="61198" y="10636"/>
                </a:lnTo>
                <a:lnTo>
                  <a:pt x="49873" y="2901"/>
                </a:lnTo>
                <a:lnTo>
                  <a:pt x="35940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61232" y="305752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6067" y="0"/>
                </a:moveTo>
                <a:lnTo>
                  <a:pt x="22092" y="2716"/>
                </a:lnTo>
                <a:lnTo>
                  <a:pt x="10652" y="10302"/>
                </a:lnTo>
                <a:lnTo>
                  <a:pt x="2903" y="21627"/>
                </a:lnTo>
                <a:lnTo>
                  <a:pt x="0" y="35560"/>
                </a:lnTo>
                <a:lnTo>
                  <a:pt x="2716" y="49462"/>
                </a:lnTo>
                <a:lnTo>
                  <a:pt x="10302" y="60864"/>
                </a:lnTo>
                <a:lnTo>
                  <a:pt x="21627" y="68599"/>
                </a:lnTo>
                <a:lnTo>
                  <a:pt x="35559" y="71500"/>
                </a:lnTo>
                <a:lnTo>
                  <a:pt x="49462" y="68786"/>
                </a:lnTo>
                <a:lnTo>
                  <a:pt x="60864" y="61213"/>
                </a:lnTo>
                <a:lnTo>
                  <a:pt x="68599" y="49926"/>
                </a:lnTo>
                <a:lnTo>
                  <a:pt x="71500" y="36068"/>
                </a:lnTo>
                <a:lnTo>
                  <a:pt x="68839" y="22092"/>
                </a:lnTo>
                <a:lnTo>
                  <a:pt x="61261" y="10652"/>
                </a:lnTo>
                <a:lnTo>
                  <a:pt x="49944" y="2903"/>
                </a:lnTo>
                <a:lnTo>
                  <a:pt x="36067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30242" y="330695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068" y="0"/>
                </a:moveTo>
                <a:lnTo>
                  <a:pt x="22092" y="2716"/>
                </a:lnTo>
                <a:lnTo>
                  <a:pt x="10652" y="10302"/>
                </a:lnTo>
                <a:lnTo>
                  <a:pt x="2903" y="21627"/>
                </a:lnTo>
                <a:lnTo>
                  <a:pt x="0" y="35560"/>
                </a:lnTo>
                <a:lnTo>
                  <a:pt x="2716" y="49462"/>
                </a:lnTo>
                <a:lnTo>
                  <a:pt x="10302" y="60864"/>
                </a:lnTo>
                <a:lnTo>
                  <a:pt x="21627" y="68599"/>
                </a:lnTo>
                <a:lnTo>
                  <a:pt x="35560" y="71501"/>
                </a:lnTo>
                <a:lnTo>
                  <a:pt x="49462" y="68786"/>
                </a:lnTo>
                <a:lnTo>
                  <a:pt x="60864" y="61214"/>
                </a:lnTo>
                <a:lnTo>
                  <a:pt x="68599" y="49926"/>
                </a:lnTo>
                <a:lnTo>
                  <a:pt x="71501" y="36068"/>
                </a:lnTo>
                <a:lnTo>
                  <a:pt x="68786" y="22092"/>
                </a:lnTo>
                <a:lnTo>
                  <a:pt x="61214" y="10652"/>
                </a:lnTo>
                <a:lnTo>
                  <a:pt x="49926" y="2903"/>
                </a:lnTo>
                <a:lnTo>
                  <a:pt x="36068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48909" y="384873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6067" y="0"/>
                </a:moveTo>
                <a:lnTo>
                  <a:pt x="22092" y="2715"/>
                </a:lnTo>
                <a:lnTo>
                  <a:pt x="10652" y="10290"/>
                </a:lnTo>
                <a:lnTo>
                  <a:pt x="2903" y="21584"/>
                </a:lnTo>
                <a:lnTo>
                  <a:pt x="0" y="35458"/>
                </a:lnTo>
                <a:lnTo>
                  <a:pt x="2716" y="49397"/>
                </a:lnTo>
                <a:lnTo>
                  <a:pt x="10302" y="60818"/>
                </a:lnTo>
                <a:lnTo>
                  <a:pt x="21627" y="68560"/>
                </a:lnTo>
                <a:lnTo>
                  <a:pt x="35560" y="71462"/>
                </a:lnTo>
                <a:lnTo>
                  <a:pt x="49462" y="68750"/>
                </a:lnTo>
                <a:lnTo>
                  <a:pt x="60864" y="61166"/>
                </a:lnTo>
                <a:lnTo>
                  <a:pt x="68599" y="49853"/>
                </a:lnTo>
                <a:lnTo>
                  <a:pt x="71500" y="35953"/>
                </a:lnTo>
                <a:lnTo>
                  <a:pt x="68786" y="22043"/>
                </a:lnTo>
                <a:lnTo>
                  <a:pt x="61213" y="10637"/>
                </a:lnTo>
                <a:lnTo>
                  <a:pt x="49926" y="2901"/>
                </a:lnTo>
                <a:lnTo>
                  <a:pt x="36067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8521" y="4613909"/>
            <a:ext cx="3741420" cy="0"/>
          </a:xfrm>
          <a:custGeom>
            <a:avLst/>
            <a:gdLst/>
            <a:ahLst/>
            <a:cxnLst/>
            <a:rect l="l" t="t" r="r" b="b"/>
            <a:pathLst>
              <a:path w="3741420">
                <a:moveTo>
                  <a:pt x="0" y="0"/>
                </a:moveTo>
                <a:lnTo>
                  <a:pt x="3741166" y="0"/>
                </a:lnTo>
              </a:path>
            </a:pathLst>
          </a:custGeom>
          <a:ln w="28956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95640" y="4572140"/>
            <a:ext cx="91189" cy="911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06233" y="457214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1790" y="0"/>
                </a:moveTo>
                <a:lnTo>
                  <a:pt x="24360" y="5066"/>
                </a:lnTo>
                <a:lnTo>
                  <a:pt x="10271" y="16501"/>
                </a:lnTo>
                <a:lnTo>
                  <a:pt x="1944" y="31920"/>
                </a:lnTo>
                <a:lnTo>
                  <a:pt x="0" y="49340"/>
                </a:lnTo>
                <a:lnTo>
                  <a:pt x="5056" y="66776"/>
                </a:lnTo>
                <a:lnTo>
                  <a:pt x="16486" y="80874"/>
                </a:lnTo>
                <a:lnTo>
                  <a:pt x="31916" y="89207"/>
                </a:lnTo>
                <a:lnTo>
                  <a:pt x="49347" y="91154"/>
                </a:lnTo>
                <a:lnTo>
                  <a:pt x="66778" y="86092"/>
                </a:lnTo>
                <a:lnTo>
                  <a:pt x="80867" y="74657"/>
                </a:lnTo>
                <a:lnTo>
                  <a:pt x="89193" y="59238"/>
                </a:lnTo>
                <a:lnTo>
                  <a:pt x="91138" y="41819"/>
                </a:lnTo>
                <a:lnTo>
                  <a:pt x="86082" y="24383"/>
                </a:lnTo>
                <a:lnTo>
                  <a:pt x="74652" y="10283"/>
                </a:lnTo>
                <a:lnTo>
                  <a:pt x="59221" y="1947"/>
                </a:lnTo>
                <a:lnTo>
                  <a:pt x="41790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13116" y="4572140"/>
            <a:ext cx="144224" cy="911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73847" y="4572140"/>
            <a:ext cx="91138" cy="911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22259" y="4572140"/>
            <a:ext cx="91138" cy="911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49716" y="4572140"/>
            <a:ext cx="186261" cy="911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43040" y="457214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1844" y="0"/>
                </a:moveTo>
                <a:lnTo>
                  <a:pt x="24431" y="5066"/>
                </a:lnTo>
                <a:lnTo>
                  <a:pt x="10271" y="16501"/>
                </a:lnTo>
                <a:lnTo>
                  <a:pt x="1920" y="31920"/>
                </a:lnTo>
                <a:lnTo>
                  <a:pt x="0" y="49340"/>
                </a:lnTo>
                <a:lnTo>
                  <a:pt x="5127" y="66776"/>
                </a:lnTo>
                <a:lnTo>
                  <a:pt x="16537" y="80874"/>
                </a:lnTo>
                <a:lnTo>
                  <a:pt x="31924" y="89207"/>
                </a:lnTo>
                <a:lnTo>
                  <a:pt x="49311" y="91154"/>
                </a:lnTo>
                <a:lnTo>
                  <a:pt x="66722" y="86092"/>
                </a:lnTo>
                <a:lnTo>
                  <a:pt x="80885" y="74657"/>
                </a:lnTo>
                <a:lnTo>
                  <a:pt x="89249" y="59238"/>
                </a:lnTo>
                <a:lnTo>
                  <a:pt x="91207" y="41819"/>
                </a:lnTo>
                <a:lnTo>
                  <a:pt x="86153" y="24383"/>
                </a:lnTo>
                <a:lnTo>
                  <a:pt x="74670" y="10283"/>
                </a:lnTo>
                <a:lnTo>
                  <a:pt x="59245" y="1947"/>
                </a:lnTo>
                <a:lnTo>
                  <a:pt x="41844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66153" y="4572140"/>
            <a:ext cx="91138" cy="911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45224" y="457214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1896" y="0"/>
                </a:moveTo>
                <a:lnTo>
                  <a:pt x="24485" y="5066"/>
                </a:lnTo>
                <a:lnTo>
                  <a:pt x="10322" y="16501"/>
                </a:lnTo>
                <a:lnTo>
                  <a:pt x="1958" y="31920"/>
                </a:lnTo>
                <a:lnTo>
                  <a:pt x="0" y="49340"/>
                </a:lnTo>
                <a:lnTo>
                  <a:pt x="5054" y="66776"/>
                </a:lnTo>
                <a:lnTo>
                  <a:pt x="16537" y="80874"/>
                </a:lnTo>
                <a:lnTo>
                  <a:pt x="31962" y="89207"/>
                </a:lnTo>
                <a:lnTo>
                  <a:pt x="49363" y="91154"/>
                </a:lnTo>
                <a:lnTo>
                  <a:pt x="66776" y="86092"/>
                </a:lnTo>
                <a:lnTo>
                  <a:pt x="80883" y="74657"/>
                </a:lnTo>
                <a:lnTo>
                  <a:pt x="89239" y="59238"/>
                </a:lnTo>
                <a:lnTo>
                  <a:pt x="91189" y="41819"/>
                </a:lnTo>
                <a:lnTo>
                  <a:pt x="86080" y="24383"/>
                </a:lnTo>
                <a:lnTo>
                  <a:pt x="74670" y="10283"/>
                </a:lnTo>
                <a:lnTo>
                  <a:pt x="59283" y="1947"/>
                </a:lnTo>
                <a:lnTo>
                  <a:pt x="41896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20329" y="457214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1896" y="0"/>
                </a:moveTo>
                <a:lnTo>
                  <a:pt x="24485" y="5066"/>
                </a:lnTo>
                <a:lnTo>
                  <a:pt x="10322" y="16501"/>
                </a:lnTo>
                <a:lnTo>
                  <a:pt x="1958" y="31920"/>
                </a:lnTo>
                <a:lnTo>
                  <a:pt x="0" y="49340"/>
                </a:lnTo>
                <a:lnTo>
                  <a:pt x="5054" y="66776"/>
                </a:lnTo>
                <a:lnTo>
                  <a:pt x="16537" y="80874"/>
                </a:lnTo>
                <a:lnTo>
                  <a:pt x="31962" y="89207"/>
                </a:lnTo>
                <a:lnTo>
                  <a:pt x="49363" y="91154"/>
                </a:lnTo>
                <a:lnTo>
                  <a:pt x="66776" y="86092"/>
                </a:lnTo>
                <a:lnTo>
                  <a:pt x="80883" y="74657"/>
                </a:lnTo>
                <a:lnTo>
                  <a:pt x="89239" y="59238"/>
                </a:lnTo>
                <a:lnTo>
                  <a:pt x="91189" y="41819"/>
                </a:lnTo>
                <a:lnTo>
                  <a:pt x="86080" y="24383"/>
                </a:lnTo>
                <a:lnTo>
                  <a:pt x="74670" y="10283"/>
                </a:lnTo>
                <a:lnTo>
                  <a:pt x="59283" y="1947"/>
                </a:lnTo>
                <a:lnTo>
                  <a:pt x="41896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87211" y="4226052"/>
            <a:ext cx="2222500" cy="307975"/>
          </a:xfrm>
          <a:custGeom>
            <a:avLst/>
            <a:gdLst/>
            <a:ahLst/>
            <a:cxnLst/>
            <a:rect l="l" t="t" r="r" b="b"/>
            <a:pathLst>
              <a:path w="2222500" h="307975">
                <a:moveTo>
                  <a:pt x="0" y="307848"/>
                </a:moveTo>
                <a:lnTo>
                  <a:pt x="8330" y="259194"/>
                </a:lnTo>
                <a:lnTo>
                  <a:pt x="31528" y="216940"/>
                </a:lnTo>
                <a:lnTo>
                  <a:pt x="66906" y="183621"/>
                </a:lnTo>
                <a:lnTo>
                  <a:pt x="111776" y="161770"/>
                </a:lnTo>
                <a:lnTo>
                  <a:pt x="163449" y="153924"/>
                </a:lnTo>
                <a:lnTo>
                  <a:pt x="947546" y="153924"/>
                </a:lnTo>
                <a:lnTo>
                  <a:pt x="999219" y="146077"/>
                </a:lnTo>
                <a:lnTo>
                  <a:pt x="1044089" y="124226"/>
                </a:lnTo>
                <a:lnTo>
                  <a:pt x="1079467" y="90907"/>
                </a:lnTo>
                <a:lnTo>
                  <a:pt x="1102665" y="48653"/>
                </a:lnTo>
                <a:lnTo>
                  <a:pt x="1110995" y="0"/>
                </a:lnTo>
                <a:lnTo>
                  <a:pt x="1119326" y="48653"/>
                </a:lnTo>
                <a:lnTo>
                  <a:pt x="1142524" y="90907"/>
                </a:lnTo>
                <a:lnTo>
                  <a:pt x="1177902" y="124226"/>
                </a:lnTo>
                <a:lnTo>
                  <a:pt x="1222772" y="146077"/>
                </a:lnTo>
                <a:lnTo>
                  <a:pt x="1274444" y="153924"/>
                </a:lnTo>
                <a:lnTo>
                  <a:pt x="2058542" y="153924"/>
                </a:lnTo>
                <a:lnTo>
                  <a:pt x="2110215" y="161770"/>
                </a:lnTo>
                <a:lnTo>
                  <a:pt x="2155085" y="183621"/>
                </a:lnTo>
                <a:lnTo>
                  <a:pt x="2190463" y="216940"/>
                </a:lnTo>
                <a:lnTo>
                  <a:pt x="2213661" y="259194"/>
                </a:lnTo>
                <a:lnTo>
                  <a:pt x="2221991" y="3078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TextShape 1">
            <a:extLst>
              <a:ext uri="{FF2B5EF4-FFF2-40B4-BE49-F238E27FC236}">
                <a16:creationId xmlns:a16="http://schemas.microsoft.com/office/drawing/2014/main" id="{B9AAFC71-4941-754D-A6C7-DC843716AF1A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first principal component</a:t>
            </a:r>
          </a:p>
        </p:txBody>
      </p:sp>
      <p:sp>
        <p:nvSpPr>
          <p:cNvPr id="65" name="TextShape 2">
            <a:extLst>
              <a:ext uri="{FF2B5EF4-FFF2-40B4-BE49-F238E27FC236}">
                <a16:creationId xmlns:a16="http://schemas.microsoft.com/office/drawing/2014/main" id="{4B9A4562-DDAD-CE4F-A281-41E816947DFA}"/>
              </a:ext>
            </a:extLst>
          </p:cNvPr>
          <p:cNvSpPr txBox="1"/>
          <p:nvPr/>
        </p:nvSpPr>
        <p:spPr>
          <a:xfrm>
            <a:off x="187342" y="895351"/>
            <a:ext cx="8804258" cy="1183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first step is centering the data (subtracting the mean from all data points)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uFill>
                  <a:solidFill>
                    <a:srgbClr val="FFFFFF"/>
                  </a:solidFill>
                </a:uFill>
                <a:latin typeface="Arial"/>
              </a:rPr>
              <a:t>The first principal component is the direction on which the data has the largest variance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looking for a line on which the projection of data points is as spread out as possible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3340608" y="3878579"/>
            <a:ext cx="106045" cy="158750"/>
          </a:xfrm>
          <a:custGeom>
            <a:avLst/>
            <a:gdLst/>
            <a:ahLst/>
            <a:cxnLst/>
            <a:rect l="l" t="t" r="r" b="b"/>
            <a:pathLst>
              <a:path w="106045" h="158750">
                <a:moveTo>
                  <a:pt x="0" y="0"/>
                </a:moveTo>
                <a:lnTo>
                  <a:pt x="105663" y="15831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71744" y="2827020"/>
            <a:ext cx="161290" cy="266065"/>
          </a:xfrm>
          <a:custGeom>
            <a:avLst/>
            <a:gdLst/>
            <a:ahLst/>
            <a:cxnLst/>
            <a:rect l="l" t="t" r="r" b="b"/>
            <a:pathLst>
              <a:path w="161289" h="266064">
                <a:moveTo>
                  <a:pt x="0" y="0"/>
                </a:moveTo>
                <a:lnTo>
                  <a:pt x="160781" y="26568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94988" y="3640835"/>
            <a:ext cx="99695" cy="152400"/>
          </a:xfrm>
          <a:custGeom>
            <a:avLst/>
            <a:gdLst/>
            <a:ahLst/>
            <a:cxnLst/>
            <a:rect l="l" t="t" r="r" b="b"/>
            <a:pathLst>
              <a:path w="99695" h="152400">
                <a:moveTo>
                  <a:pt x="0" y="0"/>
                </a:moveTo>
                <a:lnTo>
                  <a:pt x="99567" y="152400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6361" y="3424554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920740" y="3443097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93413" y="2130298"/>
            <a:ext cx="24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Cambria Math"/>
                <a:cs typeface="Cambria Math"/>
              </a:rPr>
              <a:t>𝑥</a:t>
            </a:r>
            <a:r>
              <a:rPr sz="1500" spc="7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7891" y="3852671"/>
            <a:ext cx="133350" cy="231140"/>
          </a:xfrm>
          <a:custGeom>
            <a:avLst/>
            <a:gdLst/>
            <a:ahLst/>
            <a:cxnLst/>
            <a:rect l="l" t="t" r="r" b="b"/>
            <a:pathLst>
              <a:path w="133350" h="231139">
                <a:moveTo>
                  <a:pt x="0" y="0"/>
                </a:moveTo>
                <a:lnTo>
                  <a:pt x="133223" y="23056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89603" y="3471671"/>
            <a:ext cx="194945" cy="312420"/>
          </a:xfrm>
          <a:custGeom>
            <a:avLst/>
            <a:gdLst/>
            <a:ahLst/>
            <a:cxnLst/>
            <a:rect l="l" t="t" r="r" b="b"/>
            <a:pathLst>
              <a:path w="194945" h="312420">
                <a:moveTo>
                  <a:pt x="0" y="0"/>
                </a:moveTo>
                <a:lnTo>
                  <a:pt x="194945" y="31203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87952" y="3380232"/>
            <a:ext cx="102235" cy="175260"/>
          </a:xfrm>
          <a:custGeom>
            <a:avLst/>
            <a:gdLst/>
            <a:ahLst/>
            <a:cxnLst/>
            <a:rect l="l" t="t" r="r" b="b"/>
            <a:pathLst>
              <a:path w="102235" h="175260">
                <a:moveTo>
                  <a:pt x="0" y="0"/>
                </a:moveTo>
                <a:lnTo>
                  <a:pt x="102235" y="175133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3900" y="3412235"/>
            <a:ext cx="161290" cy="257175"/>
          </a:xfrm>
          <a:custGeom>
            <a:avLst/>
            <a:gdLst/>
            <a:ahLst/>
            <a:cxnLst/>
            <a:rect l="l" t="t" r="r" b="b"/>
            <a:pathLst>
              <a:path w="161289" h="257175">
                <a:moveTo>
                  <a:pt x="0" y="0"/>
                </a:moveTo>
                <a:lnTo>
                  <a:pt x="161289" y="25704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1247" y="2862072"/>
            <a:ext cx="227965" cy="349885"/>
          </a:xfrm>
          <a:custGeom>
            <a:avLst/>
            <a:gdLst/>
            <a:ahLst/>
            <a:cxnLst/>
            <a:rect l="l" t="t" r="r" b="b"/>
            <a:pathLst>
              <a:path w="227964" h="349885">
                <a:moveTo>
                  <a:pt x="0" y="0"/>
                </a:moveTo>
                <a:lnTo>
                  <a:pt x="227456" y="349376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3959" y="2726435"/>
            <a:ext cx="196215" cy="302895"/>
          </a:xfrm>
          <a:custGeom>
            <a:avLst/>
            <a:gdLst/>
            <a:ahLst/>
            <a:cxnLst/>
            <a:rect l="l" t="t" r="r" b="b"/>
            <a:pathLst>
              <a:path w="196214" h="302894">
                <a:moveTo>
                  <a:pt x="0" y="0"/>
                </a:moveTo>
                <a:lnTo>
                  <a:pt x="195961" y="302513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70932" y="3046476"/>
            <a:ext cx="287655" cy="460375"/>
          </a:xfrm>
          <a:custGeom>
            <a:avLst/>
            <a:gdLst/>
            <a:ahLst/>
            <a:cxnLst/>
            <a:rect l="l" t="t" r="r" b="b"/>
            <a:pathLst>
              <a:path w="287654" h="460375">
                <a:moveTo>
                  <a:pt x="0" y="0"/>
                </a:moveTo>
                <a:lnTo>
                  <a:pt x="287273" y="45999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21452" y="2647188"/>
            <a:ext cx="103505" cy="145415"/>
          </a:xfrm>
          <a:custGeom>
            <a:avLst/>
            <a:gdLst/>
            <a:ahLst/>
            <a:cxnLst/>
            <a:rect l="l" t="t" r="r" b="b"/>
            <a:pathLst>
              <a:path w="103504" h="145414">
                <a:moveTo>
                  <a:pt x="0" y="0"/>
                </a:moveTo>
                <a:lnTo>
                  <a:pt x="103250" y="14528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3276" y="3320796"/>
            <a:ext cx="163068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10355" y="3395471"/>
            <a:ext cx="164592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04003" y="3573779"/>
            <a:ext cx="163068" cy="164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66588" y="2598420"/>
            <a:ext cx="152400" cy="151130"/>
          </a:xfrm>
          <a:custGeom>
            <a:avLst/>
            <a:gdLst/>
            <a:ahLst/>
            <a:cxnLst/>
            <a:rect l="l" t="t" r="r" b="b"/>
            <a:pathLst>
              <a:path w="152400" h="151130">
                <a:moveTo>
                  <a:pt x="76200" y="0"/>
                </a:moveTo>
                <a:lnTo>
                  <a:pt x="46559" y="5929"/>
                </a:lnTo>
                <a:lnTo>
                  <a:pt x="22336" y="22098"/>
                </a:lnTo>
                <a:lnTo>
                  <a:pt x="5994" y="46077"/>
                </a:lnTo>
                <a:lnTo>
                  <a:pt x="0" y="75437"/>
                </a:lnTo>
                <a:lnTo>
                  <a:pt x="5994" y="104798"/>
                </a:lnTo>
                <a:lnTo>
                  <a:pt x="22336" y="128778"/>
                </a:lnTo>
                <a:lnTo>
                  <a:pt x="46559" y="144946"/>
                </a:lnTo>
                <a:lnTo>
                  <a:pt x="76200" y="150875"/>
                </a:lnTo>
                <a:lnTo>
                  <a:pt x="105840" y="144946"/>
                </a:lnTo>
                <a:lnTo>
                  <a:pt x="130063" y="128778"/>
                </a:lnTo>
                <a:lnTo>
                  <a:pt x="146405" y="104798"/>
                </a:lnTo>
                <a:lnTo>
                  <a:pt x="152400" y="75437"/>
                </a:lnTo>
                <a:lnTo>
                  <a:pt x="146405" y="46077"/>
                </a:lnTo>
                <a:lnTo>
                  <a:pt x="130063" y="22098"/>
                </a:lnTo>
                <a:lnTo>
                  <a:pt x="105840" y="5929"/>
                </a:lnTo>
                <a:lnTo>
                  <a:pt x="76200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6588" y="2598420"/>
            <a:ext cx="152400" cy="151130"/>
          </a:xfrm>
          <a:custGeom>
            <a:avLst/>
            <a:gdLst/>
            <a:ahLst/>
            <a:cxnLst/>
            <a:rect l="l" t="t" r="r" b="b"/>
            <a:pathLst>
              <a:path w="152400" h="151130">
                <a:moveTo>
                  <a:pt x="0" y="75437"/>
                </a:moveTo>
                <a:lnTo>
                  <a:pt x="5994" y="46077"/>
                </a:lnTo>
                <a:lnTo>
                  <a:pt x="22336" y="22098"/>
                </a:lnTo>
                <a:lnTo>
                  <a:pt x="46559" y="5929"/>
                </a:lnTo>
                <a:lnTo>
                  <a:pt x="76200" y="0"/>
                </a:lnTo>
                <a:lnTo>
                  <a:pt x="105840" y="5929"/>
                </a:lnTo>
                <a:lnTo>
                  <a:pt x="130063" y="22097"/>
                </a:lnTo>
                <a:lnTo>
                  <a:pt x="146405" y="46077"/>
                </a:lnTo>
                <a:lnTo>
                  <a:pt x="152400" y="75437"/>
                </a:lnTo>
                <a:lnTo>
                  <a:pt x="146405" y="104798"/>
                </a:lnTo>
                <a:lnTo>
                  <a:pt x="130063" y="128777"/>
                </a:lnTo>
                <a:lnTo>
                  <a:pt x="105840" y="144946"/>
                </a:lnTo>
                <a:lnTo>
                  <a:pt x="76200" y="150875"/>
                </a:lnTo>
                <a:lnTo>
                  <a:pt x="46559" y="144946"/>
                </a:lnTo>
                <a:lnTo>
                  <a:pt x="22336" y="128778"/>
                </a:lnTo>
                <a:lnTo>
                  <a:pt x="5994" y="104798"/>
                </a:lnTo>
                <a:lnTo>
                  <a:pt x="0" y="75437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34940" y="2833116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05655" y="3700271"/>
            <a:ext cx="164592" cy="164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46420" y="3000755"/>
            <a:ext cx="163068" cy="163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62884" y="3793235"/>
            <a:ext cx="163068" cy="163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57930" y="2658745"/>
            <a:ext cx="2599055" cy="1482090"/>
          </a:xfrm>
          <a:custGeom>
            <a:avLst/>
            <a:gdLst/>
            <a:ahLst/>
            <a:cxnLst/>
            <a:rect l="l" t="t" r="r" b="b"/>
            <a:pathLst>
              <a:path w="2599054" h="1482089">
                <a:moveTo>
                  <a:pt x="0" y="1481505"/>
                </a:moveTo>
                <a:lnTo>
                  <a:pt x="2599055" y="0"/>
                </a:lnTo>
              </a:path>
            </a:pathLst>
          </a:custGeom>
          <a:ln w="28575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75507" y="3846067"/>
            <a:ext cx="71500" cy="71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44671" y="3749675"/>
            <a:ext cx="71500" cy="71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56023" y="3515233"/>
            <a:ext cx="71500" cy="715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491735" y="3380866"/>
            <a:ext cx="71500" cy="71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45811" y="3179064"/>
            <a:ext cx="71500" cy="71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27625" y="2989833"/>
            <a:ext cx="121538" cy="1000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06440" y="2916554"/>
            <a:ext cx="71500" cy="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85205" y="275755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179" y="0"/>
                </a:moveTo>
                <a:lnTo>
                  <a:pt x="21341" y="3067"/>
                </a:lnTo>
                <a:lnTo>
                  <a:pt x="10112" y="10922"/>
                </a:lnTo>
                <a:lnTo>
                  <a:pt x="2621" y="22395"/>
                </a:lnTo>
                <a:lnTo>
                  <a:pt x="0" y="36322"/>
                </a:lnTo>
                <a:lnTo>
                  <a:pt x="2996" y="50230"/>
                </a:lnTo>
                <a:lnTo>
                  <a:pt x="10826" y="61483"/>
                </a:lnTo>
                <a:lnTo>
                  <a:pt x="22324" y="68951"/>
                </a:lnTo>
                <a:lnTo>
                  <a:pt x="36322" y="71500"/>
                </a:lnTo>
                <a:lnTo>
                  <a:pt x="50159" y="68506"/>
                </a:lnTo>
                <a:lnTo>
                  <a:pt x="61388" y="60690"/>
                </a:lnTo>
                <a:lnTo>
                  <a:pt x="68879" y="49230"/>
                </a:lnTo>
                <a:lnTo>
                  <a:pt x="71501" y="35306"/>
                </a:lnTo>
                <a:lnTo>
                  <a:pt x="68504" y="21395"/>
                </a:lnTo>
                <a:lnTo>
                  <a:pt x="60674" y="10128"/>
                </a:lnTo>
                <a:lnTo>
                  <a:pt x="49176" y="2623"/>
                </a:lnTo>
                <a:lnTo>
                  <a:pt x="35179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04996" y="4000271"/>
            <a:ext cx="71627" cy="715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25134" y="279184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305" y="0"/>
                </a:moveTo>
                <a:lnTo>
                  <a:pt x="21395" y="2996"/>
                </a:lnTo>
                <a:lnTo>
                  <a:pt x="10128" y="10826"/>
                </a:lnTo>
                <a:lnTo>
                  <a:pt x="2623" y="22324"/>
                </a:lnTo>
                <a:lnTo>
                  <a:pt x="0" y="36321"/>
                </a:lnTo>
                <a:lnTo>
                  <a:pt x="3067" y="50159"/>
                </a:lnTo>
                <a:lnTo>
                  <a:pt x="10922" y="61388"/>
                </a:lnTo>
                <a:lnTo>
                  <a:pt x="22395" y="68879"/>
                </a:lnTo>
                <a:lnTo>
                  <a:pt x="36322" y="71500"/>
                </a:lnTo>
                <a:lnTo>
                  <a:pt x="50230" y="68433"/>
                </a:lnTo>
                <a:lnTo>
                  <a:pt x="61483" y="60578"/>
                </a:lnTo>
                <a:lnTo>
                  <a:pt x="68951" y="49105"/>
                </a:lnTo>
                <a:lnTo>
                  <a:pt x="71500" y="35178"/>
                </a:lnTo>
                <a:lnTo>
                  <a:pt x="68506" y="21270"/>
                </a:lnTo>
                <a:lnTo>
                  <a:pt x="60690" y="10017"/>
                </a:lnTo>
                <a:lnTo>
                  <a:pt x="49230" y="2549"/>
                </a:lnTo>
                <a:lnTo>
                  <a:pt x="35305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59428" y="3627246"/>
            <a:ext cx="71500" cy="71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8521" y="4618482"/>
            <a:ext cx="3741420" cy="0"/>
          </a:xfrm>
          <a:custGeom>
            <a:avLst/>
            <a:gdLst/>
            <a:ahLst/>
            <a:cxnLst/>
            <a:rect l="l" t="t" r="r" b="b"/>
            <a:pathLst>
              <a:path w="3741420">
                <a:moveTo>
                  <a:pt x="0" y="0"/>
                </a:moveTo>
                <a:lnTo>
                  <a:pt x="3741166" y="0"/>
                </a:lnTo>
              </a:path>
            </a:pathLst>
          </a:custGeom>
          <a:ln w="28956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59435" y="4572225"/>
            <a:ext cx="90967" cy="909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08372" y="4572225"/>
            <a:ext cx="91003" cy="909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13636" y="4572225"/>
            <a:ext cx="90967" cy="909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60619" y="4572225"/>
            <a:ext cx="91003" cy="909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81699" y="4572225"/>
            <a:ext cx="91003" cy="909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96482" y="4572225"/>
            <a:ext cx="164609" cy="909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59498" y="4572225"/>
            <a:ext cx="90949" cy="909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369817" y="457222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50117" y="0"/>
                </a:moveTo>
                <a:lnTo>
                  <a:pt x="32676" y="1585"/>
                </a:lnTo>
                <a:lnTo>
                  <a:pt x="17117" y="9603"/>
                </a:lnTo>
                <a:lnTo>
                  <a:pt x="5451" y="23472"/>
                </a:lnTo>
                <a:lnTo>
                  <a:pt x="0" y="40796"/>
                </a:lnTo>
                <a:lnTo>
                  <a:pt x="1561" y="58251"/>
                </a:lnTo>
                <a:lnTo>
                  <a:pt x="9576" y="73839"/>
                </a:lnTo>
                <a:lnTo>
                  <a:pt x="23485" y="85562"/>
                </a:lnTo>
                <a:lnTo>
                  <a:pt x="40796" y="90983"/>
                </a:lnTo>
                <a:lnTo>
                  <a:pt x="58251" y="89398"/>
                </a:lnTo>
                <a:lnTo>
                  <a:pt x="73848" y="81383"/>
                </a:lnTo>
                <a:lnTo>
                  <a:pt x="85588" y="67516"/>
                </a:lnTo>
                <a:lnTo>
                  <a:pt x="90965" y="50192"/>
                </a:lnTo>
                <a:lnTo>
                  <a:pt x="89366" y="32737"/>
                </a:lnTo>
                <a:lnTo>
                  <a:pt x="81337" y="17149"/>
                </a:lnTo>
                <a:lnTo>
                  <a:pt x="67427" y="5425"/>
                </a:lnTo>
                <a:lnTo>
                  <a:pt x="50117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61361" y="4572225"/>
            <a:ext cx="90967" cy="9098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81444" y="457222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50224" y="0"/>
                </a:moveTo>
                <a:lnTo>
                  <a:pt x="32769" y="1585"/>
                </a:lnTo>
                <a:lnTo>
                  <a:pt x="17172" y="9603"/>
                </a:lnTo>
                <a:lnTo>
                  <a:pt x="5433" y="23472"/>
                </a:lnTo>
                <a:lnTo>
                  <a:pt x="0" y="40796"/>
                </a:lnTo>
                <a:lnTo>
                  <a:pt x="1591" y="58251"/>
                </a:lnTo>
                <a:lnTo>
                  <a:pt x="9612" y="73839"/>
                </a:lnTo>
                <a:lnTo>
                  <a:pt x="23467" y="85562"/>
                </a:lnTo>
                <a:lnTo>
                  <a:pt x="40778" y="90983"/>
                </a:lnTo>
                <a:lnTo>
                  <a:pt x="58233" y="89398"/>
                </a:lnTo>
                <a:lnTo>
                  <a:pt x="73830" y="81383"/>
                </a:lnTo>
                <a:lnTo>
                  <a:pt x="85570" y="67516"/>
                </a:lnTo>
                <a:lnTo>
                  <a:pt x="91003" y="50192"/>
                </a:lnTo>
                <a:lnTo>
                  <a:pt x="89411" y="32737"/>
                </a:lnTo>
                <a:lnTo>
                  <a:pt x="81391" y="17149"/>
                </a:lnTo>
                <a:lnTo>
                  <a:pt x="67536" y="5425"/>
                </a:lnTo>
                <a:lnTo>
                  <a:pt x="50224" y="0"/>
                </a:lnTo>
                <a:close/>
              </a:path>
            </a:pathLst>
          </a:custGeom>
          <a:solidFill>
            <a:srgbClr val="FFA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24457" y="4572225"/>
            <a:ext cx="90965" cy="909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170932" y="4226052"/>
            <a:ext cx="3275329" cy="307975"/>
          </a:xfrm>
          <a:custGeom>
            <a:avLst/>
            <a:gdLst/>
            <a:ahLst/>
            <a:cxnLst/>
            <a:rect l="l" t="t" r="r" b="b"/>
            <a:pathLst>
              <a:path w="3275329" h="307975">
                <a:moveTo>
                  <a:pt x="0" y="307848"/>
                </a:moveTo>
                <a:lnTo>
                  <a:pt x="8330" y="259194"/>
                </a:lnTo>
                <a:lnTo>
                  <a:pt x="31528" y="216940"/>
                </a:lnTo>
                <a:lnTo>
                  <a:pt x="66906" y="183621"/>
                </a:lnTo>
                <a:lnTo>
                  <a:pt x="111776" y="161770"/>
                </a:lnTo>
                <a:lnTo>
                  <a:pt x="163448" y="153924"/>
                </a:lnTo>
                <a:lnTo>
                  <a:pt x="1474089" y="153924"/>
                </a:lnTo>
                <a:lnTo>
                  <a:pt x="1525761" y="146076"/>
                </a:lnTo>
                <a:lnTo>
                  <a:pt x="1570631" y="124223"/>
                </a:lnTo>
                <a:lnTo>
                  <a:pt x="1606009" y="90901"/>
                </a:lnTo>
                <a:lnTo>
                  <a:pt x="1629207" y="48648"/>
                </a:lnTo>
                <a:lnTo>
                  <a:pt x="1637538" y="0"/>
                </a:lnTo>
                <a:lnTo>
                  <a:pt x="1645868" y="48648"/>
                </a:lnTo>
                <a:lnTo>
                  <a:pt x="1669066" y="90901"/>
                </a:lnTo>
                <a:lnTo>
                  <a:pt x="1704444" y="124223"/>
                </a:lnTo>
                <a:lnTo>
                  <a:pt x="1749314" y="146076"/>
                </a:lnTo>
                <a:lnTo>
                  <a:pt x="1800987" y="153924"/>
                </a:lnTo>
                <a:lnTo>
                  <a:pt x="3111626" y="153924"/>
                </a:lnTo>
                <a:lnTo>
                  <a:pt x="3163299" y="161770"/>
                </a:lnTo>
                <a:lnTo>
                  <a:pt x="3208169" y="183621"/>
                </a:lnTo>
                <a:lnTo>
                  <a:pt x="3243547" y="216940"/>
                </a:lnTo>
                <a:lnTo>
                  <a:pt x="3266745" y="259194"/>
                </a:lnTo>
                <a:lnTo>
                  <a:pt x="3275075" y="30784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Shape 1">
            <a:extLst>
              <a:ext uri="{FF2B5EF4-FFF2-40B4-BE49-F238E27FC236}">
                <a16:creationId xmlns:a16="http://schemas.microsoft.com/office/drawing/2014/main" id="{9CB5B32D-D6FA-0442-B8C4-995B71002502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first principal component</a:t>
            </a:r>
          </a:p>
        </p:txBody>
      </p:sp>
      <p:sp>
        <p:nvSpPr>
          <p:cNvPr id="76" name="TextShape 2">
            <a:extLst>
              <a:ext uri="{FF2B5EF4-FFF2-40B4-BE49-F238E27FC236}">
                <a16:creationId xmlns:a16="http://schemas.microsoft.com/office/drawing/2014/main" id="{C7D9BA24-5751-1948-98E6-5CAC4DE572BE}"/>
              </a:ext>
            </a:extLst>
          </p:cNvPr>
          <p:cNvSpPr txBox="1"/>
          <p:nvPr/>
        </p:nvSpPr>
        <p:spPr>
          <a:xfrm>
            <a:off x="187342" y="895351"/>
            <a:ext cx="8804258" cy="1183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first step is centering the data (subtracting the mean from all data points)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spc="-1" dirty="0">
                <a:uFill>
                  <a:solidFill>
                    <a:srgbClr val="FFFFFF"/>
                  </a:solidFill>
                </a:uFill>
                <a:latin typeface="Arial"/>
              </a:rPr>
              <a:t>The first principal component is the direction on which the data has the largest variance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7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looking for a line on which the projection of data points is as spread out as possible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0AD13E7-C365-F444-8B42-0DC9BBA24DD7}"/>
              </a:ext>
            </a:extLst>
          </p:cNvPr>
          <p:cNvSpPr txBox="1"/>
          <p:nvPr/>
        </p:nvSpPr>
        <p:spPr>
          <a:xfrm>
            <a:off x="6423914" y="2235037"/>
            <a:ext cx="2376700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can be proven that this is equivalent to finding the line that minimizes the sum of distances to the points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1222" y="2658872"/>
            <a:ext cx="1407160" cy="812800"/>
          </a:xfrm>
          <a:custGeom>
            <a:avLst/>
            <a:gdLst/>
            <a:ahLst/>
            <a:cxnLst/>
            <a:rect l="l" t="t" r="r" b="b"/>
            <a:pathLst>
              <a:path w="1407160" h="812800">
                <a:moveTo>
                  <a:pt x="1328078" y="29431"/>
                </a:moveTo>
                <a:lnTo>
                  <a:pt x="0" y="787526"/>
                </a:lnTo>
                <a:lnTo>
                  <a:pt x="14477" y="812672"/>
                </a:lnTo>
                <a:lnTo>
                  <a:pt x="1342294" y="54657"/>
                </a:lnTo>
                <a:lnTo>
                  <a:pt x="1356745" y="29721"/>
                </a:lnTo>
                <a:lnTo>
                  <a:pt x="1328078" y="29431"/>
                </a:lnTo>
                <a:close/>
              </a:path>
              <a:path w="1407160" h="812800">
                <a:moveTo>
                  <a:pt x="1405698" y="2920"/>
                </a:moveTo>
                <a:lnTo>
                  <a:pt x="1374521" y="2920"/>
                </a:lnTo>
                <a:lnTo>
                  <a:pt x="1388872" y="28066"/>
                </a:lnTo>
                <a:lnTo>
                  <a:pt x="1342294" y="54657"/>
                </a:lnTo>
                <a:lnTo>
                  <a:pt x="1318767" y="95250"/>
                </a:lnTo>
                <a:lnTo>
                  <a:pt x="1314830" y="102234"/>
                </a:lnTo>
                <a:lnTo>
                  <a:pt x="1317243" y="111125"/>
                </a:lnTo>
                <a:lnTo>
                  <a:pt x="1331087" y="119125"/>
                </a:lnTo>
                <a:lnTo>
                  <a:pt x="1339850" y="116712"/>
                </a:lnTo>
                <a:lnTo>
                  <a:pt x="1343914" y="109854"/>
                </a:lnTo>
                <a:lnTo>
                  <a:pt x="1405698" y="2920"/>
                </a:lnTo>
                <a:close/>
              </a:path>
              <a:path w="1407160" h="812800">
                <a:moveTo>
                  <a:pt x="1356745" y="29721"/>
                </a:moveTo>
                <a:lnTo>
                  <a:pt x="1342294" y="54657"/>
                </a:lnTo>
                <a:lnTo>
                  <a:pt x="1385535" y="29971"/>
                </a:lnTo>
                <a:lnTo>
                  <a:pt x="1381505" y="29971"/>
                </a:lnTo>
                <a:lnTo>
                  <a:pt x="1356745" y="29721"/>
                </a:lnTo>
                <a:close/>
              </a:path>
              <a:path w="1407160" h="812800">
                <a:moveTo>
                  <a:pt x="1369187" y="8254"/>
                </a:moveTo>
                <a:lnTo>
                  <a:pt x="1356745" y="29721"/>
                </a:lnTo>
                <a:lnTo>
                  <a:pt x="1381505" y="29971"/>
                </a:lnTo>
                <a:lnTo>
                  <a:pt x="1369187" y="8254"/>
                </a:lnTo>
                <a:close/>
              </a:path>
              <a:path w="1407160" h="812800">
                <a:moveTo>
                  <a:pt x="1377565" y="8254"/>
                </a:moveTo>
                <a:lnTo>
                  <a:pt x="1369187" y="8254"/>
                </a:lnTo>
                <a:lnTo>
                  <a:pt x="1381505" y="29971"/>
                </a:lnTo>
                <a:lnTo>
                  <a:pt x="1385535" y="29971"/>
                </a:lnTo>
                <a:lnTo>
                  <a:pt x="1388872" y="28066"/>
                </a:lnTo>
                <a:lnTo>
                  <a:pt x="1377565" y="8254"/>
                </a:lnTo>
                <a:close/>
              </a:path>
              <a:path w="1407160" h="812800">
                <a:moveTo>
                  <a:pt x="1374521" y="2920"/>
                </a:moveTo>
                <a:lnTo>
                  <a:pt x="1328078" y="29431"/>
                </a:lnTo>
                <a:lnTo>
                  <a:pt x="1356745" y="29721"/>
                </a:lnTo>
                <a:lnTo>
                  <a:pt x="1369187" y="8254"/>
                </a:lnTo>
                <a:lnTo>
                  <a:pt x="1377565" y="8254"/>
                </a:lnTo>
                <a:lnTo>
                  <a:pt x="1374521" y="2920"/>
                </a:lnTo>
                <a:close/>
              </a:path>
              <a:path w="1407160" h="812800">
                <a:moveTo>
                  <a:pt x="1281302" y="0"/>
                </a:moveTo>
                <a:lnTo>
                  <a:pt x="1273302" y="0"/>
                </a:lnTo>
                <a:lnTo>
                  <a:pt x="1266698" y="6350"/>
                </a:lnTo>
                <a:lnTo>
                  <a:pt x="1266571" y="22351"/>
                </a:lnTo>
                <a:lnTo>
                  <a:pt x="1273048" y="28955"/>
                </a:lnTo>
                <a:lnTo>
                  <a:pt x="1281049" y="28955"/>
                </a:lnTo>
                <a:lnTo>
                  <a:pt x="1328078" y="29431"/>
                </a:lnTo>
                <a:lnTo>
                  <a:pt x="1374521" y="2920"/>
                </a:lnTo>
                <a:lnTo>
                  <a:pt x="1405698" y="2920"/>
                </a:lnTo>
                <a:lnTo>
                  <a:pt x="1406652" y="1269"/>
                </a:lnTo>
                <a:lnTo>
                  <a:pt x="128130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20740" y="3443173"/>
            <a:ext cx="2400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3413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6361" y="342607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40805" y="2548127"/>
            <a:ext cx="359359" cy="254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80454" y="2653283"/>
            <a:ext cx="115824" cy="169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Shape 1">
            <a:extLst>
              <a:ext uri="{FF2B5EF4-FFF2-40B4-BE49-F238E27FC236}">
                <a16:creationId xmlns:a16="http://schemas.microsoft.com/office/drawing/2014/main" id="{EC5D792A-9DBA-6746-9521-CDFBAD558669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second principal component</a:t>
            </a:r>
          </a:p>
        </p:txBody>
      </p:sp>
      <p:sp>
        <p:nvSpPr>
          <p:cNvPr id="27" name="TextShape 2">
            <a:extLst>
              <a:ext uri="{FF2B5EF4-FFF2-40B4-BE49-F238E27FC236}">
                <a16:creationId xmlns:a16="http://schemas.microsoft.com/office/drawing/2014/main" id="{B2AD41D6-9601-124C-91AA-02AC6C49B0F1}"/>
              </a:ext>
            </a:extLst>
          </p:cNvPr>
          <p:cNvSpPr txBox="1"/>
          <p:nvPr/>
        </p:nvSpPr>
        <p:spPr>
          <a:xfrm>
            <a:off x="187342" y="819151"/>
            <a:ext cx="8804258" cy="1259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subtract the projection of points on the first PC from all the points, we obtain a data set that has 0 variance on that direction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6361" y="3424554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20740" y="3443097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93413" y="2130298"/>
            <a:ext cx="24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Cambria Math"/>
                <a:cs typeface="Cambria Math"/>
              </a:rPr>
              <a:t>𝑥</a:t>
            </a:r>
            <a:r>
              <a:rPr sz="1500" spc="7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62501" y="3239642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5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85" y="144819"/>
                </a:lnTo>
                <a:lnTo>
                  <a:pt x="130238" y="128111"/>
                </a:lnTo>
                <a:lnTo>
                  <a:pt x="145990" y="103735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62501" y="3239642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8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0" y="103735"/>
                </a:lnTo>
                <a:lnTo>
                  <a:pt x="130238" y="128111"/>
                </a:lnTo>
                <a:lnTo>
                  <a:pt x="106485" y="144819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68775" y="310210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6"/>
                </a:lnTo>
                <a:lnTo>
                  <a:pt x="6492" y="106556"/>
                </a:lnTo>
                <a:lnTo>
                  <a:pt x="23177" y="130302"/>
                </a:lnTo>
                <a:lnTo>
                  <a:pt x="47577" y="146046"/>
                </a:lnTo>
                <a:lnTo>
                  <a:pt x="77215" y="151384"/>
                </a:lnTo>
                <a:lnTo>
                  <a:pt x="106539" y="144873"/>
                </a:lnTo>
                <a:lnTo>
                  <a:pt x="130254" y="128158"/>
                </a:lnTo>
                <a:lnTo>
                  <a:pt x="145992" y="103753"/>
                </a:lnTo>
                <a:lnTo>
                  <a:pt x="151384" y="74168"/>
                </a:lnTo>
                <a:lnTo>
                  <a:pt x="144819" y="44844"/>
                </a:lnTo>
                <a:lnTo>
                  <a:pt x="128111" y="21129"/>
                </a:lnTo>
                <a:lnTo>
                  <a:pt x="103735" y="539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68775" y="310210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7" y="0"/>
                </a:lnTo>
                <a:lnTo>
                  <a:pt x="103735" y="5391"/>
                </a:lnTo>
                <a:lnTo>
                  <a:pt x="128111" y="21129"/>
                </a:lnTo>
                <a:lnTo>
                  <a:pt x="144819" y="44844"/>
                </a:lnTo>
                <a:lnTo>
                  <a:pt x="151384" y="74168"/>
                </a:lnTo>
                <a:lnTo>
                  <a:pt x="145992" y="103753"/>
                </a:lnTo>
                <a:lnTo>
                  <a:pt x="130254" y="128158"/>
                </a:lnTo>
                <a:lnTo>
                  <a:pt x="106539" y="144873"/>
                </a:lnTo>
                <a:lnTo>
                  <a:pt x="77215" y="151384"/>
                </a:lnTo>
                <a:lnTo>
                  <a:pt x="47577" y="146046"/>
                </a:lnTo>
                <a:lnTo>
                  <a:pt x="23177" y="130302"/>
                </a:lnTo>
                <a:lnTo>
                  <a:pt x="6492" y="106556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26660" y="362724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64"/>
                </a:lnTo>
                <a:lnTo>
                  <a:pt x="21082" y="23272"/>
                </a:lnTo>
                <a:lnTo>
                  <a:pt x="5337" y="47648"/>
                </a:lnTo>
                <a:lnTo>
                  <a:pt x="0" y="77215"/>
                </a:lnTo>
                <a:lnTo>
                  <a:pt x="6490" y="106558"/>
                </a:lnTo>
                <a:lnTo>
                  <a:pt x="23161" y="130317"/>
                </a:lnTo>
                <a:lnTo>
                  <a:pt x="47523" y="146099"/>
                </a:lnTo>
                <a:lnTo>
                  <a:pt x="77088" y="151510"/>
                </a:lnTo>
                <a:lnTo>
                  <a:pt x="106485" y="144946"/>
                </a:lnTo>
                <a:lnTo>
                  <a:pt x="130238" y="128238"/>
                </a:lnTo>
                <a:lnTo>
                  <a:pt x="145990" y="103862"/>
                </a:lnTo>
                <a:lnTo>
                  <a:pt x="151384" y="74294"/>
                </a:lnTo>
                <a:lnTo>
                  <a:pt x="144819" y="44952"/>
                </a:lnTo>
                <a:lnTo>
                  <a:pt x="128111" y="21193"/>
                </a:lnTo>
                <a:lnTo>
                  <a:pt x="103735" y="541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26660" y="362724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648"/>
                </a:lnTo>
                <a:lnTo>
                  <a:pt x="21082" y="23272"/>
                </a:lnTo>
                <a:lnTo>
                  <a:pt x="44827" y="6564"/>
                </a:lnTo>
                <a:lnTo>
                  <a:pt x="74167" y="0"/>
                </a:lnTo>
                <a:lnTo>
                  <a:pt x="103735" y="5411"/>
                </a:lnTo>
                <a:lnTo>
                  <a:pt x="128111" y="21193"/>
                </a:lnTo>
                <a:lnTo>
                  <a:pt x="144819" y="44952"/>
                </a:lnTo>
                <a:lnTo>
                  <a:pt x="151384" y="74294"/>
                </a:lnTo>
                <a:lnTo>
                  <a:pt x="145990" y="103862"/>
                </a:lnTo>
                <a:lnTo>
                  <a:pt x="130238" y="128238"/>
                </a:lnTo>
                <a:lnTo>
                  <a:pt x="106485" y="144946"/>
                </a:lnTo>
                <a:lnTo>
                  <a:pt x="77088" y="151510"/>
                </a:lnTo>
                <a:lnTo>
                  <a:pt x="47523" y="146099"/>
                </a:lnTo>
                <a:lnTo>
                  <a:pt x="23161" y="130317"/>
                </a:lnTo>
                <a:lnTo>
                  <a:pt x="6490" y="106558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34103" y="3051175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6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31" y="144873"/>
                </a:lnTo>
                <a:lnTo>
                  <a:pt x="130190" y="128158"/>
                </a:lnTo>
                <a:lnTo>
                  <a:pt x="145972" y="103753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34103" y="3051175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8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72" y="103753"/>
                </a:lnTo>
                <a:lnTo>
                  <a:pt x="130190" y="128158"/>
                </a:lnTo>
                <a:lnTo>
                  <a:pt x="106431" y="144873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96409" y="328942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6"/>
                </a:lnTo>
                <a:lnTo>
                  <a:pt x="6492" y="106539"/>
                </a:lnTo>
                <a:lnTo>
                  <a:pt x="23177" y="130254"/>
                </a:lnTo>
                <a:lnTo>
                  <a:pt x="47577" y="145992"/>
                </a:lnTo>
                <a:lnTo>
                  <a:pt x="77215" y="151384"/>
                </a:lnTo>
                <a:lnTo>
                  <a:pt x="106539" y="144819"/>
                </a:lnTo>
                <a:lnTo>
                  <a:pt x="130254" y="128111"/>
                </a:lnTo>
                <a:lnTo>
                  <a:pt x="145992" y="103735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96409" y="328942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2" y="103735"/>
                </a:lnTo>
                <a:lnTo>
                  <a:pt x="130254" y="128111"/>
                </a:lnTo>
                <a:lnTo>
                  <a:pt x="106539" y="144819"/>
                </a:lnTo>
                <a:lnTo>
                  <a:pt x="77215" y="151384"/>
                </a:lnTo>
                <a:lnTo>
                  <a:pt x="47577" y="145992"/>
                </a:lnTo>
                <a:lnTo>
                  <a:pt x="23177" y="130254"/>
                </a:lnTo>
                <a:lnTo>
                  <a:pt x="6492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55846" y="337667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294" y="0"/>
                </a:moveTo>
                <a:lnTo>
                  <a:pt x="44898" y="6564"/>
                </a:lnTo>
                <a:lnTo>
                  <a:pt x="21145" y="23272"/>
                </a:lnTo>
                <a:lnTo>
                  <a:pt x="5393" y="47648"/>
                </a:lnTo>
                <a:lnTo>
                  <a:pt x="0" y="77216"/>
                </a:lnTo>
                <a:lnTo>
                  <a:pt x="6564" y="106556"/>
                </a:lnTo>
                <a:lnTo>
                  <a:pt x="23272" y="130302"/>
                </a:lnTo>
                <a:lnTo>
                  <a:pt x="47648" y="146046"/>
                </a:lnTo>
                <a:lnTo>
                  <a:pt x="77215" y="151384"/>
                </a:lnTo>
                <a:lnTo>
                  <a:pt x="106556" y="144893"/>
                </a:lnTo>
                <a:lnTo>
                  <a:pt x="130301" y="128222"/>
                </a:lnTo>
                <a:lnTo>
                  <a:pt x="146046" y="103860"/>
                </a:lnTo>
                <a:lnTo>
                  <a:pt x="151383" y="74294"/>
                </a:lnTo>
                <a:lnTo>
                  <a:pt x="144893" y="44952"/>
                </a:lnTo>
                <a:lnTo>
                  <a:pt x="128222" y="21193"/>
                </a:lnTo>
                <a:lnTo>
                  <a:pt x="103860" y="5411"/>
                </a:lnTo>
                <a:lnTo>
                  <a:pt x="74294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55846" y="337667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93" y="47648"/>
                </a:lnTo>
                <a:lnTo>
                  <a:pt x="21145" y="23272"/>
                </a:lnTo>
                <a:lnTo>
                  <a:pt x="44898" y="6564"/>
                </a:lnTo>
                <a:lnTo>
                  <a:pt x="74294" y="0"/>
                </a:lnTo>
                <a:lnTo>
                  <a:pt x="103860" y="5411"/>
                </a:lnTo>
                <a:lnTo>
                  <a:pt x="128222" y="21193"/>
                </a:lnTo>
                <a:lnTo>
                  <a:pt x="144893" y="44952"/>
                </a:lnTo>
                <a:lnTo>
                  <a:pt x="151383" y="74294"/>
                </a:lnTo>
                <a:lnTo>
                  <a:pt x="146046" y="103860"/>
                </a:lnTo>
                <a:lnTo>
                  <a:pt x="130301" y="128222"/>
                </a:lnTo>
                <a:lnTo>
                  <a:pt x="106556" y="144893"/>
                </a:lnTo>
                <a:lnTo>
                  <a:pt x="77215" y="151384"/>
                </a:lnTo>
                <a:lnTo>
                  <a:pt x="47648" y="146046"/>
                </a:lnTo>
                <a:lnTo>
                  <a:pt x="23272" y="130302"/>
                </a:lnTo>
                <a:lnTo>
                  <a:pt x="6564" y="106556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32834" y="304927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64"/>
                </a:lnTo>
                <a:lnTo>
                  <a:pt x="21082" y="23272"/>
                </a:lnTo>
                <a:lnTo>
                  <a:pt x="5337" y="47648"/>
                </a:lnTo>
                <a:lnTo>
                  <a:pt x="0" y="77216"/>
                </a:lnTo>
                <a:lnTo>
                  <a:pt x="6490" y="106558"/>
                </a:lnTo>
                <a:lnTo>
                  <a:pt x="23161" y="130317"/>
                </a:lnTo>
                <a:lnTo>
                  <a:pt x="47523" y="146099"/>
                </a:lnTo>
                <a:lnTo>
                  <a:pt x="77088" y="151511"/>
                </a:lnTo>
                <a:lnTo>
                  <a:pt x="106485" y="144946"/>
                </a:lnTo>
                <a:lnTo>
                  <a:pt x="130238" y="128238"/>
                </a:lnTo>
                <a:lnTo>
                  <a:pt x="145990" y="103862"/>
                </a:lnTo>
                <a:lnTo>
                  <a:pt x="151383" y="74294"/>
                </a:lnTo>
                <a:lnTo>
                  <a:pt x="144819" y="44952"/>
                </a:lnTo>
                <a:lnTo>
                  <a:pt x="128111" y="21193"/>
                </a:lnTo>
                <a:lnTo>
                  <a:pt x="103735" y="541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32834" y="304927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48"/>
                </a:lnTo>
                <a:lnTo>
                  <a:pt x="21082" y="23272"/>
                </a:lnTo>
                <a:lnTo>
                  <a:pt x="44827" y="6564"/>
                </a:lnTo>
                <a:lnTo>
                  <a:pt x="74167" y="0"/>
                </a:lnTo>
                <a:lnTo>
                  <a:pt x="103735" y="5411"/>
                </a:lnTo>
                <a:lnTo>
                  <a:pt x="128111" y="21193"/>
                </a:lnTo>
                <a:lnTo>
                  <a:pt x="144819" y="44952"/>
                </a:lnTo>
                <a:lnTo>
                  <a:pt x="151383" y="74294"/>
                </a:lnTo>
                <a:lnTo>
                  <a:pt x="145990" y="103862"/>
                </a:lnTo>
                <a:lnTo>
                  <a:pt x="130238" y="128238"/>
                </a:lnTo>
                <a:lnTo>
                  <a:pt x="106485" y="144946"/>
                </a:lnTo>
                <a:lnTo>
                  <a:pt x="77088" y="151511"/>
                </a:lnTo>
                <a:lnTo>
                  <a:pt x="47523" y="146099"/>
                </a:lnTo>
                <a:lnTo>
                  <a:pt x="23161" y="130317"/>
                </a:lnTo>
                <a:lnTo>
                  <a:pt x="6490" y="106558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91482" y="357581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44" y="6490"/>
                </a:lnTo>
                <a:lnTo>
                  <a:pt x="21129" y="23161"/>
                </a:lnTo>
                <a:lnTo>
                  <a:pt x="5391" y="47523"/>
                </a:lnTo>
                <a:lnTo>
                  <a:pt x="0" y="77088"/>
                </a:lnTo>
                <a:lnTo>
                  <a:pt x="6564" y="106485"/>
                </a:lnTo>
                <a:lnTo>
                  <a:pt x="23272" y="130238"/>
                </a:lnTo>
                <a:lnTo>
                  <a:pt x="47648" y="145990"/>
                </a:lnTo>
                <a:lnTo>
                  <a:pt x="77215" y="151384"/>
                </a:lnTo>
                <a:lnTo>
                  <a:pt x="106556" y="144819"/>
                </a:lnTo>
                <a:lnTo>
                  <a:pt x="130301" y="128111"/>
                </a:lnTo>
                <a:lnTo>
                  <a:pt x="146046" y="103735"/>
                </a:lnTo>
                <a:lnTo>
                  <a:pt x="151383" y="74168"/>
                </a:lnTo>
                <a:lnTo>
                  <a:pt x="144891" y="44827"/>
                </a:lnTo>
                <a:lnTo>
                  <a:pt x="128206" y="21081"/>
                </a:lnTo>
                <a:lnTo>
                  <a:pt x="103806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91482" y="357581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088"/>
                </a:moveTo>
                <a:lnTo>
                  <a:pt x="5391" y="47523"/>
                </a:lnTo>
                <a:lnTo>
                  <a:pt x="21129" y="23161"/>
                </a:lnTo>
                <a:lnTo>
                  <a:pt x="44844" y="6490"/>
                </a:lnTo>
                <a:lnTo>
                  <a:pt x="74167" y="0"/>
                </a:lnTo>
                <a:lnTo>
                  <a:pt x="103806" y="5337"/>
                </a:lnTo>
                <a:lnTo>
                  <a:pt x="128206" y="21081"/>
                </a:lnTo>
                <a:lnTo>
                  <a:pt x="144891" y="44827"/>
                </a:lnTo>
                <a:lnTo>
                  <a:pt x="151383" y="74168"/>
                </a:lnTo>
                <a:lnTo>
                  <a:pt x="146046" y="103735"/>
                </a:lnTo>
                <a:lnTo>
                  <a:pt x="130301" y="128111"/>
                </a:lnTo>
                <a:lnTo>
                  <a:pt x="106556" y="144819"/>
                </a:lnTo>
                <a:lnTo>
                  <a:pt x="77215" y="151384"/>
                </a:lnTo>
                <a:lnTo>
                  <a:pt x="47648" y="145990"/>
                </a:lnTo>
                <a:lnTo>
                  <a:pt x="23272" y="130238"/>
                </a:lnTo>
                <a:lnTo>
                  <a:pt x="6564" y="106485"/>
                </a:lnTo>
                <a:lnTo>
                  <a:pt x="0" y="7708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54930" y="3815588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44" y="6564"/>
                </a:lnTo>
                <a:lnTo>
                  <a:pt x="21129" y="23272"/>
                </a:lnTo>
                <a:lnTo>
                  <a:pt x="5391" y="47648"/>
                </a:lnTo>
                <a:lnTo>
                  <a:pt x="0" y="77215"/>
                </a:lnTo>
                <a:lnTo>
                  <a:pt x="6510" y="106564"/>
                </a:lnTo>
                <a:lnTo>
                  <a:pt x="23225" y="130306"/>
                </a:lnTo>
                <a:lnTo>
                  <a:pt x="47630" y="146054"/>
                </a:lnTo>
                <a:lnTo>
                  <a:pt x="77216" y="151422"/>
                </a:lnTo>
                <a:lnTo>
                  <a:pt x="106556" y="144899"/>
                </a:lnTo>
                <a:lnTo>
                  <a:pt x="130301" y="128206"/>
                </a:lnTo>
                <a:lnTo>
                  <a:pt x="146046" y="103826"/>
                </a:lnTo>
                <a:lnTo>
                  <a:pt x="151384" y="74244"/>
                </a:lnTo>
                <a:lnTo>
                  <a:pt x="144873" y="44877"/>
                </a:lnTo>
                <a:lnTo>
                  <a:pt x="128158" y="21139"/>
                </a:lnTo>
                <a:lnTo>
                  <a:pt x="103753" y="5392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4930" y="3815588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91" y="47648"/>
                </a:lnTo>
                <a:lnTo>
                  <a:pt x="21129" y="23272"/>
                </a:lnTo>
                <a:lnTo>
                  <a:pt x="44844" y="6564"/>
                </a:lnTo>
                <a:lnTo>
                  <a:pt x="74168" y="0"/>
                </a:lnTo>
                <a:lnTo>
                  <a:pt x="103753" y="5392"/>
                </a:lnTo>
                <a:lnTo>
                  <a:pt x="128158" y="21139"/>
                </a:lnTo>
                <a:lnTo>
                  <a:pt x="144873" y="44877"/>
                </a:lnTo>
                <a:lnTo>
                  <a:pt x="151384" y="74244"/>
                </a:lnTo>
                <a:lnTo>
                  <a:pt x="146046" y="103826"/>
                </a:lnTo>
                <a:lnTo>
                  <a:pt x="130301" y="128206"/>
                </a:lnTo>
                <a:lnTo>
                  <a:pt x="106556" y="144899"/>
                </a:lnTo>
                <a:lnTo>
                  <a:pt x="77216" y="151422"/>
                </a:lnTo>
                <a:lnTo>
                  <a:pt x="47630" y="146054"/>
                </a:lnTo>
                <a:lnTo>
                  <a:pt x="23225" y="130306"/>
                </a:lnTo>
                <a:lnTo>
                  <a:pt x="6510" y="106564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46396" y="350951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5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85" y="144873"/>
                </a:lnTo>
                <a:lnTo>
                  <a:pt x="130238" y="128158"/>
                </a:lnTo>
                <a:lnTo>
                  <a:pt x="145990" y="103753"/>
                </a:lnTo>
                <a:lnTo>
                  <a:pt x="151383" y="74167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46396" y="350951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3" y="74167"/>
                </a:lnTo>
                <a:lnTo>
                  <a:pt x="145990" y="103753"/>
                </a:lnTo>
                <a:lnTo>
                  <a:pt x="130238" y="128158"/>
                </a:lnTo>
                <a:lnTo>
                  <a:pt x="106485" y="144873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49013" y="366014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6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4"/>
                </a:lnTo>
                <a:lnTo>
                  <a:pt x="106485" y="144873"/>
                </a:lnTo>
                <a:lnTo>
                  <a:pt x="130238" y="128158"/>
                </a:lnTo>
                <a:lnTo>
                  <a:pt x="145990" y="103753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2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9013" y="366014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2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0" y="103753"/>
                </a:lnTo>
                <a:lnTo>
                  <a:pt x="130238" y="128158"/>
                </a:lnTo>
                <a:lnTo>
                  <a:pt x="106485" y="144873"/>
                </a:lnTo>
                <a:lnTo>
                  <a:pt x="77088" y="151384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19015" y="3322573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44" y="6564"/>
                </a:lnTo>
                <a:lnTo>
                  <a:pt x="21129" y="23272"/>
                </a:lnTo>
                <a:lnTo>
                  <a:pt x="5391" y="47648"/>
                </a:lnTo>
                <a:lnTo>
                  <a:pt x="0" y="77215"/>
                </a:lnTo>
                <a:lnTo>
                  <a:pt x="6510" y="106558"/>
                </a:lnTo>
                <a:lnTo>
                  <a:pt x="23225" y="130317"/>
                </a:lnTo>
                <a:lnTo>
                  <a:pt x="47630" y="146099"/>
                </a:lnTo>
                <a:lnTo>
                  <a:pt x="77216" y="151511"/>
                </a:lnTo>
                <a:lnTo>
                  <a:pt x="106556" y="144946"/>
                </a:lnTo>
                <a:lnTo>
                  <a:pt x="130301" y="128238"/>
                </a:lnTo>
                <a:lnTo>
                  <a:pt x="146046" y="103862"/>
                </a:lnTo>
                <a:lnTo>
                  <a:pt x="151384" y="74294"/>
                </a:lnTo>
                <a:lnTo>
                  <a:pt x="144891" y="44952"/>
                </a:lnTo>
                <a:lnTo>
                  <a:pt x="128206" y="21193"/>
                </a:lnTo>
                <a:lnTo>
                  <a:pt x="103806" y="5411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19015" y="3322573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91" y="47648"/>
                </a:lnTo>
                <a:lnTo>
                  <a:pt x="21129" y="23272"/>
                </a:lnTo>
                <a:lnTo>
                  <a:pt x="44844" y="6564"/>
                </a:lnTo>
                <a:lnTo>
                  <a:pt x="74168" y="0"/>
                </a:lnTo>
                <a:lnTo>
                  <a:pt x="103806" y="5411"/>
                </a:lnTo>
                <a:lnTo>
                  <a:pt x="128206" y="21193"/>
                </a:lnTo>
                <a:lnTo>
                  <a:pt x="144891" y="44952"/>
                </a:lnTo>
                <a:lnTo>
                  <a:pt x="151384" y="74294"/>
                </a:lnTo>
                <a:lnTo>
                  <a:pt x="146046" y="103862"/>
                </a:lnTo>
                <a:lnTo>
                  <a:pt x="130301" y="128238"/>
                </a:lnTo>
                <a:lnTo>
                  <a:pt x="106556" y="144946"/>
                </a:lnTo>
                <a:lnTo>
                  <a:pt x="77216" y="151511"/>
                </a:lnTo>
                <a:lnTo>
                  <a:pt x="47630" y="146099"/>
                </a:lnTo>
                <a:lnTo>
                  <a:pt x="23225" y="130317"/>
                </a:lnTo>
                <a:lnTo>
                  <a:pt x="6510" y="106558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40805" y="2548127"/>
            <a:ext cx="359359" cy="254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80454" y="2653283"/>
            <a:ext cx="115824" cy="169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51222" y="2658872"/>
            <a:ext cx="1407160" cy="812800"/>
          </a:xfrm>
          <a:custGeom>
            <a:avLst/>
            <a:gdLst/>
            <a:ahLst/>
            <a:cxnLst/>
            <a:rect l="l" t="t" r="r" b="b"/>
            <a:pathLst>
              <a:path w="1407160" h="812800">
                <a:moveTo>
                  <a:pt x="1328078" y="29431"/>
                </a:moveTo>
                <a:lnTo>
                  <a:pt x="0" y="787526"/>
                </a:lnTo>
                <a:lnTo>
                  <a:pt x="14477" y="812672"/>
                </a:lnTo>
                <a:lnTo>
                  <a:pt x="1342294" y="54657"/>
                </a:lnTo>
                <a:lnTo>
                  <a:pt x="1356745" y="29721"/>
                </a:lnTo>
                <a:lnTo>
                  <a:pt x="1328078" y="29431"/>
                </a:lnTo>
                <a:close/>
              </a:path>
              <a:path w="1407160" h="812800">
                <a:moveTo>
                  <a:pt x="1405698" y="2920"/>
                </a:moveTo>
                <a:lnTo>
                  <a:pt x="1374521" y="2920"/>
                </a:lnTo>
                <a:lnTo>
                  <a:pt x="1388872" y="28066"/>
                </a:lnTo>
                <a:lnTo>
                  <a:pt x="1342294" y="54657"/>
                </a:lnTo>
                <a:lnTo>
                  <a:pt x="1318767" y="95250"/>
                </a:lnTo>
                <a:lnTo>
                  <a:pt x="1314830" y="102234"/>
                </a:lnTo>
                <a:lnTo>
                  <a:pt x="1317243" y="111125"/>
                </a:lnTo>
                <a:lnTo>
                  <a:pt x="1331087" y="119125"/>
                </a:lnTo>
                <a:lnTo>
                  <a:pt x="1339850" y="116712"/>
                </a:lnTo>
                <a:lnTo>
                  <a:pt x="1343914" y="109854"/>
                </a:lnTo>
                <a:lnTo>
                  <a:pt x="1405698" y="2920"/>
                </a:lnTo>
                <a:close/>
              </a:path>
              <a:path w="1407160" h="812800">
                <a:moveTo>
                  <a:pt x="1356745" y="29721"/>
                </a:moveTo>
                <a:lnTo>
                  <a:pt x="1342294" y="54657"/>
                </a:lnTo>
                <a:lnTo>
                  <a:pt x="1385535" y="29971"/>
                </a:lnTo>
                <a:lnTo>
                  <a:pt x="1381505" y="29971"/>
                </a:lnTo>
                <a:lnTo>
                  <a:pt x="1356745" y="29721"/>
                </a:lnTo>
                <a:close/>
              </a:path>
              <a:path w="1407160" h="812800">
                <a:moveTo>
                  <a:pt x="1369187" y="8254"/>
                </a:moveTo>
                <a:lnTo>
                  <a:pt x="1356745" y="29721"/>
                </a:lnTo>
                <a:lnTo>
                  <a:pt x="1381505" y="29971"/>
                </a:lnTo>
                <a:lnTo>
                  <a:pt x="1369187" y="8254"/>
                </a:lnTo>
                <a:close/>
              </a:path>
              <a:path w="1407160" h="812800">
                <a:moveTo>
                  <a:pt x="1377565" y="8254"/>
                </a:moveTo>
                <a:lnTo>
                  <a:pt x="1369187" y="8254"/>
                </a:lnTo>
                <a:lnTo>
                  <a:pt x="1381505" y="29971"/>
                </a:lnTo>
                <a:lnTo>
                  <a:pt x="1385535" y="29971"/>
                </a:lnTo>
                <a:lnTo>
                  <a:pt x="1388872" y="28066"/>
                </a:lnTo>
                <a:lnTo>
                  <a:pt x="1377565" y="8254"/>
                </a:lnTo>
                <a:close/>
              </a:path>
              <a:path w="1407160" h="812800">
                <a:moveTo>
                  <a:pt x="1374521" y="2920"/>
                </a:moveTo>
                <a:lnTo>
                  <a:pt x="1328078" y="29431"/>
                </a:lnTo>
                <a:lnTo>
                  <a:pt x="1356745" y="29721"/>
                </a:lnTo>
                <a:lnTo>
                  <a:pt x="1369187" y="8254"/>
                </a:lnTo>
                <a:lnTo>
                  <a:pt x="1377565" y="8254"/>
                </a:lnTo>
                <a:lnTo>
                  <a:pt x="1374521" y="2920"/>
                </a:lnTo>
                <a:close/>
              </a:path>
              <a:path w="1407160" h="812800">
                <a:moveTo>
                  <a:pt x="1281302" y="0"/>
                </a:moveTo>
                <a:lnTo>
                  <a:pt x="1273302" y="0"/>
                </a:lnTo>
                <a:lnTo>
                  <a:pt x="1266698" y="6350"/>
                </a:lnTo>
                <a:lnTo>
                  <a:pt x="1266571" y="22351"/>
                </a:lnTo>
                <a:lnTo>
                  <a:pt x="1273048" y="28955"/>
                </a:lnTo>
                <a:lnTo>
                  <a:pt x="1281049" y="28955"/>
                </a:lnTo>
                <a:lnTo>
                  <a:pt x="1328078" y="29431"/>
                </a:lnTo>
                <a:lnTo>
                  <a:pt x="1374521" y="2920"/>
                </a:lnTo>
                <a:lnTo>
                  <a:pt x="1405698" y="2920"/>
                </a:lnTo>
                <a:lnTo>
                  <a:pt x="1406652" y="1269"/>
                </a:lnTo>
                <a:lnTo>
                  <a:pt x="128130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TextShape 2">
            <a:extLst>
              <a:ext uri="{FF2B5EF4-FFF2-40B4-BE49-F238E27FC236}">
                <a16:creationId xmlns:a16="http://schemas.microsoft.com/office/drawing/2014/main" id="{DC6BBA24-5DAC-7648-9E28-83EE3BCB4A20}"/>
              </a:ext>
            </a:extLst>
          </p:cNvPr>
          <p:cNvSpPr txBox="1"/>
          <p:nvPr/>
        </p:nvSpPr>
        <p:spPr>
          <a:xfrm>
            <a:off x="187342" y="819151"/>
            <a:ext cx="8804258" cy="1259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subtract the projection of points on the first PC from all the points, we obtain a data set that has 0 variance on that direction</a:t>
            </a:r>
          </a:p>
        </p:txBody>
      </p:sp>
      <p:sp>
        <p:nvSpPr>
          <p:cNvPr id="52" name="TextShape 1">
            <a:extLst>
              <a:ext uri="{FF2B5EF4-FFF2-40B4-BE49-F238E27FC236}">
                <a16:creationId xmlns:a16="http://schemas.microsoft.com/office/drawing/2014/main" id="{89BC77E1-156D-DA49-B7D9-18F02AAFA078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second principal component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558" y="2237043"/>
            <a:ext cx="680088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Principal Component Analysis</a:t>
            </a:r>
          </a:p>
        </p:txBody>
      </p:sp>
    </p:spTree>
    <p:extLst>
      <p:ext uri="{BB962C8B-B14F-4D97-AF65-F5344CB8AC3E}">
        <p14:creationId xmlns:p14="http://schemas.microsoft.com/office/powerpoint/2010/main" val="1214779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2501" y="3239642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5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85" y="144819"/>
                </a:lnTo>
                <a:lnTo>
                  <a:pt x="130238" y="128111"/>
                </a:lnTo>
                <a:lnTo>
                  <a:pt x="145990" y="103735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2501" y="3239642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8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0" y="103735"/>
                </a:lnTo>
                <a:lnTo>
                  <a:pt x="130238" y="128111"/>
                </a:lnTo>
                <a:lnTo>
                  <a:pt x="106485" y="144819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68775" y="310210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6"/>
                </a:lnTo>
                <a:lnTo>
                  <a:pt x="6492" y="106556"/>
                </a:lnTo>
                <a:lnTo>
                  <a:pt x="23177" y="130302"/>
                </a:lnTo>
                <a:lnTo>
                  <a:pt x="47577" y="146046"/>
                </a:lnTo>
                <a:lnTo>
                  <a:pt x="77215" y="151384"/>
                </a:lnTo>
                <a:lnTo>
                  <a:pt x="106539" y="144873"/>
                </a:lnTo>
                <a:lnTo>
                  <a:pt x="130254" y="128158"/>
                </a:lnTo>
                <a:lnTo>
                  <a:pt x="145992" y="103753"/>
                </a:lnTo>
                <a:lnTo>
                  <a:pt x="151384" y="74168"/>
                </a:lnTo>
                <a:lnTo>
                  <a:pt x="144819" y="44844"/>
                </a:lnTo>
                <a:lnTo>
                  <a:pt x="128111" y="21129"/>
                </a:lnTo>
                <a:lnTo>
                  <a:pt x="103735" y="539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68775" y="310210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7" y="0"/>
                </a:lnTo>
                <a:lnTo>
                  <a:pt x="103735" y="5391"/>
                </a:lnTo>
                <a:lnTo>
                  <a:pt x="128111" y="21129"/>
                </a:lnTo>
                <a:lnTo>
                  <a:pt x="144819" y="44844"/>
                </a:lnTo>
                <a:lnTo>
                  <a:pt x="151384" y="74168"/>
                </a:lnTo>
                <a:lnTo>
                  <a:pt x="145992" y="103753"/>
                </a:lnTo>
                <a:lnTo>
                  <a:pt x="130254" y="128158"/>
                </a:lnTo>
                <a:lnTo>
                  <a:pt x="106539" y="144873"/>
                </a:lnTo>
                <a:lnTo>
                  <a:pt x="77215" y="151384"/>
                </a:lnTo>
                <a:lnTo>
                  <a:pt x="47577" y="146046"/>
                </a:lnTo>
                <a:lnTo>
                  <a:pt x="23177" y="130302"/>
                </a:lnTo>
                <a:lnTo>
                  <a:pt x="6492" y="106556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6660" y="362724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64"/>
                </a:lnTo>
                <a:lnTo>
                  <a:pt x="21082" y="23272"/>
                </a:lnTo>
                <a:lnTo>
                  <a:pt x="5337" y="47648"/>
                </a:lnTo>
                <a:lnTo>
                  <a:pt x="0" y="77215"/>
                </a:lnTo>
                <a:lnTo>
                  <a:pt x="6490" y="106558"/>
                </a:lnTo>
                <a:lnTo>
                  <a:pt x="23161" y="130317"/>
                </a:lnTo>
                <a:lnTo>
                  <a:pt x="47523" y="146099"/>
                </a:lnTo>
                <a:lnTo>
                  <a:pt x="77088" y="151510"/>
                </a:lnTo>
                <a:lnTo>
                  <a:pt x="106485" y="144946"/>
                </a:lnTo>
                <a:lnTo>
                  <a:pt x="130238" y="128238"/>
                </a:lnTo>
                <a:lnTo>
                  <a:pt x="145990" y="103862"/>
                </a:lnTo>
                <a:lnTo>
                  <a:pt x="151384" y="74294"/>
                </a:lnTo>
                <a:lnTo>
                  <a:pt x="144819" y="44952"/>
                </a:lnTo>
                <a:lnTo>
                  <a:pt x="128111" y="21193"/>
                </a:lnTo>
                <a:lnTo>
                  <a:pt x="103735" y="541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6660" y="362724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648"/>
                </a:lnTo>
                <a:lnTo>
                  <a:pt x="21082" y="23272"/>
                </a:lnTo>
                <a:lnTo>
                  <a:pt x="44827" y="6564"/>
                </a:lnTo>
                <a:lnTo>
                  <a:pt x="74167" y="0"/>
                </a:lnTo>
                <a:lnTo>
                  <a:pt x="103735" y="5411"/>
                </a:lnTo>
                <a:lnTo>
                  <a:pt x="128111" y="21193"/>
                </a:lnTo>
                <a:lnTo>
                  <a:pt x="144819" y="44952"/>
                </a:lnTo>
                <a:lnTo>
                  <a:pt x="151384" y="74294"/>
                </a:lnTo>
                <a:lnTo>
                  <a:pt x="145990" y="103862"/>
                </a:lnTo>
                <a:lnTo>
                  <a:pt x="130238" y="128238"/>
                </a:lnTo>
                <a:lnTo>
                  <a:pt x="106485" y="144946"/>
                </a:lnTo>
                <a:lnTo>
                  <a:pt x="77088" y="151510"/>
                </a:lnTo>
                <a:lnTo>
                  <a:pt x="47523" y="146099"/>
                </a:lnTo>
                <a:lnTo>
                  <a:pt x="23161" y="130317"/>
                </a:lnTo>
                <a:lnTo>
                  <a:pt x="6490" y="106558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4103" y="3051175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6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31" y="144873"/>
                </a:lnTo>
                <a:lnTo>
                  <a:pt x="130190" y="128158"/>
                </a:lnTo>
                <a:lnTo>
                  <a:pt x="145972" y="103753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34103" y="3051175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8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72" y="103753"/>
                </a:lnTo>
                <a:lnTo>
                  <a:pt x="130190" y="128158"/>
                </a:lnTo>
                <a:lnTo>
                  <a:pt x="106431" y="144873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96409" y="328942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6"/>
                </a:lnTo>
                <a:lnTo>
                  <a:pt x="6492" y="106539"/>
                </a:lnTo>
                <a:lnTo>
                  <a:pt x="23177" y="130254"/>
                </a:lnTo>
                <a:lnTo>
                  <a:pt x="47577" y="145992"/>
                </a:lnTo>
                <a:lnTo>
                  <a:pt x="77215" y="151384"/>
                </a:lnTo>
                <a:lnTo>
                  <a:pt x="106539" y="144819"/>
                </a:lnTo>
                <a:lnTo>
                  <a:pt x="130254" y="128111"/>
                </a:lnTo>
                <a:lnTo>
                  <a:pt x="145992" y="103735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6409" y="328942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2" y="103735"/>
                </a:lnTo>
                <a:lnTo>
                  <a:pt x="130254" y="128111"/>
                </a:lnTo>
                <a:lnTo>
                  <a:pt x="106539" y="144819"/>
                </a:lnTo>
                <a:lnTo>
                  <a:pt x="77215" y="151384"/>
                </a:lnTo>
                <a:lnTo>
                  <a:pt x="47577" y="145992"/>
                </a:lnTo>
                <a:lnTo>
                  <a:pt x="23177" y="130254"/>
                </a:lnTo>
                <a:lnTo>
                  <a:pt x="6492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5846" y="337667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294" y="0"/>
                </a:moveTo>
                <a:lnTo>
                  <a:pt x="44898" y="6564"/>
                </a:lnTo>
                <a:lnTo>
                  <a:pt x="21145" y="23272"/>
                </a:lnTo>
                <a:lnTo>
                  <a:pt x="5393" y="47648"/>
                </a:lnTo>
                <a:lnTo>
                  <a:pt x="0" y="77216"/>
                </a:lnTo>
                <a:lnTo>
                  <a:pt x="6564" y="106556"/>
                </a:lnTo>
                <a:lnTo>
                  <a:pt x="23272" y="130302"/>
                </a:lnTo>
                <a:lnTo>
                  <a:pt x="47648" y="146046"/>
                </a:lnTo>
                <a:lnTo>
                  <a:pt x="77215" y="151384"/>
                </a:lnTo>
                <a:lnTo>
                  <a:pt x="106556" y="144893"/>
                </a:lnTo>
                <a:lnTo>
                  <a:pt x="130301" y="128222"/>
                </a:lnTo>
                <a:lnTo>
                  <a:pt x="146046" y="103860"/>
                </a:lnTo>
                <a:lnTo>
                  <a:pt x="151383" y="74294"/>
                </a:lnTo>
                <a:lnTo>
                  <a:pt x="144893" y="44952"/>
                </a:lnTo>
                <a:lnTo>
                  <a:pt x="128222" y="21193"/>
                </a:lnTo>
                <a:lnTo>
                  <a:pt x="103860" y="5411"/>
                </a:lnTo>
                <a:lnTo>
                  <a:pt x="74294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5846" y="3376676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93" y="47648"/>
                </a:lnTo>
                <a:lnTo>
                  <a:pt x="21145" y="23272"/>
                </a:lnTo>
                <a:lnTo>
                  <a:pt x="44898" y="6564"/>
                </a:lnTo>
                <a:lnTo>
                  <a:pt x="74294" y="0"/>
                </a:lnTo>
                <a:lnTo>
                  <a:pt x="103860" y="5411"/>
                </a:lnTo>
                <a:lnTo>
                  <a:pt x="128222" y="21193"/>
                </a:lnTo>
                <a:lnTo>
                  <a:pt x="144893" y="44952"/>
                </a:lnTo>
                <a:lnTo>
                  <a:pt x="151383" y="74294"/>
                </a:lnTo>
                <a:lnTo>
                  <a:pt x="146046" y="103860"/>
                </a:lnTo>
                <a:lnTo>
                  <a:pt x="130301" y="128222"/>
                </a:lnTo>
                <a:lnTo>
                  <a:pt x="106556" y="144893"/>
                </a:lnTo>
                <a:lnTo>
                  <a:pt x="77215" y="151384"/>
                </a:lnTo>
                <a:lnTo>
                  <a:pt x="47648" y="146046"/>
                </a:lnTo>
                <a:lnTo>
                  <a:pt x="23272" y="130302"/>
                </a:lnTo>
                <a:lnTo>
                  <a:pt x="6564" y="106556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32834" y="304927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64"/>
                </a:lnTo>
                <a:lnTo>
                  <a:pt x="21082" y="23272"/>
                </a:lnTo>
                <a:lnTo>
                  <a:pt x="5337" y="47648"/>
                </a:lnTo>
                <a:lnTo>
                  <a:pt x="0" y="77216"/>
                </a:lnTo>
                <a:lnTo>
                  <a:pt x="6490" y="106558"/>
                </a:lnTo>
                <a:lnTo>
                  <a:pt x="23161" y="130317"/>
                </a:lnTo>
                <a:lnTo>
                  <a:pt x="47523" y="146099"/>
                </a:lnTo>
                <a:lnTo>
                  <a:pt x="77088" y="151511"/>
                </a:lnTo>
                <a:lnTo>
                  <a:pt x="106485" y="144946"/>
                </a:lnTo>
                <a:lnTo>
                  <a:pt x="130238" y="128238"/>
                </a:lnTo>
                <a:lnTo>
                  <a:pt x="145990" y="103862"/>
                </a:lnTo>
                <a:lnTo>
                  <a:pt x="151383" y="74294"/>
                </a:lnTo>
                <a:lnTo>
                  <a:pt x="144819" y="44952"/>
                </a:lnTo>
                <a:lnTo>
                  <a:pt x="128111" y="21193"/>
                </a:lnTo>
                <a:lnTo>
                  <a:pt x="103735" y="5411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32834" y="304927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648"/>
                </a:lnTo>
                <a:lnTo>
                  <a:pt x="21082" y="23272"/>
                </a:lnTo>
                <a:lnTo>
                  <a:pt x="44827" y="6564"/>
                </a:lnTo>
                <a:lnTo>
                  <a:pt x="74167" y="0"/>
                </a:lnTo>
                <a:lnTo>
                  <a:pt x="103735" y="5411"/>
                </a:lnTo>
                <a:lnTo>
                  <a:pt x="128111" y="21193"/>
                </a:lnTo>
                <a:lnTo>
                  <a:pt x="144819" y="44952"/>
                </a:lnTo>
                <a:lnTo>
                  <a:pt x="151383" y="74294"/>
                </a:lnTo>
                <a:lnTo>
                  <a:pt x="145990" y="103862"/>
                </a:lnTo>
                <a:lnTo>
                  <a:pt x="130238" y="128238"/>
                </a:lnTo>
                <a:lnTo>
                  <a:pt x="106485" y="144946"/>
                </a:lnTo>
                <a:lnTo>
                  <a:pt x="77088" y="151511"/>
                </a:lnTo>
                <a:lnTo>
                  <a:pt x="47523" y="146099"/>
                </a:lnTo>
                <a:lnTo>
                  <a:pt x="23161" y="130317"/>
                </a:lnTo>
                <a:lnTo>
                  <a:pt x="6490" y="106558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91482" y="357581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44" y="6490"/>
                </a:lnTo>
                <a:lnTo>
                  <a:pt x="21129" y="23161"/>
                </a:lnTo>
                <a:lnTo>
                  <a:pt x="5391" y="47523"/>
                </a:lnTo>
                <a:lnTo>
                  <a:pt x="0" y="77088"/>
                </a:lnTo>
                <a:lnTo>
                  <a:pt x="6564" y="106485"/>
                </a:lnTo>
                <a:lnTo>
                  <a:pt x="23272" y="130238"/>
                </a:lnTo>
                <a:lnTo>
                  <a:pt x="47648" y="145990"/>
                </a:lnTo>
                <a:lnTo>
                  <a:pt x="77215" y="151384"/>
                </a:lnTo>
                <a:lnTo>
                  <a:pt x="106556" y="144819"/>
                </a:lnTo>
                <a:lnTo>
                  <a:pt x="130301" y="128111"/>
                </a:lnTo>
                <a:lnTo>
                  <a:pt x="146046" y="103735"/>
                </a:lnTo>
                <a:lnTo>
                  <a:pt x="151383" y="74168"/>
                </a:lnTo>
                <a:lnTo>
                  <a:pt x="144891" y="44827"/>
                </a:lnTo>
                <a:lnTo>
                  <a:pt x="128206" y="21081"/>
                </a:lnTo>
                <a:lnTo>
                  <a:pt x="103806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91482" y="3575811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088"/>
                </a:moveTo>
                <a:lnTo>
                  <a:pt x="5391" y="47523"/>
                </a:lnTo>
                <a:lnTo>
                  <a:pt x="21129" y="23161"/>
                </a:lnTo>
                <a:lnTo>
                  <a:pt x="44844" y="6490"/>
                </a:lnTo>
                <a:lnTo>
                  <a:pt x="74167" y="0"/>
                </a:lnTo>
                <a:lnTo>
                  <a:pt x="103806" y="5337"/>
                </a:lnTo>
                <a:lnTo>
                  <a:pt x="128206" y="21081"/>
                </a:lnTo>
                <a:lnTo>
                  <a:pt x="144891" y="44827"/>
                </a:lnTo>
                <a:lnTo>
                  <a:pt x="151383" y="74168"/>
                </a:lnTo>
                <a:lnTo>
                  <a:pt x="146046" y="103735"/>
                </a:lnTo>
                <a:lnTo>
                  <a:pt x="130301" y="128111"/>
                </a:lnTo>
                <a:lnTo>
                  <a:pt x="106556" y="144819"/>
                </a:lnTo>
                <a:lnTo>
                  <a:pt x="77215" y="151384"/>
                </a:lnTo>
                <a:lnTo>
                  <a:pt x="47648" y="145990"/>
                </a:lnTo>
                <a:lnTo>
                  <a:pt x="23272" y="130238"/>
                </a:lnTo>
                <a:lnTo>
                  <a:pt x="6564" y="106485"/>
                </a:lnTo>
                <a:lnTo>
                  <a:pt x="0" y="7708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54930" y="3815588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44" y="6564"/>
                </a:lnTo>
                <a:lnTo>
                  <a:pt x="21129" y="23272"/>
                </a:lnTo>
                <a:lnTo>
                  <a:pt x="5391" y="47648"/>
                </a:lnTo>
                <a:lnTo>
                  <a:pt x="0" y="77215"/>
                </a:lnTo>
                <a:lnTo>
                  <a:pt x="6510" y="106564"/>
                </a:lnTo>
                <a:lnTo>
                  <a:pt x="23225" y="130306"/>
                </a:lnTo>
                <a:lnTo>
                  <a:pt x="47630" y="146054"/>
                </a:lnTo>
                <a:lnTo>
                  <a:pt x="77216" y="151422"/>
                </a:lnTo>
                <a:lnTo>
                  <a:pt x="106556" y="144899"/>
                </a:lnTo>
                <a:lnTo>
                  <a:pt x="130301" y="128206"/>
                </a:lnTo>
                <a:lnTo>
                  <a:pt x="146046" y="103826"/>
                </a:lnTo>
                <a:lnTo>
                  <a:pt x="151384" y="74244"/>
                </a:lnTo>
                <a:lnTo>
                  <a:pt x="144873" y="44877"/>
                </a:lnTo>
                <a:lnTo>
                  <a:pt x="128158" y="21139"/>
                </a:lnTo>
                <a:lnTo>
                  <a:pt x="103753" y="5392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4930" y="3815588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91" y="47648"/>
                </a:lnTo>
                <a:lnTo>
                  <a:pt x="21129" y="23272"/>
                </a:lnTo>
                <a:lnTo>
                  <a:pt x="44844" y="6564"/>
                </a:lnTo>
                <a:lnTo>
                  <a:pt x="74168" y="0"/>
                </a:lnTo>
                <a:lnTo>
                  <a:pt x="103753" y="5392"/>
                </a:lnTo>
                <a:lnTo>
                  <a:pt x="128158" y="21139"/>
                </a:lnTo>
                <a:lnTo>
                  <a:pt x="144873" y="44877"/>
                </a:lnTo>
                <a:lnTo>
                  <a:pt x="151384" y="74244"/>
                </a:lnTo>
                <a:lnTo>
                  <a:pt x="146046" y="103826"/>
                </a:lnTo>
                <a:lnTo>
                  <a:pt x="130301" y="128206"/>
                </a:lnTo>
                <a:lnTo>
                  <a:pt x="106556" y="144899"/>
                </a:lnTo>
                <a:lnTo>
                  <a:pt x="77216" y="151422"/>
                </a:lnTo>
                <a:lnTo>
                  <a:pt x="47630" y="146054"/>
                </a:lnTo>
                <a:lnTo>
                  <a:pt x="23225" y="130306"/>
                </a:lnTo>
                <a:lnTo>
                  <a:pt x="6510" y="106564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46396" y="350951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510"/>
                </a:lnTo>
                <a:lnTo>
                  <a:pt x="21082" y="23225"/>
                </a:lnTo>
                <a:lnTo>
                  <a:pt x="5337" y="47630"/>
                </a:lnTo>
                <a:lnTo>
                  <a:pt x="0" y="77215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3"/>
                </a:lnTo>
                <a:lnTo>
                  <a:pt x="106485" y="144873"/>
                </a:lnTo>
                <a:lnTo>
                  <a:pt x="130238" y="128158"/>
                </a:lnTo>
                <a:lnTo>
                  <a:pt x="145990" y="103753"/>
                </a:lnTo>
                <a:lnTo>
                  <a:pt x="151383" y="74167"/>
                </a:lnTo>
                <a:lnTo>
                  <a:pt x="144819" y="44827"/>
                </a:lnTo>
                <a:lnTo>
                  <a:pt x="128111" y="21081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46396" y="350951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37" y="47630"/>
                </a:lnTo>
                <a:lnTo>
                  <a:pt x="21082" y="23225"/>
                </a:lnTo>
                <a:lnTo>
                  <a:pt x="44827" y="6510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1"/>
                </a:lnTo>
                <a:lnTo>
                  <a:pt x="144819" y="44827"/>
                </a:lnTo>
                <a:lnTo>
                  <a:pt x="151383" y="74167"/>
                </a:lnTo>
                <a:lnTo>
                  <a:pt x="145990" y="103753"/>
                </a:lnTo>
                <a:lnTo>
                  <a:pt x="130238" y="128158"/>
                </a:lnTo>
                <a:lnTo>
                  <a:pt x="106485" y="144873"/>
                </a:lnTo>
                <a:lnTo>
                  <a:pt x="77088" y="151383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49013" y="366014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7" y="0"/>
                </a:moveTo>
                <a:lnTo>
                  <a:pt x="44827" y="6492"/>
                </a:lnTo>
                <a:lnTo>
                  <a:pt x="21082" y="23177"/>
                </a:lnTo>
                <a:lnTo>
                  <a:pt x="5337" y="47577"/>
                </a:lnTo>
                <a:lnTo>
                  <a:pt x="0" y="77216"/>
                </a:lnTo>
                <a:lnTo>
                  <a:pt x="6490" y="106539"/>
                </a:lnTo>
                <a:lnTo>
                  <a:pt x="23161" y="130254"/>
                </a:lnTo>
                <a:lnTo>
                  <a:pt x="47523" y="145992"/>
                </a:lnTo>
                <a:lnTo>
                  <a:pt x="77088" y="151384"/>
                </a:lnTo>
                <a:lnTo>
                  <a:pt x="106485" y="144873"/>
                </a:lnTo>
                <a:lnTo>
                  <a:pt x="130238" y="128158"/>
                </a:lnTo>
                <a:lnTo>
                  <a:pt x="145990" y="103753"/>
                </a:lnTo>
                <a:lnTo>
                  <a:pt x="151384" y="74168"/>
                </a:lnTo>
                <a:lnTo>
                  <a:pt x="144819" y="44827"/>
                </a:lnTo>
                <a:lnTo>
                  <a:pt x="128111" y="21082"/>
                </a:lnTo>
                <a:lnTo>
                  <a:pt x="103735" y="5337"/>
                </a:lnTo>
                <a:lnTo>
                  <a:pt x="74167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49013" y="366014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6"/>
                </a:moveTo>
                <a:lnTo>
                  <a:pt x="5337" y="47577"/>
                </a:lnTo>
                <a:lnTo>
                  <a:pt x="21082" y="23177"/>
                </a:lnTo>
                <a:lnTo>
                  <a:pt x="44827" y="6492"/>
                </a:lnTo>
                <a:lnTo>
                  <a:pt x="74167" y="0"/>
                </a:lnTo>
                <a:lnTo>
                  <a:pt x="103735" y="5337"/>
                </a:lnTo>
                <a:lnTo>
                  <a:pt x="128111" y="21082"/>
                </a:lnTo>
                <a:lnTo>
                  <a:pt x="144819" y="44827"/>
                </a:lnTo>
                <a:lnTo>
                  <a:pt x="151384" y="74168"/>
                </a:lnTo>
                <a:lnTo>
                  <a:pt x="145990" y="103753"/>
                </a:lnTo>
                <a:lnTo>
                  <a:pt x="130238" y="128158"/>
                </a:lnTo>
                <a:lnTo>
                  <a:pt x="106485" y="144873"/>
                </a:lnTo>
                <a:lnTo>
                  <a:pt x="77088" y="151384"/>
                </a:lnTo>
                <a:lnTo>
                  <a:pt x="47523" y="145992"/>
                </a:lnTo>
                <a:lnTo>
                  <a:pt x="23161" y="130254"/>
                </a:lnTo>
                <a:lnTo>
                  <a:pt x="6490" y="106539"/>
                </a:lnTo>
                <a:lnTo>
                  <a:pt x="0" y="772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19015" y="3322573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74168" y="0"/>
                </a:moveTo>
                <a:lnTo>
                  <a:pt x="44844" y="6564"/>
                </a:lnTo>
                <a:lnTo>
                  <a:pt x="21129" y="23272"/>
                </a:lnTo>
                <a:lnTo>
                  <a:pt x="5391" y="47648"/>
                </a:lnTo>
                <a:lnTo>
                  <a:pt x="0" y="77215"/>
                </a:lnTo>
                <a:lnTo>
                  <a:pt x="6510" y="106558"/>
                </a:lnTo>
                <a:lnTo>
                  <a:pt x="23225" y="130317"/>
                </a:lnTo>
                <a:lnTo>
                  <a:pt x="47630" y="146099"/>
                </a:lnTo>
                <a:lnTo>
                  <a:pt x="77216" y="151511"/>
                </a:lnTo>
                <a:lnTo>
                  <a:pt x="106556" y="144946"/>
                </a:lnTo>
                <a:lnTo>
                  <a:pt x="130301" y="128238"/>
                </a:lnTo>
                <a:lnTo>
                  <a:pt x="146046" y="103862"/>
                </a:lnTo>
                <a:lnTo>
                  <a:pt x="151384" y="74294"/>
                </a:lnTo>
                <a:lnTo>
                  <a:pt x="144891" y="44952"/>
                </a:lnTo>
                <a:lnTo>
                  <a:pt x="128206" y="21193"/>
                </a:lnTo>
                <a:lnTo>
                  <a:pt x="103806" y="5411"/>
                </a:lnTo>
                <a:lnTo>
                  <a:pt x="7416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19015" y="3322573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0" y="77215"/>
                </a:moveTo>
                <a:lnTo>
                  <a:pt x="5391" y="47648"/>
                </a:lnTo>
                <a:lnTo>
                  <a:pt x="21129" y="23272"/>
                </a:lnTo>
                <a:lnTo>
                  <a:pt x="44844" y="6564"/>
                </a:lnTo>
                <a:lnTo>
                  <a:pt x="74168" y="0"/>
                </a:lnTo>
                <a:lnTo>
                  <a:pt x="103806" y="5411"/>
                </a:lnTo>
                <a:lnTo>
                  <a:pt x="128206" y="21193"/>
                </a:lnTo>
                <a:lnTo>
                  <a:pt x="144891" y="44952"/>
                </a:lnTo>
                <a:lnTo>
                  <a:pt x="151384" y="74294"/>
                </a:lnTo>
                <a:lnTo>
                  <a:pt x="146046" y="103862"/>
                </a:lnTo>
                <a:lnTo>
                  <a:pt x="130301" y="128238"/>
                </a:lnTo>
                <a:lnTo>
                  <a:pt x="106556" y="144946"/>
                </a:lnTo>
                <a:lnTo>
                  <a:pt x="77216" y="151511"/>
                </a:lnTo>
                <a:lnTo>
                  <a:pt x="47630" y="146099"/>
                </a:lnTo>
                <a:lnTo>
                  <a:pt x="23225" y="130317"/>
                </a:lnTo>
                <a:lnTo>
                  <a:pt x="6510" y="106558"/>
                </a:lnTo>
                <a:lnTo>
                  <a:pt x="0" y="772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19371" y="3328415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75437" y="0"/>
                </a:moveTo>
                <a:lnTo>
                  <a:pt x="46077" y="5929"/>
                </a:lnTo>
                <a:lnTo>
                  <a:pt x="22098" y="22097"/>
                </a:lnTo>
                <a:lnTo>
                  <a:pt x="5929" y="46077"/>
                </a:lnTo>
                <a:lnTo>
                  <a:pt x="0" y="75437"/>
                </a:lnTo>
                <a:lnTo>
                  <a:pt x="5929" y="104798"/>
                </a:lnTo>
                <a:lnTo>
                  <a:pt x="22098" y="128777"/>
                </a:lnTo>
                <a:lnTo>
                  <a:pt x="46077" y="144946"/>
                </a:lnTo>
                <a:lnTo>
                  <a:pt x="75437" y="150875"/>
                </a:lnTo>
                <a:lnTo>
                  <a:pt x="104798" y="144946"/>
                </a:lnTo>
                <a:lnTo>
                  <a:pt x="128777" y="128777"/>
                </a:lnTo>
                <a:lnTo>
                  <a:pt x="144946" y="104798"/>
                </a:lnTo>
                <a:lnTo>
                  <a:pt x="150875" y="75437"/>
                </a:lnTo>
                <a:lnTo>
                  <a:pt x="144946" y="46077"/>
                </a:lnTo>
                <a:lnTo>
                  <a:pt x="128777" y="22097"/>
                </a:lnTo>
                <a:lnTo>
                  <a:pt x="104798" y="5929"/>
                </a:lnTo>
                <a:lnTo>
                  <a:pt x="75437" y="0"/>
                </a:lnTo>
                <a:close/>
              </a:path>
            </a:pathLst>
          </a:custGeom>
          <a:solidFill>
            <a:srgbClr val="F44336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19371" y="3328415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0" y="75437"/>
                </a:moveTo>
                <a:lnTo>
                  <a:pt x="5929" y="46077"/>
                </a:lnTo>
                <a:lnTo>
                  <a:pt x="22098" y="22097"/>
                </a:lnTo>
                <a:lnTo>
                  <a:pt x="46077" y="5929"/>
                </a:lnTo>
                <a:lnTo>
                  <a:pt x="75437" y="0"/>
                </a:lnTo>
                <a:lnTo>
                  <a:pt x="104798" y="5929"/>
                </a:lnTo>
                <a:lnTo>
                  <a:pt x="128777" y="22097"/>
                </a:lnTo>
                <a:lnTo>
                  <a:pt x="144946" y="46077"/>
                </a:lnTo>
                <a:lnTo>
                  <a:pt x="150875" y="75437"/>
                </a:lnTo>
                <a:lnTo>
                  <a:pt x="144946" y="104798"/>
                </a:lnTo>
                <a:lnTo>
                  <a:pt x="128777" y="128777"/>
                </a:lnTo>
                <a:lnTo>
                  <a:pt x="104798" y="144946"/>
                </a:lnTo>
                <a:lnTo>
                  <a:pt x="75437" y="150875"/>
                </a:lnTo>
                <a:lnTo>
                  <a:pt x="46077" y="144946"/>
                </a:lnTo>
                <a:lnTo>
                  <a:pt x="22098" y="128777"/>
                </a:lnTo>
                <a:lnTo>
                  <a:pt x="5929" y="104798"/>
                </a:lnTo>
                <a:lnTo>
                  <a:pt x="0" y="7543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10100" y="3581400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75437" y="0"/>
                </a:moveTo>
                <a:lnTo>
                  <a:pt x="46077" y="5929"/>
                </a:lnTo>
                <a:lnTo>
                  <a:pt x="22098" y="22097"/>
                </a:lnTo>
                <a:lnTo>
                  <a:pt x="5929" y="46077"/>
                </a:lnTo>
                <a:lnTo>
                  <a:pt x="0" y="75437"/>
                </a:lnTo>
                <a:lnTo>
                  <a:pt x="5929" y="104798"/>
                </a:lnTo>
                <a:lnTo>
                  <a:pt x="22098" y="128778"/>
                </a:lnTo>
                <a:lnTo>
                  <a:pt x="46077" y="144946"/>
                </a:lnTo>
                <a:lnTo>
                  <a:pt x="75437" y="150875"/>
                </a:lnTo>
                <a:lnTo>
                  <a:pt x="104798" y="144946"/>
                </a:lnTo>
                <a:lnTo>
                  <a:pt x="128777" y="128778"/>
                </a:lnTo>
                <a:lnTo>
                  <a:pt x="144946" y="104798"/>
                </a:lnTo>
                <a:lnTo>
                  <a:pt x="150875" y="75437"/>
                </a:lnTo>
                <a:lnTo>
                  <a:pt x="144946" y="46077"/>
                </a:lnTo>
                <a:lnTo>
                  <a:pt x="128777" y="22097"/>
                </a:lnTo>
                <a:lnTo>
                  <a:pt x="104798" y="5929"/>
                </a:lnTo>
                <a:lnTo>
                  <a:pt x="75437" y="0"/>
                </a:lnTo>
                <a:close/>
              </a:path>
            </a:pathLst>
          </a:custGeom>
          <a:solidFill>
            <a:srgbClr val="F44336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10100" y="3581400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0" y="75437"/>
                </a:moveTo>
                <a:lnTo>
                  <a:pt x="5929" y="46077"/>
                </a:lnTo>
                <a:lnTo>
                  <a:pt x="22098" y="22097"/>
                </a:lnTo>
                <a:lnTo>
                  <a:pt x="46077" y="5929"/>
                </a:lnTo>
                <a:lnTo>
                  <a:pt x="75437" y="0"/>
                </a:lnTo>
                <a:lnTo>
                  <a:pt x="104798" y="5929"/>
                </a:lnTo>
                <a:lnTo>
                  <a:pt x="128777" y="22097"/>
                </a:lnTo>
                <a:lnTo>
                  <a:pt x="144946" y="46077"/>
                </a:lnTo>
                <a:lnTo>
                  <a:pt x="150875" y="75437"/>
                </a:lnTo>
                <a:lnTo>
                  <a:pt x="144946" y="104798"/>
                </a:lnTo>
                <a:lnTo>
                  <a:pt x="128777" y="128778"/>
                </a:lnTo>
                <a:lnTo>
                  <a:pt x="104798" y="144946"/>
                </a:lnTo>
                <a:lnTo>
                  <a:pt x="75437" y="150875"/>
                </a:lnTo>
                <a:lnTo>
                  <a:pt x="46077" y="144946"/>
                </a:lnTo>
                <a:lnTo>
                  <a:pt x="22098" y="128778"/>
                </a:lnTo>
                <a:lnTo>
                  <a:pt x="5929" y="104798"/>
                </a:lnTo>
                <a:lnTo>
                  <a:pt x="0" y="7543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11752" y="3707891"/>
            <a:ext cx="152400" cy="151130"/>
          </a:xfrm>
          <a:custGeom>
            <a:avLst/>
            <a:gdLst/>
            <a:ahLst/>
            <a:cxnLst/>
            <a:rect l="l" t="t" r="r" b="b"/>
            <a:pathLst>
              <a:path w="152400" h="151129">
                <a:moveTo>
                  <a:pt x="76200" y="0"/>
                </a:moveTo>
                <a:lnTo>
                  <a:pt x="46559" y="5929"/>
                </a:lnTo>
                <a:lnTo>
                  <a:pt x="22336" y="22098"/>
                </a:lnTo>
                <a:lnTo>
                  <a:pt x="5994" y="46077"/>
                </a:lnTo>
                <a:lnTo>
                  <a:pt x="0" y="75438"/>
                </a:lnTo>
                <a:lnTo>
                  <a:pt x="5994" y="104798"/>
                </a:lnTo>
                <a:lnTo>
                  <a:pt x="22336" y="128778"/>
                </a:lnTo>
                <a:lnTo>
                  <a:pt x="46559" y="144946"/>
                </a:lnTo>
                <a:lnTo>
                  <a:pt x="76200" y="150876"/>
                </a:lnTo>
                <a:lnTo>
                  <a:pt x="105840" y="144946"/>
                </a:lnTo>
                <a:lnTo>
                  <a:pt x="130063" y="128778"/>
                </a:lnTo>
                <a:lnTo>
                  <a:pt x="146405" y="104798"/>
                </a:lnTo>
                <a:lnTo>
                  <a:pt x="152400" y="75438"/>
                </a:lnTo>
                <a:lnTo>
                  <a:pt x="146405" y="46077"/>
                </a:lnTo>
                <a:lnTo>
                  <a:pt x="130063" y="22098"/>
                </a:lnTo>
                <a:lnTo>
                  <a:pt x="105840" y="5929"/>
                </a:lnTo>
                <a:lnTo>
                  <a:pt x="76200" y="0"/>
                </a:lnTo>
                <a:close/>
              </a:path>
            </a:pathLst>
          </a:custGeom>
          <a:solidFill>
            <a:srgbClr val="F44336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11752" y="3707891"/>
            <a:ext cx="152400" cy="151130"/>
          </a:xfrm>
          <a:custGeom>
            <a:avLst/>
            <a:gdLst/>
            <a:ahLst/>
            <a:cxnLst/>
            <a:rect l="l" t="t" r="r" b="b"/>
            <a:pathLst>
              <a:path w="152400" h="151129">
                <a:moveTo>
                  <a:pt x="0" y="75438"/>
                </a:moveTo>
                <a:lnTo>
                  <a:pt x="5994" y="46077"/>
                </a:lnTo>
                <a:lnTo>
                  <a:pt x="22336" y="22098"/>
                </a:lnTo>
                <a:lnTo>
                  <a:pt x="46559" y="5929"/>
                </a:lnTo>
                <a:lnTo>
                  <a:pt x="76200" y="0"/>
                </a:lnTo>
                <a:lnTo>
                  <a:pt x="105840" y="5929"/>
                </a:lnTo>
                <a:lnTo>
                  <a:pt x="130063" y="22098"/>
                </a:lnTo>
                <a:lnTo>
                  <a:pt x="146405" y="46077"/>
                </a:lnTo>
                <a:lnTo>
                  <a:pt x="152400" y="75438"/>
                </a:lnTo>
                <a:lnTo>
                  <a:pt x="146405" y="104798"/>
                </a:lnTo>
                <a:lnTo>
                  <a:pt x="130063" y="128778"/>
                </a:lnTo>
                <a:lnTo>
                  <a:pt x="105840" y="144946"/>
                </a:lnTo>
                <a:lnTo>
                  <a:pt x="76200" y="150876"/>
                </a:lnTo>
                <a:lnTo>
                  <a:pt x="46559" y="144946"/>
                </a:lnTo>
                <a:lnTo>
                  <a:pt x="22336" y="128778"/>
                </a:lnTo>
                <a:lnTo>
                  <a:pt x="5994" y="104798"/>
                </a:lnTo>
                <a:lnTo>
                  <a:pt x="0" y="75438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96361" y="3424554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920740" y="3443097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93413" y="2130298"/>
            <a:ext cx="24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Cambria Math"/>
                <a:cs typeface="Cambria Math"/>
              </a:rPr>
              <a:t>𝑥</a:t>
            </a:r>
            <a:r>
              <a:rPr sz="1500" spc="7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940805" y="2548127"/>
            <a:ext cx="359359" cy="254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80454" y="2653283"/>
            <a:ext cx="115824" cy="169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51222" y="2658872"/>
            <a:ext cx="1407160" cy="812800"/>
          </a:xfrm>
          <a:custGeom>
            <a:avLst/>
            <a:gdLst/>
            <a:ahLst/>
            <a:cxnLst/>
            <a:rect l="l" t="t" r="r" b="b"/>
            <a:pathLst>
              <a:path w="1407160" h="812800">
                <a:moveTo>
                  <a:pt x="1328078" y="29431"/>
                </a:moveTo>
                <a:lnTo>
                  <a:pt x="0" y="787526"/>
                </a:lnTo>
                <a:lnTo>
                  <a:pt x="14477" y="812672"/>
                </a:lnTo>
                <a:lnTo>
                  <a:pt x="1342294" y="54657"/>
                </a:lnTo>
                <a:lnTo>
                  <a:pt x="1356745" y="29721"/>
                </a:lnTo>
                <a:lnTo>
                  <a:pt x="1328078" y="29431"/>
                </a:lnTo>
                <a:close/>
              </a:path>
              <a:path w="1407160" h="812800">
                <a:moveTo>
                  <a:pt x="1405698" y="2920"/>
                </a:moveTo>
                <a:lnTo>
                  <a:pt x="1374521" y="2920"/>
                </a:lnTo>
                <a:lnTo>
                  <a:pt x="1388872" y="28066"/>
                </a:lnTo>
                <a:lnTo>
                  <a:pt x="1342294" y="54657"/>
                </a:lnTo>
                <a:lnTo>
                  <a:pt x="1318767" y="95250"/>
                </a:lnTo>
                <a:lnTo>
                  <a:pt x="1314830" y="102234"/>
                </a:lnTo>
                <a:lnTo>
                  <a:pt x="1317243" y="111125"/>
                </a:lnTo>
                <a:lnTo>
                  <a:pt x="1331087" y="119125"/>
                </a:lnTo>
                <a:lnTo>
                  <a:pt x="1339850" y="116712"/>
                </a:lnTo>
                <a:lnTo>
                  <a:pt x="1343914" y="109854"/>
                </a:lnTo>
                <a:lnTo>
                  <a:pt x="1405698" y="2920"/>
                </a:lnTo>
                <a:close/>
              </a:path>
              <a:path w="1407160" h="812800">
                <a:moveTo>
                  <a:pt x="1356745" y="29721"/>
                </a:moveTo>
                <a:lnTo>
                  <a:pt x="1342294" y="54657"/>
                </a:lnTo>
                <a:lnTo>
                  <a:pt x="1385535" y="29971"/>
                </a:lnTo>
                <a:lnTo>
                  <a:pt x="1381505" y="29971"/>
                </a:lnTo>
                <a:lnTo>
                  <a:pt x="1356745" y="29721"/>
                </a:lnTo>
                <a:close/>
              </a:path>
              <a:path w="1407160" h="812800">
                <a:moveTo>
                  <a:pt x="1369187" y="8254"/>
                </a:moveTo>
                <a:lnTo>
                  <a:pt x="1356745" y="29721"/>
                </a:lnTo>
                <a:lnTo>
                  <a:pt x="1381505" y="29971"/>
                </a:lnTo>
                <a:lnTo>
                  <a:pt x="1369187" y="8254"/>
                </a:lnTo>
                <a:close/>
              </a:path>
              <a:path w="1407160" h="812800">
                <a:moveTo>
                  <a:pt x="1377565" y="8254"/>
                </a:moveTo>
                <a:lnTo>
                  <a:pt x="1369187" y="8254"/>
                </a:lnTo>
                <a:lnTo>
                  <a:pt x="1381505" y="29971"/>
                </a:lnTo>
                <a:lnTo>
                  <a:pt x="1385535" y="29971"/>
                </a:lnTo>
                <a:lnTo>
                  <a:pt x="1388872" y="28066"/>
                </a:lnTo>
                <a:lnTo>
                  <a:pt x="1377565" y="8254"/>
                </a:lnTo>
                <a:close/>
              </a:path>
              <a:path w="1407160" h="812800">
                <a:moveTo>
                  <a:pt x="1374521" y="2920"/>
                </a:moveTo>
                <a:lnTo>
                  <a:pt x="1328078" y="29431"/>
                </a:lnTo>
                <a:lnTo>
                  <a:pt x="1356745" y="29721"/>
                </a:lnTo>
                <a:lnTo>
                  <a:pt x="1369187" y="8254"/>
                </a:lnTo>
                <a:lnTo>
                  <a:pt x="1377565" y="8254"/>
                </a:lnTo>
                <a:lnTo>
                  <a:pt x="1374521" y="2920"/>
                </a:lnTo>
                <a:close/>
              </a:path>
              <a:path w="1407160" h="812800">
                <a:moveTo>
                  <a:pt x="1281302" y="0"/>
                </a:moveTo>
                <a:lnTo>
                  <a:pt x="1273302" y="0"/>
                </a:lnTo>
                <a:lnTo>
                  <a:pt x="1266698" y="6350"/>
                </a:lnTo>
                <a:lnTo>
                  <a:pt x="1266571" y="22351"/>
                </a:lnTo>
                <a:lnTo>
                  <a:pt x="1273048" y="28955"/>
                </a:lnTo>
                <a:lnTo>
                  <a:pt x="1281049" y="28955"/>
                </a:lnTo>
                <a:lnTo>
                  <a:pt x="1328078" y="29431"/>
                </a:lnTo>
                <a:lnTo>
                  <a:pt x="1374521" y="2920"/>
                </a:lnTo>
                <a:lnTo>
                  <a:pt x="1405698" y="2920"/>
                </a:lnTo>
                <a:lnTo>
                  <a:pt x="1406652" y="1269"/>
                </a:lnTo>
                <a:lnTo>
                  <a:pt x="128130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78173" y="2356866"/>
            <a:ext cx="1668780" cy="2408555"/>
          </a:xfrm>
          <a:custGeom>
            <a:avLst/>
            <a:gdLst/>
            <a:ahLst/>
            <a:cxnLst/>
            <a:rect l="l" t="t" r="r" b="b"/>
            <a:pathLst>
              <a:path w="1668779" h="2408554">
                <a:moveTo>
                  <a:pt x="0" y="0"/>
                </a:moveTo>
                <a:lnTo>
                  <a:pt x="1668399" y="2408135"/>
                </a:lnTo>
              </a:path>
            </a:pathLst>
          </a:custGeom>
          <a:ln w="28956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160646" y="3086861"/>
            <a:ext cx="119252" cy="1377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03521" y="3276980"/>
            <a:ext cx="158495" cy="2127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482465" y="3542157"/>
            <a:ext cx="175768" cy="2192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06620" y="3840734"/>
            <a:ext cx="71500" cy="715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TextShape 2">
            <a:extLst>
              <a:ext uri="{FF2B5EF4-FFF2-40B4-BE49-F238E27FC236}">
                <a16:creationId xmlns:a16="http://schemas.microsoft.com/office/drawing/2014/main" id="{BAE2D1DF-0FEE-0945-9E85-39E83877D2AE}"/>
              </a:ext>
            </a:extLst>
          </p:cNvPr>
          <p:cNvSpPr txBox="1"/>
          <p:nvPr/>
        </p:nvSpPr>
        <p:spPr>
          <a:xfrm>
            <a:off x="187342" y="819150"/>
            <a:ext cx="8804258" cy="14806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subtract the projection of points on the first PC from all the points, we obtain a data set that has 0 variance on that direction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We now look for a line </a:t>
            </a: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which the projection of data points from the new data set is as spread out as possible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The result will be the second principal component</a:t>
            </a:r>
            <a:endParaRPr lang="en-US" sz="16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CC7A6D-465E-564D-AD8D-B63571D260E8}"/>
              </a:ext>
            </a:extLst>
          </p:cNvPr>
          <p:cNvSpPr txBox="1"/>
          <p:nvPr/>
        </p:nvSpPr>
        <p:spPr>
          <a:xfrm>
            <a:off x="6423914" y="2235037"/>
            <a:ext cx="2376700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second PC is the direction in which the data varies the most, after eliminating the variance on the first PC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B5365A-9975-A645-A6A6-9B1CCCC8D374}"/>
              </a:ext>
            </a:extLst>
          </p:cNvPr>
          <p:cNvSpPr txBox="1"/>
          <p:nvPr/>
        </p:nvSpPr>
        <p:spPr>
          <a:xfrm>
            <a:off x="1013862" y="2574709"/>
            <a:ext cx="145676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Trivial in two dimensions</a:t>
            </a:r>
          </a:p>
        </p:txBody>
      </p:sp>
      <p:sp>
        <p:nvSpPr>
          <p:cNvPr id="73" name="TextShape 1">
            <a:extLst>
              <a:ext uri="{FF2B5EF4-FFF2-40B4-BE49-F238E27FC236}">
                <a16:creationId xmlns:a16="http://schemas.microsoft.com/office/drawing/2014/main" id="{45EB0369-701A-3646-9C67-819D2A00A1C8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the second principal 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6361" y="3426078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6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8170" y="2312670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20740" y="3443173"/>
            <a:ext cx="2400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3413" y="2130374"/>
            <a:ext cx="2444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Cambria Math"/>
                <a:cs typeface="Cambria Math"/>
              </a:rPr>
              <a:t>𝑥</a:t>
            </a:r>
            <a:r>
              <a:rPr sz="1500" spc="15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13276" y="3322320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0355" y="3396996"/>
            <a:ext cx="164592" cy="163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04003" y="3575303"/>
            <a:ext cx="163068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85715" y="27873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60491" y="2592323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4940" y="2833116"/>
            <a:ext cx="164592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8184" y="3986784"/>
            <a:ext cx="164592" cy="163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61432" y="3403091"/>
            <a:ext cx="163068" cy="163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05655" y="3701796"/>
            <a:ext cx="164592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46420" y="3000755"/>
            <a:ext cx="163068" cy="164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2884" y="3793235"/>
            <a:ext cx="163068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1664" y="2634995"/>
            <a:ext cx="164592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40805" y="2548127"/>
            <a:ext cx="359359" cy="254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80454" y="2653283"/>
            <a:ext cx="115824" cy="169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19550" y="2847594"/>
            <a:ext cx="462915" cy="620395"/>
          </a:xfrm>
          <a:custGeom>
            <a:avLst/>
            <a:gdLst/>
            <a:ahLst/>
            <a:cxnLst/>
            <a:rect l="l" t="t" r="r" b="b"/>
            <a:pathLst>
              <a:path w="462914" h="620395">
                <a:moveTo>
                  <a:pt x="34030" y="46136"/>
                </a:moveTo>
                <a:lnTo>
                  <a:pt x="37111" y="74699"/>
                </a:lnTo>
                <a:lnTo>
                  <a:pt x="439292" y="619887"/>
                </a:lnTo>
                <a:lnTo>
                  <a:pt x="462661" y="602742"/>
                </a:lnTo>
                <a:lnTo>
                  <a:pt x="60483" y="57560"/>
                </a:lnTo>
                <a:lnTo>
                  <a:pt x="34030" y="46136"/>
                </a:lnTo>
                <a:close/>
              </a:path>
              <a:path w="462914" h="620395">
                <a:moveTo>
                  <a:pt x="0" y="0"/>
                </a:moveTo>
                <a:lnTo>
                  <a:pt x="13462" y="124587"/>
                </a:lnTo>
                <a:lnTo>
                  <a:pt x="14224" y="132587"/>
                </a:lnTo>
                <a:lnTo>
                  <a:pt x="21462" y="138303"/>
                </a:lnTo>
                <a:lnTo>
                  <a:pt x="29337" y="137413"/>
                </a:lnTo>
                <a:lnTo>
                  <a:pt x="37337" y="136651"/>
                </a:lnTo>
                <a:lnTo>
                  <a:pt x="43052" y="129412"/>
                </a:lnTo>
                <a:lnTo>
                  <a:pt x="42163" y="121538"/>
                </a:lnTo>
                <a:lnTo>
                  <a:pt x="37111" y="74699"/>
                </a:lnTo>
                <a:lnTo>
                  <a:pt x="5334" y="31623"/>
                </a:lnTo>
                <a:lnTo>
                  <a:pt x="28701" y="14478"/>
                </a:lnTo>
                <a:lnTo>
                  <a:pt x="33547" y="14478"/>
                </a:lnTo>
                <a:lnTo>
                  <a:pt x="0" y="0"/>
                </a:lnTo>
                <a:close/>
              </a:path>
              <a:path w="462914" h="620395">
                <a:moveTo>
                  <a:pt x="33547" y="14478"/>
                </a:moveTo>
                <a:lnTo>
                  <a:pt x="28701" y="14478"/>
                </a:lnTo>
                <a:lnTo>
                  <a:pt x="60483" y="57560"/>
                </a:lnTo>
                <a:lnTo>
                  <a:pt x="110998" y="79375"/>
                </a:lnTo>
                <a:lnTo>
                  <a:pt x="119507" y="75945"/>
                </a:lnTo>
                <a:lnTo>
                  <a:pt x="122682" y="68580"/>
                </a:lnTo>
                <a:lnTo>
                  <a:pt x="125857" y="61341"/>
                </a:lnTo>
                <a:lnTo>
                  <a:pt x="122427" y="52705"/>
                </a:lnTo>
                <a:lnTo>
                  <a:pt x="115062" y="49656"/>
                </a:lnTo>
                <a:lnTo>
                  <a:pt x="33547" y="14478"/>
                </a:lnTo>
                <a:close/>
              </a:path>
              <a:path w="462914" h="620395">
                <a:moveTo>
                  <a:pt x="28701" y="14478"/>
                </a:moveTo>
                <a:lnTo>
                  <a:pt x="5334" y="31623"/>
                </a:lnTo>
                <a:lnTo>
                  <a:pt x="37111" y="74699"/>
                </a:lnTo>
                <a:lnTo>
                  <a:pt x="34030" y="46136"/>
                </a:lnTo>
                <a:lnTo>
                  <a:pt x="11302" y="36322"/>
                </a:lnTo>
                <a:lnTo>
                  <a:pt x="31369" y="21462"/>
                </a:lnTo>
                <a:lnTo>
                  <a:pt x="33854" y="21462"/>
                </a:lnTo>
                <a:lnTo>
                  <a:pt x="28701" y="14478"/>
                </a:lnTo>
                <a:close/>
              </a:path>
              <a:path w="462914" h="620395">
                <a:moveTo>
                  <a:pt x="33854" y="21462"/>
                </a:moveTo>
                <a:lnTo>
                  <a:pt x="31369" y="21462"/>
                </a:lnTo>
                <a:lnTo>
                  <a:pt x="34030" y="46136"/>
                </a:lnTo>
                <a:lnTo>
                  <a:pt x="60483" y="57560"/>
                </a:lnTo>
                <a:lnTo>
                  <a:pt x="33854" y="21462"/>
                </a:lnTo>
                <a:close/>
              </a:path>
              <a:path w="462914" h="620395">
                <a:moveTo>
                  <a:pt x="31369" y="21462"/>
                </a:moveTo>
                <a:lnTo>
                  <a:pt x="11302" y="36322"/>
                </a:lnTo>
                <a:lnTo>
                  <a:pt x="34030" y="46136"/>
                </a:lnTo>
                <a:lnTo>
                  <a:pt x="31369" y="21462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51222" y="2658872"/>
            <a:ext cx="1407160" cy="812800"/>
          </a:xfrm>
          <a:custGeom>
            <a:avLst/>
            <a:gdLst/>
            <a:ahLst/>
            <a:cxnLst/>
            <a:rect l="l" t="t" r="r" b="b"/>
            <a:pathLst>
              <a:path w="1407160" h="812800">
                <a:moveTo>
                  <a:pt x="1328078" y="29431"/>
                </a:moveTo>
                <a:lnTo>
                  <a:pt x="0" y="787526"/>
                </a:lnTo>
                <a:lnTo>
                  <a:pt x="14477" y="812672"/>
                </a:lnTo>
                <a:lnTo>
                  <a:pt x="1342294" y="54657"/>
                </a:lnTo>
                <a:lnTo>
                  <a:pt x="1356745" y="29721"/>
                </a:lnTo>
                <a:lnTo>
                  <a:pt x="1328078" y="29431"/>
                </a:lnTo>
                <a:close/>
              </a:path>
              <a:path w="1407160" h="812800">
                <a:moveTo>
                  <a:pt x="1405698" y="2920"/>
                </a:moveTo>
                <a:lnTo>
                  <a:pt x="1374521" y="2920"/>
                </a:lnTo>
                <a:lnTo>
                  <a:pt x="1388872" y="28066"/>
                </a:lnTo>
                <a:lnTo>
                  <a:pt x="1342294" y="54657"/>
                </a:lnTo>
                <a:lnTo>
                  <a:pt x="1318767" y="95250"/>
                </a:lnTo>
                <a:lnTo>
                  <a:pt x="1314830" y="102234"/>
                </a:lnTo>
                <a:lnTo>
                  <a:pt x="1317243" y="111125"/>
                </a:lnTo>
                <a:lnTo>
                  <a:pt x="1331087" y="119125"/>
                </a:lnTo>
                <a:lnTo>
                  <a:pt x="1339850" y="116712"/>
                </a:lnTo>
                <a:lnTo>
                  <a:pt x="1343914" y="109854"/>
                </a:lnTo>
                <a:lnTo>
                  <a:pt x="1405698" y="2920"/>
                </a:lnTo>
                <a:close/>
              </a:path>
              <a:path w="1407160" h="812800">
                <a:moveTo>
                  <a:pt x="1356745" y="29721"/>
                </a:moveTo>
                <a:lnTo>
                  <a:pt x="1342294" y="54657"/>
                </a:lnTo>
                <a:lnTo>
                  <a:pt x="1385535" y="29971"/>
                </a:lnTo>
                <a:lnTo>
                  <a:pt x="1381505" y="29971"/>
                </a:lnTo>
                <a:lnTo>
                  <a:pt x="1356745" y="29721"/>
                </a:lnTo>
                <a:close/>
              </a:path>
              <a:path w="1407160" h="812800">
                <a:moveTo>
                  <a:pt x="1369187" y="8254"/>
                </a:moveTo>
                <a:lnTo>
                  <a:pt x="1356745" y="29721"/>
                </a:lnTo>
                <a:lnTo>
                  <a:pt x="1381505" y="29971"/>
                </a:lnTo>
                <a:lnTo>
                  <a:pt x="1369187" y="8254"/>
                </a:lnTo>
                <a:close/>
              </a:path>
              <a:path w="1407160" h="812800">
                <a:moveTo>
                  <a:pt x="1377565" y="8254"/>
                </a:moveTo>
                <a:lnTo>
                  <a:pt x="1369187" y="8254"/>
                </a:lnTo>
                <a:lnTo>
                  <a:pt x="1381505" y="29971"/>
                </a:lnTo>
                <a:lnTo>
                  <a:pt x="1385535" y="29971"/>
                </a:lnTo>
                <a:lnTo>
                  <a:pt x="1388872" y="28066"/>
                </a:lnTo>
                <a:lnTo>
                  <a:pt x="1377565" y="8254"/>
                </a:lnTo>
                <a:close/>
              </a:path>
              <a:path w="1407160" h="812800">
                <a:moveTo>
                  <a:pt x="1374521" y="2920"/>
                </a:moveTo>
                <a:lnTo>
                  <a:pt x="1328078" y="29431"/>
                </a:lnTo>
                <a:lnTo>
                  <a:pt x="1356745" y="29721"/>
                </a:lnTo>
                <a:lnTo>
                  <a:pt x="1369187" y="8254"/>
                </a:lnTo>
                <a:lnTo>
                  <a:pt x="1377565" y="8254"/>
                </a:lnTo>
                <a:lnTo>
                  <a:pt x="1374521" y="2920"/>
                </a:lnTo>
                <a:close/>
              </a:path>
              <a:path w="1407160" h="812800">
                <a:moveTo>
                  <a:pt x="1281302" y="0"/>
                </a:moveTo>
                <a:lnTo>
                  <a:pt x="1273302" y="0"/>
                </a:lnTo>
                <a:lnTo>
                  <a:pt x="1266698" y="6350"/>
                </a:lnTo>
                <a:lnTo>
                  <a:pt x="1266571" y="22351"/>
                </a:lnTo>
                <a:lnTo>
                  <a:pt x="1273048" y="28955"/>
                </a:lnTo>
                <a:lnTo>
                  <a:pt x="1281049" y="28955"/>
                </a:lnTo>
                <a:lnTo>
                  <a:pt x="1328078" y="29431"/>
                </a:lnTo>
                <a:lnTo>
                  <a:pt x="1374521" y="2920"/>
                </a:lnTo>
                <a:lnTo>
                  <a:pt x="1405698" y="2920"/>
                </a:lnTo>
                <a:lnTo>
                  <a:pt x="1406652" y="1269"/>
                </a:lnTo>
                <a:lnTo>
                  <a:pt x="128130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12515" y="2708097"/>
            <a:ext cx="359359" cy="254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52036" y="2813253"/>
            <a:ext cx="143255" cy="169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Shape 1">
            <a:extLst>
              <a:ext uri="{FF2B5EF4-FFF2-40B4-BE49-F238E27FC236}">
                <a16:creationId xmlns:a16="http://schemas.microsoft.com/office/drawing/2014/main" id="{3F80DEA5-D39A-5C49-B183-86126CD9D775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Finding further principal components</a:t>
            </a:r>
          </a:p>
        </p:txBody>
      </p:sp>
      <p:sp>
        <p:nvSpPr>
          <p:cNvPr id="38" name="TextShape 2">
            <a:extLst>
              <a:ext uri="{FF2B5EF4-FFF2-40B4-BE49-F238E27FC236}">
                <a16:creationId xmlns:a16="http://schemas.microsoft.com/office/drawing/2014/main" id="{C9CD3B27-2576-C347-BB1C-DF660144693C}"/>
              </a:ext>
            </a:extLst>
          </p:cNvPr>
          <p:cNvSpPr txBox="1"/>
          <p:nvPr/>
        </p:nvSpPr>
        <p:spPr>
          <a:xfrm>
            <a:off x="187342" y="819150"/>
            <a:ext cx="8804258" cy="14806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subtract the projection of points on the first PC from all the points, we obtain a data set that has 0 variance on that direction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We now look for a line </a:t>
            </a:r>
            <a:r>
              <a:rPr lang="en-US" sz="1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which the projection of data points from the new data set is as spread out as possible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The result will be the second principal component</a:t>
            </a:r>
            <a:endParaRPr lang="en-US" sz="16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B7E082-D436-7F48-8E43-054F2A11C2B3}"/>
              </a:ext>
            </a:extLst>
          </p:cNvPr>
          <p:cNvSpPr txBox="1"/>
          <p:nvPr/>
        </p:nvSpPr>
        <p:spPr>
          <a:xfrm>
            <a:off x="6968638" y="2415044"/>
            <a:ext cx="1658521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process would go on for multiple dimensions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76388" y="2604516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91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3752" y="3481831"/>
            <a:ext cx="106045" cy="158750"/>
          </a:xfrm>
          <a:custGeom>
            <a:avLst/>
            <a:gdLst/>
            <a:ahLst/>
            <a:cxnLst/>
            <a:rect l="l" t="t" r="r" b="b"/>
            <a:pathLst>
              <a:path w="106044" h="158750">
                <a:moveTo>
                  <a:pt x="0" y="0"/>
                </a:moveTo>
                <a:lnTo>
                  <a:pt x="105651" y="15831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94888" y="2430271"/>
            <a:ext cx="161290" cy="266065"/>
          </a:xfrm>
          <a:custGeom>
            <a:avLst/>
            <a:gdLst/>
            <a:ahLst/>
            <a:cxnLst/>
            <a:rect l="l" t="t" r="r" b="b"/>
            <a:pathLst>
              <a:path w="161289" h="266064">
                <a:moveTo>
                  <a:pt x="0" y="0"/>
                </a:moveTo>
                <a:lnTo>
                  <a:pt x="160782" y="26568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5751" y="3262375"/>
            <a:ext cx="91440" cy="134620"/>
          </a:xfrm>
          <a:custGeom>
            <a:avLst/>
            <a:gdLst/>
            <a:ahLst/>
            <a:cxnLst/>
            <a:rect l="l" t="t" r="r" b="b"/>
            <a:pathLst>
              <a:path w="91439" h="134620">
                <a:moveTo>
                  <a:pt x="0" y="0"/>
                </a:moveTo>
                <a:lnTo>
                  <a:pt x="91440" y="134365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455" y="3027806"/>
            <a:ext cx="3099435" cy="76200"/>
          </a:xfrm>
          <a:custGeom>
            <a:avLst/>
            <a:gdLst/>
            <a:ahLst/>
            <a:cxnLst/>
            <a:rect l="l" t="t" r="r" b="b"/>
            <a:pathLst>
              <a:path w="3099435" h="76200">
                <a:moveTo>
                  <a:pt x="3022904" y="0"/>
                </a:moveTo>
                <a:lnTo>
                  <a:pt x="3022716" y="28253"/>
                </a:lnTo>
                <a:lnTo>
                  <a:pt x="3035350" y="28320"/>
                </a:lnTo>
                <a:lnTo>
                  <a:pt x="3035350" y="48132"/>
                </a:lnTo>
                <a:lnTo>
                  <a:pt x="3022583" y="48132"/>
                </a:lnTo>
                <a:lnTo>
                  <a:pt x="3022396" y="76199"/>
                </a:lnTo>
                <a:lnTo>
                  <a:pt x="3079286" y="48132"/>
                </a:lnTo>
                <a:lnTo>
                  <a:pt x="3035350" y="48132"/>
                </a:lnTo>
                <a:lnTo>
                  <a:pt x="3079425" y="48064"/>
                </a:lnTo>
                <a:lnTo>
                  <a:pt x="3098850" y="38480"/>
                </a:lnTo>
                <a:lnTo>
                  <a:pt x="3022904" y="0"/>
                </a:lnTo>
                <a:close/>
              </a:path>
              <a:path w="3099435" h="76200">
                <a:moveTo>
                  <a:pt x="3022716" y="28253"/>
                </a:moveTo>
                <a:lnTo>
                  <a:pt x="3022584" y="48064"/>
                </a:lnTo>
                <a:lnTo>
                  <a:pt x="3035350" y="48132"/>
                </a:lnTo>
                <a:lnTo>
                  <a:pt x="3035350" y="28320"/>
                </a:lnTo>
                <a:lnTo>
                  <a:pt x="3022716" y="28253"/>
                </a:lnTo>
                <a:close/>
              </a:path>
              <a:path w="3099435" h="76200">
                <a:moveTo>
                  <a:pt x="101" y="12064"/>
                </a:moveTo>
                <a:lnTo>
                  <a:pt x="0" y="31876"/>
                </a:lnTo>
                <a:lnTo>
                  <a:pt x="3022584" y="48064"/>
                </a:lnTo>
                <a:lnTo>
                  <a:pt x="3022716" y="28253"/>
                </a:lnTo>
                <a:lnTo>
                  <a:pt x="101" y="12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1314" y="1915921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6" y="63500"/>
                </a:moveTo>
                <a:lnTo>
                  <a:pt x="28193" y="63500"/>
                </a:lnTo>
                <a:lnTo>
                  <a:pt x="28193" y="2286000"/>
                </a:lnTo>
                <a:lnTo>
                  <a:pt x="48006" y="2286000"/>
                </a:lnTo>
                <a:lnTo>
                  <a:pt x="48006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43248" y="3046348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5922" y="1733550"/>
            <a:ext cx="24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Cambria Math"/>
                <a:cs typeface="Cambria Math"/>
              </a:rPr>
              <a:t>𝑥</a:t>
            </a:r>
            <a:r>
              <a:rPr sz="1500" spc="7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8655" y="3486404"/>
            <a:ext cx="125095" cy="200025"/>
          </a:xfrm>
          <a:custGeom>
            <a:avLst/>
            <a:gdLst/>
            <a:ahLst/>
            <a:cxnLst/>
            <a:rect l="l" t="t" r="r" b="b"/>
            <a:pathLst>
              <a:path w="125094" h="200025">
                <a:moveTo>
                  <a:pt x="0" y="0"/>
                </a:moveTo>
                <a:lnTo>
                  <a:pt x="124968" y="199580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2747" y="3074923"/>
            <a:ext cx="194945" cy="312420"/>
          </a:xfrm>
          <a:custGeom>
            <a:avLst/>
            <a:gdLst/>
            <a:ahLst/>
            <a:cxnLst/>
            <a:rect l="l" t="t" r="r" b="b"/>
            <a:pathLst>
              <a:path w="194944" h="312420">
                <a:moveTo>
                  <a:pt x="0" y="0"/>
                </a:moveTo>
                <a:lnTo>
                  <a:pt x="194945" y="31203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11095" y="2983484"/>
            <a:ext cx="102235" cy="175260"/>
          </a:xfrm>
          <a:custGeom>
            <a:avLst/>
            <a:gdLst/>
            <a:ahLst/>
            <a:cxnLst/>
            <a:rect l="l" t="t" r="r" b="b"/>
            <a:pathLst>
              <a:path w="102235" h="175260">
                <a:moveTo>
                  <a:pt x="0" y="0"/>
                </a:moveTo>
                <a:lnTo>
                  <a:pt x="102235" y="175132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57044" y="3015487"/>
            <a:ext cx="161290" cy="257175"/>
          </a:xfrm>
          <a:custGeom>
            <a:avLst/>
            <a:gdLst/>
            <a:ahLst/>
            <a:cxnLst/>
            <a:rect l="l" t="t" r="r" b="b"/>
            <a:pathLst>
              <a:path w="161289" h="257175">
                <a:moveTo>
                  <a:pt x="0" y="0"/>
                </a:moveTo>
                <a:lnTo>
                  <a:pt x="161289" y="25704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74392" y="2465324"/>
            <a:ext cx="227965" cy="349885"/>
          </a:xfrm>
          <a:custGeom>
            <a:avLst/>
            <a:gdLst/>
            <a:ahLst/>
            <a:cxnLst/>
            <a:rect l="l" t="t" r="r" b="b"/>
            <a:pathLst>
              <a:path w="227964" h="349885">
                <a:moveTo>
                  <a:pt x="0" y="0"/>
                </a:moveTo>
                <a:lnTo>
                  <a:pt x="227456" y="349376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37104" y="2329687"/>
            <a:ext cx="196215" cy="302895"/>
          </a:xfrm>
          <a:custGeom>
            <a:avLst/>
            <a:gdLst/>
            <a:ahLst/>
            <a:cxnLst/>
            <a:rect l="l" t="t" r="r" b="b"/>
            <a:pathLst>
              <a:path w="196214" h="302894">
                <a:moveTo>
                  <a:pt x="0" y="0"/>
                </a:moveTo>
                <a:lnTo>
                  <a:pt x="195960" y="302513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4076" y="2649728"/>
            <a:ext cx="287655" cy="460375"/>
          </a:xfrm>
          <a:custGeom>
            <a:avLst/>
            <a:gdLst/>
            <a:ahLst/>
            <a:cxnLst/>
            <a:rect l="l" t="t" r="r" b="b"/>
            <a:pathLst>
              <a:path w="287655" h="460375">
                <a:moveTo>
                  <a:pt x="0" y="0"/>
                </a:moveTo>
                <a:lnTo>
                  <a:pt x="287274" y="45999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2508" y="2319019"/>
            <a:ext cx="45720" cy="76835"/>
          </a:xfrm>
          <a:custGeom>
            <a:avLst/>
            <a:gdLst/>
            <a:ahLst/>
            <a:cxnLst/>
            <a:rect l="l" t="t" r="r" b="b"/>
            <a:pathLst>
              <a:path w="45720" h="76835">
                <a:moveTo>
                  <a:pt x="0" y="0"/>
                </a:moveTo>
                <a:lnTo>
                  <a:pt x="45465" y="7645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6420" y="2924047"/>
            <a:ext cx="163067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33500" y="2998723"/>
            <a:ext cx="164592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27148" y="3177031"/>
            <a:ext cx="163067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08860" y="2390647"/>
            <a:ext cx="164591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89732" y="2201671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30">
                <a:moveTo>
                  <a:pt x="75438" y="0"/>
                </a:moveTo>
                <a:lnTo>
                  <a:pt x="46077" y="5929"/>
                </a:lnTo>
                <a:lnTo>
                  <a:pt x="22097" y="22098"/>
                </a:lnTo>
                <a:lnTo>
                  <a:pt x="5929" y="46077"/>
                </a:lnTo>
                <a:lnTo>
                  <a:pt x="0" y="75437"/>
                </a:lnTo>
                <a:lnTo>
                  <a:pt x="5929" y="104798"/>
                </a:lnTo>
                <a:lnTo>
                  <a:pt x="22098" y="128778"/>
                </a:lnTo>
                <a:lnTo>
                  <a:pt x="46077" y="144946"/>
                </a:lnTo>
                <a:lnTo>
                  <a:pt x="75438" y="150875"/>
                </a:lnTo>
                <a:lnTo>
                  <a:pt x="104798" y="144946"/>
                </a:lnTo>
                <a:lnTo>
                  <a:pt x="128777" y="128778"/>
                </a:lnTo>
                <a:lnTo>
                  <a:pt x="144946" y="104798"/>
                </a:lnTo>
                <a:lnTo>
                  <a:pt x="150876" y="75437"/>
                </a:lnTo>
                <a:lnTo>
                  <a:pt x="144946" y="46077"/>
                </a:lnTo>
                <a:lnTo>
                  <a:pt x="128778" y="22098"/>
                </a:lnTo>
                <a:lnTo>
                  <a:pt x="104798" y="5929"/>
                </a:lnTo>
                <a:lnTo>
                  <a:pt x="75438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89732" y="2201671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30">
                <a:moveTo>
                  <a:pt x="0" y="75437"/>
                </a:moveTo>
                <a:lnTo>
                  <a:pt x="5929" y="46077"/>
                </a:lnTo>
                <a:lnTo>
                  <a:pt x="22097" y="22098"/>
                </a:lnTo>
                <a:lnTo>
                  <a:pt x="46077" y="5929"/>
                </a:lnTo>
                <a:lnTo>
                  <a:pt x="75438" y="0"/>
                </a:lnTo>
                <a:lnTo>
                  <a:pt x="104798" y="5929"/>
                </a:lnTo>
                <a:lnTo>
                  <a:pt x="128778" y="22097"/>
                </a:lnTo>
                <a:lnTo>
                  <a:pt x="144946" y="46077"/>
                </a:lnTo>
                <a:lnTo>
                  <a:pt x="150876" y="75437"/>
                </a:lnTo>
                <a:lnTo>
                  <a:pt x="144946" y="104798"/>
                </a:lnTo>
                <a:lnTo>
                  <a:pt x="128778" y="128777"/>
                </a:lnTo>
                <a:lnTo>
                  <a:pt x="104798" y="144946"/>
                </a:lnTo>
                <a:lnTo>
                  <a:pt x="75438" y="150875"/>
                </a:lnTo>
                <a:lnTo>
                  <a:pt x="46077" y="144946"/>
                </a:lnTo>
                <a:lnTo>
                  <a:pt x="22098" y="128778"/>
                </a:lnTo>
                <a:lnTo>
                  <a:pt x="5929" y="104798"/>
                </a:lnTo>
                <a:lnTo>
                  <a:pt x="0" y="7543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58083" y="2436368"/>
            <a:ext cx="163067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54807" y="2238247"/>
            <a:ext cx="163067" cy="163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81327" y="3590035"/>
            <a:ext cx="164591" cy="163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83051" y="3006343"/>
            <a:ext cx="164591" cy="1630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8800" y="3303523"/>
            <a:ext cx="164591" cy="164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68040" y="2604008"/>
            <a:ext cx="164592" cy="163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027" y="3396487"/>
            <a:ext cx="163068" cy="1630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81024" y="2262124"/>
            <a:ext cx="2599690" cy="1481455"/>
          </a:xfrm>
          <a:custGeom>
            <a:avLst/>
            <a:gdLst/>
            <a:ahLst/>
            <a:cxnLst/>
            <a:rect l="l" t="t" r="r" b="b"/>
            <a:pathLst>
              <a:path w="2599690" h="1481454">
                <a:moveTo>
                  <a:pt x="0" y="1481455"/>
                </a:moveTo>
                <a:lnTo>
                  <a:pt x="2599105" y="0"/>
                </a:lnTo>
              </a:path>
            </a:pathLst>
          </a:custGeom>
          <a:ln w="28575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04332" y="3564635"/>
            <a:ext cx="0" cy="41910"/>
          </a:xfrm>
          <a:custGeom>
            <a:avLst/>
            <a:gdLst/>
            <a:ahLst/>
            <a:cxnLst/>
            <a:rect l="l" t="t" r="r" b="b"/>
            <a:pathLst>
              <a:path h="41910">
                <a:moveTo>
                  <a:pt x="0" y="0"/>
                </a:moveTo>
                <a:lnTo>
                  <a:pt x="0" y="4152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87868" y="2479548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85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547104" y="3235452"/>
            <a:ext cx="635" cy="85725"/>
          </a:xfrm>
          <a:custGeom>
            <a:avLst/>
            <a:gdLst/>
            <a:ahLst/>
            <a:cxnLst/>
            <a:rect l="l" t="t" r="r" b="b"/>
            <a:pathLst>
              <a:path w="634" h="85725">
                <a:moveTo>
                  <a:pt x="317" y="-4572"/>
                </a:moveTo>
                <a:lnTo>
                  <a:pt x="317" y="90043"/>
                </a:lnTo>
              </a:path>
            </a:pathLst>
          </a:custGeom>
          <a:ln w="9779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57038" y="3038983"/>
            <a:ext cx="3098800" cy="76200"/>
          </a:xfrm>
          <a:custGeom>
            <a:avLst/>
            <a:gdLst/>
            <a:ahLst/>
            <a:cxnLst/>
            <a:rect l="l" t="t" r="r" b="b"/>
            <a:pathLst>
              <a:path w="3098800" h="76200">
                <a:moveTo>
                  <a:pt x="3022854" y="0"/>
                </a:moveTo>
                <a:lnTo>
                  <a:pt x="3022665" y="28253"/>
                </a:lnTo>
                <a:lnTo>
                  <a:pt x="3035300" y="28321"/>
                </a:lnTo>
                <a:lnTo>
                  <a:pt x="3035300" y="48133"/>
                </a:lnTo>
                <a:lnTo>
                  <a:pt x="3022533" y="48133"/>
                </a:lnTo>
                <a:lnTo>
                  <a:pt x="3022345" y="76200"/>
                </a:lnTo>
                <a:lnTo>
                  <a:pt x="3079236" y="48133"/>
                </a:lnTo>
                <a:lnTo>
                  <a:pt x="3035300" y="48133"/>
                </a:lnTo>
                <a:lnTo>
                  <a:pt x="3079374" y="48064"/>
                </a:lnTo>
                <a:lnTo>
                  <a:pt x="3098800" y="38481"/>
                </a:lnTo>
                <a:lnTo>
                  <a:pt x="3022854" y="0"/>
                </a:lnTo>
                <a:close/>
              </a:path>
              <a:path w="3098800" h="76200">
                <a:moveTo>
                  <a:pt x="3022665" y="28253"/>
                </a:moveTo>
                <a:lnTo>
                  <a:pt x="3022533" y="48064"/>
                </a:lnTo>
                <a:lnTo>
                  <a:pt x="3035300" y="48133"/>
                </a:lnTo>
                <a:lnTo>
                  <a:pt x="3035300" y="28321"/>
                </a:lnTo>
                <a:lnTo>
                  <a:pt x="3022665" y="28253"/>
                </a:lnTo>
                <a:close/>
              </a:path>
              <a:path w="3098800" h="76200">
                <a:moveTo>
                  <a:pt x="0" y="12065"/>
                </a:moveTo>
                <a:lnTo>
                  <a:pt x="0" y="31877"/>
                </a:lnTo>
                <a:lnTo>
                  <a:pt x="3022533" y="48064"/>
                </a:lnTo>
                <a:lnTo>
                  <a:pt x="3022665" y="28253"/>
                </a:lnTo>
                <a:lnTo>
                  <a:pt x="0" y="12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67321" y="1925573"/>
            <a:ext cx="76200" cy="2286000"/>
          </a:xfrm>
          <a:custGeom>
            <a:avLst/>
            <a:gdLst/>
            <a:ahLst/>
            <a:cxnLst/>
            <a:rect l="l" t="t" r="r" b="b"/>
            <a:pathLst>
              <a:path w="76200" h="2286000">
                <a:moveTo>
                  <a:pt x="48005" y="63500"/>
                </a:moveTo>
                <a:lnTo>
                  <a:pt x="28194" y="63500"/>
                </a:lnTo>
                <a:lnTo>
                  <a:pt x="28194" y="2286000"/>
                </a:lnTo>
                <a:lnTo>
                  <a:pt x="48005" y="2286000"/>
                </a:lnTo>
                <a:lnTo>
                  <a:pt x="48005" y="63500"/>
                </a:lnTo>
                <a:close/>
              </a:path>
              <a:path w="76200" h="2286000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28600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280527" y="3056890"/>
            <a:ext cx="2400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mbria Math"/>
                <a:cs typeface="Cambria Math"/>
              </a:rPr>
              <a:t>𝑥</a:t>
            </a:r>
            <a:r>
              <a:rPr sz="1500" spc="-15" baseline="-16666" dirty="0">
                <a:latin typeface="Cambria Math"/>
                <a:cs typeface="Cambria Math"/>
              </a:rPr>
              <a:t>1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553454" y="1744218"/>
            <a:ext cx="24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Cambria Math"/>
                <a:cs typeface="Cambria Math"/>
              </a:rPr>
              <a:t>𝑥</a:t>
            </a:r>
            <a:r>
              <a:rPr sz="1500" spc="7" baseline="-16666" dirty="0">
                <a:latin typeface="Cambria Math"/>
                <a:cs typeface="Cambria Math"/>
              </a:rPr>
              <a:t>2</a:t>
            </a:r>
            <a:endParaRPr sz="1500" baseline="-16666">
              <a:latin typeface="Cambria Math"/>
              <a:cs typeface="Cambria Math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199632" y="3364991"/>
            <a:ext cx="635" cy="241300"/>
          </a:xfrm>
          <a:custGeom>
            <a:avLst/>
            <a:gdLst/>
            <a:ahLst/>
            <a:cxnLst/>
            <a:rect l="l" t="t" r="r" b="b"/>
            <a:pathLst>
              <a:path w="635" h="241300">
                <a:moveTo>
                  <a:pt x="0" y="0"/>
                </a:moveTo>
                <a:lnTo>
                  <a:pt x="634" y="241173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51803" y="316687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5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54723" y="3092196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31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45452" y="2964179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4">
                <a:moveTo>
                  <a:pt x="0" y="0"/>
                </a:moveTo>
                <a:lnTo>
                  <a:pt x="0" y="230124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27164" y="2558795"/>
            <a:ext cx="0" cy="420370"/>
          </a:xfrm>
          <a:custGeom>
            <a:avLst/>
            <a:gdLst/>
            <a:ahLst/>
            <a:cxnLst/>
            <a:rect l="l" t="t" r="r" b="b"/>
            <a:pathLst>
              <a:path h="420369">
                <a:moveTo>
                  <a:pt x="0" y="0"/>
                </a:moveTo>
                <a:lnTo>
                  <a:pt x="0" y="420370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373111" y="2406395"/>
            <a:ext cx="635" cy="423545"/>
          </a:xfrm>
          <a:custGeom>
            <a:avLst/>
            <a:gdLst/>
            <a:ahLst/>
            <a:cxnLst/>
            <a:rect l="l" t="t" r="r" b="b"/>
            <a:pathLst>
              <a:path w="634" h="423544">
                <a:moveTo>
                  <a:pt x="381" y="0"/>
                </a:moveTo>
                <a:lnTo>
                  <a:pt x="0" y="423418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1356" y="2631948"/>
            <a:ext cx="0" cy="391795"/>
          </a:xfrm>
          <a:custGeom>
            <a:avLst/>
            <a:gdLst/>
            <a:ahLst/>
            <a:cxnLst/>
            <a:rect l="l" t="t" r="r" b="b"/>
            <a:pathLst>
              <a:path h="391795">
                <a:moveTo>
                  <a:pt x="0" y="0"/>
                </a:moveTo>
                <a:lnTo>
                  <a:pt x="0" y="391287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01940" y="2363723"/>
            <a:ext cx="0" cy="231140"/>
          </a:xfrm>
          <a:custGeom>
            <a:avLst/>
            <a:gdLst/>
            <a:ahLst/>
            <a:cxnLst/>
            <a:rect l="l" t="t" r="r" b="b"/>
            <a:pathLst>
              <a:path h="231139">
                <a:moveTo>
                  <a:pt x="0" y="0"/>
                </a:moveTo>
                <a:lnTo>
                  <a:pt x="0" y="231139"/>
                </a:lnTo>
              </a:path>
            </a:pathLst>
          </a:custGeom>
          <a:ln w="9144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72428" y="2935223"/>
            <a:ext cx="163068" cy="1630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1032" y="3009900"/>
            <a:ext cx="163068" cy="163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63156" y="3188208"/>
            <a:ext cx="164592" cy="1630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46392" y="2400300"/>
            <a:ext cx="163068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25740" y="2211323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44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25740" y="2211323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594092" y="2447544"/>
            <a:ext cx="164592" cy="163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90816" y="2247900"/>
            <a:ext cx="164592" cy="1645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18859" y="3599688"/>
            <a:ext cx="163068" cy="1645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20583" y="3015995"/>
            <a:ext cx="163068" cy="16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66332" y="3314700"/>
            <a:ext cx="163068" cy="163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005571" y="2615183"/>
            <a:ext cx="163068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22035" y="3407664"/>
            <a:ext cx="164592" cy="163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99353" y="2346198"/>
            <a:ext cx="2908300" cy="1351915"/>
          </a:xfrm>
          <a:custGeom>
            <a:avLst/>
            <a:gdLst/>
            <a:ahLst/>
            <a:cxnLst/>
            <a:rect l="l" t="t" r="r" b="b"/>
            <a:pathLst>
              <a:path w="2908300" h="1351914">
                <a:moveTo>
                  <a:pt x="0" y="1351495"/>
                </a:moveTo>
                <a:lnTo>
                  <a:pt x="2907919" y="0"/>
                </a:lnTo>
              </a:path>
            </a:pathLst>
          </a:custGeom>
          <a:ln w="28956">
            <a:solidFill>
              <a:srgbClr val="FDA8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TextShape 1">
            <a:extLst>
              <a:ext uri="{FF2B5EF4-FFF2-40B4-BE49-F238E27FC236}">
                <a16:creationId xmlns:a16="http://schemas.microsoft.com/office/drawing/2014/main" id="{8096D467-A54F-4143-81D8-F698E78E5158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PCA versus Linear Regression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B9F3D7-905B-B440-B419-D808FB5E5FB1}"/>
              </a:ext>
            </a:extLst>
          </p:cNvPr>
          <p:cNvSpPr txBox="1"/>
          <p:nvPr/>
        </p:nvSpPr>
        <p:spPr>
          <a:xfrm>
            <a:off x="405387" y="996375"/>
            <a:ext cx="352757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PCA finds the line that minimizes the 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 of distances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the data points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A3BB505-EA51-AB4D-AFAA-F6064EFC9B96}"/>
              </a:ext>
            </a:extLst>
          </p:cNvPr>
          <p:cNvSpPr txBox="1"/>
          <p:nvPr/>
        </p:nvSpPr>
        <p:spPr>
          <a:xfrm>
            <a:off x="5034144" y="819150"/>
            <a:ext cx="352757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Linear Regression finds the line that minimizes the 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 of squared distances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the labels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1A21869-63E7-1F4C-B93C-D1CF2AFA76B7}"/>
                  </a:ext>
                </a:extLst>
              </p:cNvPr>
              <p:cNvSpPr txBox="1"/>
              <p:nvPr/>
            </p:nvSpPr>
            <p:spPr>
              <a:xfrm>
                <a:off x="772104" y="4400550"/>
                <a:ext cx="2794136" cy="5847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are both features, i.e. independent variables</a:t>
                </a: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1A21869-63E7-1F4C-B93C-D1CF2AFA7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04" y="4400550"/>
                <a:ext cx="2794136" cy="584775"/>
              </a:xfrm>
              <a:prstGeom prst="rect">
                <a:avLst/>
              </a:prstGeom>
              <a:blipFill>
                <a:blip r:embed="rId13"/>
                <a:stretch>
                  <a:fillRect r="-450" b="-816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F76073-07F7-964C-9206-ADDF7664D9A2}"/>
                  </a:ext>
                </a:extLst>
              </p:cNvPr>
              <p:cNvSpPr txBox="1"/>
              <p:nvPr/>
            </p:nvSpPr>
            <p:spPr>
              <a:xfrm>
                <a:off x="5760435" y="4400550"/>
                <a:ext cx="2089971" cy="5847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label, i.e. dependent variable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F76073-07F7-964C-9206-ADDF7664D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435" y="4400550"/>
                <a:ext cx="2089971" cy="584775"/>
              </a:xfrm>
              <a:prstGeom prst="rect">
                <a:avLst/>
              </a:prstGeom>
              <a:blipFill>
                <a:blip r:embed="rId14"/>
                <a:stretch>
                  <a:fillRect b="-816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7" grpId="0" animBg="1"/>
      <p:bldP spid="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8" y="2237043"/>
            <a:ext cx="657228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PCA as Eigen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410384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5347953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83320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83321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18665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18666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54011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54011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89412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89412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24757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24757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60102" y="1100632"/>
            <a:ext cx="0" cy="2394585"/>
          </a:xfrm>
          <a:custGeom>
            <a:avLst/>
            <a:gdLst/>
            <a:ahLst/>
            <a:cxnLst/>
            <a:rect l="l" t="t" r="r" b="b"/>
            <a:pathLst>
              <a:path h="2394585">
                <a:moveTo>
                  <a:pt x="0" y="2394480"/>
                </a:moveTo>
                <a:lnTo>
                  <a:pt x="0" y="0"/>
                </a:lnTo>
              </a:path>
            </a:pathLst>
          </a:custGeom>
          <a:ln w="78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60103" y="3495113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495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47953" y="3495113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16475" y="349511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47953" y="3096047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16475" y="309604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47953" y="2696964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16475" y="269696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47953" y="2297881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16475" y="229788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47953" y="1898798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16475" y="189879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47953" y="1499715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316475" y="14997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47953" y="1100632"/>
            <a:ext cx="3212465" cy="0"/>
          </a:xfrm>
          <a:custGeom>
            <a:avLst/>
            <a:gdLst/>
            <a:ahLst/>
            <a:cxnLst/>
            <a:rect l="l" t="t" r="r" b="b"/>
            <a:pathLst>
              <a:path w="3212465">
                <a:moveTo>
                  <a:pt x="0" y="0"/>
                </a:moveTo>
                <a:lnTo>
                  <a:pt x="3212149" y="0"/>
                </a:lnTo>
              </a:path>
            </a:pathLst>
          </a:custGeom>
          <a:ln w="787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16474" y="110063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78" y="0"/>
                </a:moveTo>
                <a:lnTo>
                  <a:pt x="0" y="0"/>
                </a:lnTo>
              </a:path>
            </a:pathLst>
          </a:custGeom>
          <a:ln w="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16812" y="1808259"/>
            <a:ext cx="84260" cy="8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66770" y="1829530"/>
            <a:ext cx="1928464" cy="1101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32531" y="1801728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632" y="0"/>
                </a:moveTo>
                <a:lnTo>
                  <a:pt x="2854" y="23240"/>
                </a:lnTo>
                <a:lnTo>
                  <a:pt x="0" y="37646"/>
                </a:lnTo>
                <a:lnTo>
                  <a:pt x="725" y="45017"/>
                </a:lnTo>
                <a:lnTo>
                  <a:pt x="30239" y="74558"/>
                </a:lnTo>
                <a:lnTo>
                  <a:pt x="37632" y="75292"/>
                </a:lnTo>
                <a:lnTo>
                  <a:pt x="44993" y="74558"/>
                </a:lnTo>
                <a:lnTo>
                  <a:pt x="74530" y="45017"/>
                </a:lnTo>
                <a:lnTo>
                  <a:pt x="75264" y="37646"/>
                </a:lnTo>
                <a:lnTo>
                  <a:pt x="74530" y="30274"/>
                </a:lnTo>
                <a:lnTo>
                  <a:pt x="44993" y="734"/>
                </a:lnTo>
                <a:lnTo>
                  <a:pt x="37632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32531" y="1801728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632" y="75292"/>
                </a:moveTo>
                <a:lnTo>
                  <a:pt x="72388" y="52051"/>
                </a:lnTo>
                <a:lnTo>
                  <a:pt x="75264" y="37646"/>
                </a:lnTo>
                <a:lnTo>
                  <a:pt x="74530" y="30274"/>
                </a:lnTo>
                <a:lnTo>
                  <a:pt x="44993" y="734"/>
                </a:lnTo>
                <a:lnTo>
                  <a:pt x="37632" y="0"/>
                </a:lnTo>
                <a:lnTo>
                  <a:pt x="30239" y="734"/>
                </a:lnTo>
                <a:lnTo>
                  <a:pt x="725" y="30274"/>
                </a:lnTo>
                <a:lnTo>
                  <a:pt x="0" y="37646"/>
                </a:lnTo>
                <a:lnTo>
                  <a:pt x="725" y="45017"/>
                </a:lnTo>
                <a:lnTo>
                  <a:pt x="30239" y="74558"/>
                </a:lnTo>
                <a:lnTo>
                  <a:pt x="37632" y="75292"/>
                </a:lnTo>
                <a:close/>
              </a:path>
            </a:pathLst>
          </a:custGeom>
          <a:ln w="89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58077" y="1616439"/>
            <a:ext cx="2540" cy="23495"/>
          </a:xfrm>
          <a:custGeom>
            <a:avLst/>
            <a:gdLst/>
            <a:ahLst/>
            <a:cxnLst/>
            <a:rect l="l" t="t" r="r" b="b"/>
            <a:pathLst>
              <a:path w="2540" h="23494">
                <a:moveTo>
                  <a:pt x="2058" y="0"/>
                </a:moveTo>
                <a:lnTo>
                  <a:pt x="733" y="4349"/>
                </a:lnTo>
                <a:lnTo>
                  <a:pt x="0" y="11744"/>
                </a:lnTo>
                <a:lnTo>
                  <a:pt x="733" y="19108"/>
                </a:lnTo>
                <a:lnTo>
                  <a:pt x="2058" y="23451"/>
                </a:lnTo>
                <a:lnTo>
                  <a:pt x="2058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558077" y="1616440"/>
            <a:ext cx="2540" cy="23495"/>
          </a:xfrm>
          <a:custGeom>
            <a:avLst/>
            <a:gdLst/>
            <a:ahLst/>
            <a:cxnLst/>
            <a:rect l="l" t="t" r="r" b="b"/>
            <a:pathLst>
              <a:path w="2540" h="23494">
                <a:moveTo>
                  <a:pt x="2058" y="0"/>
                </a:moveTo>
                <a:lnTo>
                  <a:pt x="733" y="4349"/>
                </a:lnTo>
                <a:lnTo>
                  <a:pt x="0" y="11744"/>
                </a:lnTo>
                <a:lnTo>
                  <a:pt x="733" y="19108"/>
                </a:lnTo>
                <a:lnTo>
                  <a:pt x="2058" y="23451"/>
                </a:lnTo>
              </a:path>
            </a:pathLst>
          </a:custGeom>
          <a:ln w="89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69263" y="184252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632" y="0"/>
                </a:moveTo>
                <a:lnTo>
                  <a:pt x="2875" y="23261"/>
                </a:lnTo>
                <a:lnTo>
                  <a:pt x="0" y="37646"/>
                </a:lnTo>
                <a:lnTo>
                  <a:pt x="733" y="45041"/>
                </a:lnTo>
                <a:lnTo>
                  <a:pt x="30271" y="74566"/>
                </a:lnTo>
                <a:lnTo>
                  <a:pt x="37632" y="75292"/>
                </a:lnTo>
                <a:lnTo>
                  <a:pt x="45024" y="74566"/>
                </a:lnTo>
                <a:lnTo>
                  <a:pt x="74538" y="45041"/>
                </a:lnTo>
                <a:lnTo>
                  <a:pt x="75264" y="37646"/>
                </a:lnTo>
                <a:lnTo>
                  <a:pt x="74538" y="30282"/>
                </a:lnTo>
                <a:lnTo>
                  <a:pt x="45024" y="734"/>
                </a:lnTo>
                <a:lnTo>
                  <a:pt x="37632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69263" y="184252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632" y="75292"/>
                </a:moveTo>
                <a:lnTo>
                  <a:pt x="72409" y="52072"/>
                </a:lnTo>
                <a:lnTo>
                  <a:pt x="75264" y="37646"/>
                </a:lnTo>
                <a:lnTo>
                  <a:pt x="74538" y="30282"/>
                </a:lnTo>
                <a:lnTo>
                  <a:pt x="45024" y="734"/>
                </a:lnTo>
                <a:lnTo>
                  <a:pt x="37632" y="0"/>
                </a:lnTo>
                <a:lnTo>
                  <a:pt x="30271" y="734"/>
                </a:lnTo>
                <a:lnTo>
                  <a:pt x="733" y="30282"/>
                </a:lnTo>
                <a:lnTo>
                  <a:pt x="0" y="37646"/>
                </a:lnTo>
                <a:lnTo>
                  <a:pt x="733" y="45041"/>
                </a:lnTo>
                <a:lnTo>
                  <a:pt x="30271" y="74566"/>
                </a:lnTo>
                <a:lnTo>
                  <a:pt x="37632" y="75292"/>
                </a:lnTo>
                <a:close/>
              </a:path>
            </a:pathLst>
          </a:custGeom>
          <a:ln w="89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47953" y="1097070"/>
            <a:ext cx="0" cy="2430145"/>
          </a:xfrm>
          <a:custGeom>
            <a:avLst/>
            <a:gdLst/>
            <a:ahLst/>
            <a:cxnLst/>
            <a:rect l="l" t="t" r="r" b="b"/>
            <a:pathLst>
              <a:path h="2430145">
                <a:moveTo>
                  <a:pt x="0" y="0"/>
                </a:moveTo>
                <a:lnTo>
                  <a:pt x="0" y="2429538"/>
                </a:lnTo>
              </a:path>
            </a:pathLst>
          </a:custGeom>
          <a:ln w="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44359" y="3495115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327" y="0"/>
                </a:lnTo>
              </a:path>
            </a:pathLst>
          </a:custGeom>
          <a:ln w="71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53250" y="1670685"/>
            <a:ext cx="1151890" cy="643890"/>
          </a:xfrm>
          <a:custGeom>
            <a:avLst/>
            <a:gdLst/>
            <a:ahLst/>
            <a:cxnLst/>
            <a:rect l="l" t="t" r="r" b="b"/>
            <a:pathLst>
              <a:path w="1151890" h="643889">
                <a:moveTo>
                  <a:pt x="1047386" y="39936"/>
                </a:moveTo>
                <a:lnTo>
                  <a:pt x="0" y="609853"/>
                </a:lnTo>
                <a:lnTo>
                  <a:pt x="18288" y="643382"/>
                </a:lnTo>
                <a:lnTo>
                  <a:pt x="1065679" y="73461"/>
                </a:lnTo>
                <a:lnTo>
                  <a:pt x="1085292" y="41064"/>
                </a:lnTo>
                <a:lnTo>
                  <a:pt x="1047386" y="39936"/>
                </a:lnTo>
                <a:close/>
              </a:path>
              <a:path w="1151890" h="643889">
                <a:moveTo>
                  <a:pt x="1150993" y="6223"/>
                </a:moveTo>
                <a:lnTo>
                  <a:pt x="1109345" y="6223"/>
                </a:lnTo>
                <a:lnTo>
                  <a:pt x="1127632" y="39750"/>
                </a:lnTo>
                <a:lnTo>
                  <a:pt x="1065679" y="73461"/>
                </a:lnTo>
                <a:lnTo>
                  <a:pt x="1033652" y="126364"/>
                </a:lnTo>
                <a:lnTo>
                  <a:pt x="1031093" y="133435"/>
                </a:lnTo>
                <a:lnTo>
                  <a:pt x="1031462" y="140731"/>
                </a:lnTo>
                <a:lnTo>
                  <a:pt x="1034545" y="147385"/>
                </a:lnTo>
                <a:lnTo>
                  <a:pt x="1040129" y="152526"/>
                </a:lnTo>
                <a:lnTo>
                  <a:pt x="1047253" y="155033"/>
                </a:lnTo>
                <a:lnTo>
                  <a:pt x="1054544" y="154670"/>
                </a:lnTo>
                <a:lnTo>
                  <a:pt x="1061168" y="151616"/>
                </a:lnTo>
                <a:lnTo>
                  <a:pt x="1066292" y="146050"/>
                </a:lnTo>
                <a:lnTo>
                  <a:pt x="1150993" y="6223"/>
                </a:lnTo>
                <a:close/>
              </a:path>
              <a:path w="1151890" h="643889">
                <a:moveTo>
                  <a:pt x="1085292" y="41064"/>
                </a:moveTo>
                <a:lnTo>
                  <a:pt x="1065679" y="73461"/>
                </a:lnTo>
                <a:lnTo>
                  <a:pt x="1123431" y="42037"/>
                </a:lnTo>
                <a:lnTo>
                  <a:pt x="1117980" y="42037"/>
                </a:lnTo>
                <a:lnTo>
                  <a:pt x="1085292" y="41064"/>
                </a:lnTo>
                <a:close/>
              </a:path>
              <a:path w="1151890" h="643889">
                <a:moveTo>
                  <a:pt x="1102232" y="13080"/>
                </a:moveTo>
                <a:lnTo>
                  <a:pt x="1085292" y="41064"/>
                </a:lnTo>
                <a:lnTo>
                  <a:pt x="1117980" y="42037"/>
                </a:lnTo>
                <a:lnTo>
                  <a:pt x="1102232" y="13080"/>
                </a:lnTo>
                <a:close/>
              </a:path>
              <a:path w="1151890" h="643889">
                <a:moveTo>
                  <a:pt x="1113085" y="13080"/>
                </a:moveTo>
                <a:lnTo>
                  <a:pt x="1102232" y="13080"/>
                </a:lnTo>
                <a:lnTo>
                  <a:pt x="1117980" y="42037"/>
                </a:lnTo>
                <a:lnTo>
                  <a:pt x="1123431" y="42037"/>
                </a:lnTo>
                <a:lnTo>
                  <a:pt x="1127632" y="39750"/>
                </a:lnTo>
                <a:lnTo>
                  <a:pt x="1113085" y="13080"/>
                </a:lnTo>
                <a:close/>
              </a:path>
              <a:path w="1151890" h="643889">
                <a:moveTo>
                  <a:pt x="1109345" y="6223"/>
                </a:moveTo>
                <a:lnTo>
                  <a:pt x="1047386" y="39936"/>
                </a:lnTo>
                <a:lnTo>
                  <a:pt x="1085292" y="41064"/>
                </a:lnTo>
                <a:lnTo>
                  <a:pt x="1102232" y="13080"/>
                </a:lnTo>
                <a:lnTo>
                  <a:pt x="1113085" y="13080"/>
                </a:lnTo>
                <a:lnTo>
                  <a:pt x="1109345" y="6223"/>
                </a:lnTo>
                <a:close/>
              </a:path>
              <a:path w="1151890" h="643889">
                <a:moveTo>
                  <a:pt x="986790" y="0"/>
                </a:moveTo>
                <a:lnTo>
                  <a:pt x="979322" y="1305"/>
                </a:lnTo>
                <a:lnTo>
                  <a:pt x="973153" y="5206"/>
                </a:lnTo>
                <a:lnTo>
                  <a:pt x="968912" y="11108"/>
                </a:lnTo>
                <a:lnTo>
                  <a:pt x="967231" y="18414"/>
                </a:lnTo>
                <a:lnTo>
                  <a:pt x="968466" y="25884"/>
                </a:lnTo>
                <a:lnTo>
                  <a:pt x="972343" y="32067"/>
                </a:lnTo>
                <a:lnTo>
                  <a:pt x="978269" y="36345"/>
                </a:lnTo>
                <a:lnTo>
                  <a:pt x="985647" y="38100"/>
                </a:lnTo>
                <a:lnTo>
                  <a:pt x="1047386" y="39936"/>
                </a:lnTo>
                <a:lnTo>
                  <a:pt x="1109345" y="6223"/>
                </a:lnTo>
                <a:lnTo>
                  <a:pt x="1150993" y="6223"/>
                </a:lnTo>
                <a:lnTo>
                  <a:pt x="1151763" y="4952"/>
                </a:lnTo>
                <a:lnTo>
                  <a:pt x="98679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708902" y="1832482"/>
            <a:ext cx="270510" cy="474345"/>
          </a:xfrm>
          <a:custGeom>
            <a:avLst/>
            <a:gdLst/>
            <a:ahLst/>
            <a:cxnLst/>
            <a:rect l="l" t="t" r="r" b="b"/>
            <a:pathLst>
              <a:path w="270509" h="474344">
                <a:moveTo>
                  <a:pt x="41987" y="66860"/>
                </a:moveTo>
                <a:lnTo>
                  <a:pt x="40466" y="104561"/>
                </a:lnTo>
                <a:lnTo>
                  <a:pt x="236474" y="473963"/>
                </a:lnTo>
                <a:lnTo>
                  <a:pt x="270128" y="456056"/>
                </a:lnTo>
                <a:lnTo>
                  <a:pt x="74214" y="86829"/>
                </a:lnTo>
                <a:lnTo>
                  <a:pt x="41987" y="66860"/>
                </a:lnTo>
                <a:close/>
              </a:path>
              <a:path w="270509" h="474344">
                <a:moveTo>
                  <a:pt x="6603" y="0"/>
                </a:moveTo>
                <a:lnTo>
                  <a:pt x="0" y="164845"/>
                </a:lnTo>
                <a:lnTo>
                  <a:pt x="1158" y="172335"/>
                </a:lnTo>
                <a:lnTo>
                  <a:pt x="4984" y="178561"/>
                </a:lnTo>
                <a:lnTo>
                  <a:pt x="10858" y="182883"/>
                </a:lnTo>
                <a:lnTo>
                  <a:pt x="18161" y="184657"/>
                </a:lnTo>
                <a:lnTo>
                  <a:pt x="25650" y="183497"/>
                </a:lnTo>
                <a:lnTo>
                  <a:pt x="31876" y="179657"/>
                </a:lnTo>
                <a:lnTo>
                  <a:pt x="36198" y="173745"/>
                </a:lnTo>
                <a:lnTo>
                  <a:pt x="37973" y="166369"/>
                </a:lnTo>
                <a:lnTo>
                  <a:pt x="40466" y="104561"/>
                </a:lnTo>
                <a:lnTo>
                  <a:pt x="7493" y="42417"/>
                </a:lnTo>
                <a:lnTo>
                  <a:pt x="41148" y="24511"/>
                </a:lnTo>
                <a:lnTo>
                  <a:pt x="46107" y="24511"/>
                </a:lnTo>
                <a:lnTo>
                  <a:pt x="6603" y="0"/>
                </a:lnTo>
                <a:close/>
              </a:path>
              <a:path w="270509" h="474344">
                <a:moveTo>
                  <a:pt x="46107" y="24511"/>
                </a:moveTo>
                <a:lnTo>
                  <a:pt x="41148" y="24511"/>
                </a:lnTo>
                <a:lnTo>
                  <a:pt x="74214" y="86829"/>
                </a:lnTo>
                <a:lnTo>
                  <a:pt x="126746" y="119379"/>
                </a:lnTo>
                <a:lnTo>
                  <a:pt x="133816" y="121979"/>
                </a:lnTo>
                <a:lnTo>
                  <a:pt x="141112" y="121697"/>
                </a:lnTo>
                <a:lnTo>
                  <a:pt x="147766" y="118701"/>
                </a:lnTo>
                <a:lnTo>
                  <a:pt x="152907" y="113156"/>
                </a:lnTo>
                <a:lnTo>
                  <a:pt x="155563" y="106086"/>
                </a:lnTo>
                <a:lnTo>
                  <a:pt x="155289" y="98790"/>
                </a:lnTo>
                <a:lnTo>
                  <a:pt x="152300" y="92136"/>
                </a:lnTo>
                <a:lnTo>
                  <a:pt x="146812" y="86994"/>
                </a:lnTo>
                <a:lnTo>
                  <a:pt x="46107" y="24511"/>
                </a:lnTo>
                <a:close/>
              </a:path>
              <a:path w="270509" h="474344">
                <a:moveTo>
                  <a:pt x="41148" y="24511"/>
                </a:moveTo>
                <a:lnTo>
                  <a:pt x="7493" y="42417"/>
                </a:lnTo>
                <a:lnTo>
                  <a:pt x="40466" y="104561"/>
                </a:lnTo>
                <a:lnTo>
                  <a:pt x="41987" y="66860"/>
                </a:lnTo>
                <a:lnTo>
                  <a:pt x="14224" y="49656"/>
                </a:lnTo>
                <a:lnTo>
                  <a:pt x="43306" y="34162"/>
                </a:lnTo>
                <a:lnTo>
                  <a:pt x="46269" y="34162"/>
                </a:lnTo>
                <a:lnTo>
                  <a:pt x="41148" y="24511"/>
                </a:lnTo>
                <a:close/>
              </a:path>
              <a:path w="270509" h="474344">
                <a:moveTo>
                  <a:pt x="46269" y="34162"/>
                </a:moveTo>
                <a:lnTo>
                  <a:pt x="43306" y="34162"/>
                </a:lnTo>
                <a:lnTo>
                  <a:pt x="41987" y="66860"/>
                </a:lnTo>
                <a:lnTo>
                  <a:pt x="74214" y="86829"/>
                </a:lnTo>
                <a:lnTo>
                  <a:pt x="46269" y="34162"/>
                </a:lnTo>
                <a:close/>
              </a:path>
              <a:path w="270509" h="474344">
                <a:moveTo>
                  <a:pt x="43306" y="34162"/>
                </a:moveTo>
                <a:lnTo>
                  <a:pt x="14224" y="49656"/>
                </a:lnTo>
                <a:lnTo>
                  <a:pt x="41987" y="66860"/>
                </a:lnTo>
                <a:lnTo>
                  <a:pt x="43306" y="34162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TextShape 1">
            <a:extLst>
              <a:ext uri="{FF2B5EF4-FFF2-40B4-BE49-F238E27FC236}">
                <a16:creationId xmlns:a16="http://schemas.microsoft.com/office/drawing/2014/main" id="{B29FD2A8-BD2F-CC41-A943-74D13721B108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PCA as Eigen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Shape 2">
                <a:extLst>
                  <a:ext uri="{FF2B5EF4-FFF2-40B4-BE49-F238E27FC236}">
                    <a16:creationId xmlns:a16="http://schemas.microsoft.com/office/drawing/2014/main" id="{874528B7-D1AF-3E41-8F44-615285924877}"/>
                  </a:ext>
                </a:extLst>
              </p:cNvPr>
              <p:cNvSpPr txBox="1"/>
              <p:nvPr/>
            </p:nvSpPr>
            <p:spPr>
              <a:xfrm>
                <a:off x="260947" y="1097070"/>
                <a:ext cx="4632044" cy="3657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359233" indent="-28575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6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6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 be a data set with covariance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sz="16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359233" indent="-28575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70C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Q: How do the eigenvectors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rgbClr val="0070C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pc="-1" smtClean="0">
                            <a:solidFill>
                              <a:srgbClr val="0070C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rgbClr val="0070C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600" spc="-1" dirty="0">
                    <a:solidFill>
                      <a:srgbClr val="0070C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look like?</a:t>
                </a: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6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Intuitively,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6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responsible for the shape of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6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6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Recall that the eigenvectors are the vectors that do not change direction when multiplied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600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sz="1600" b="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360000" indent="-28575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A: The eigenvectors of the covariance matrix are in fact the principal components of matrix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600" b="0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6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corresponding eigenvalues are equal to the amount of variance explained by each component</a:t>
                </a:r>
              </a:p>
            </p:txBody>
          </p:sp>
        </mc:Choice>
        <mc:Fallback xmlns="">
          <p:sp>
            <p:nvSpPr>
              <p:cNvPr id="78" name="TextShape 2">
                <a:extLst>
                  <a:ext uri="{FF2B5EF4-FFF2-40B4-BE49-F238E27FC236}">
                    <a16:creationId xmlns:a16="http://schemas.microsoft.com/office/drawing/2014/main" id="{874528B7-D1AF-3E41-8F44-615285924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47" y="1097070"/>
                <a:ext cx="4632044" cy="3657441"/>
              </a:xfrm>
              <a:prstGeom prst="rect">
                <a:avLst/>
              </a:prstGeom>
              <a:blipFill>
                <a:blip r:embed="rId4"/>
                <a:stretch>
                  <a:fillRect l="-820" t="-1730" r="-35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bject 185">
                <a:extLst>
                  <a:ext uri="{FF2B5EF4-FFF2-40B4-BE49-F238E27FC236}">
                    <a16:creationId xmlns:a16="http://schemas.microsoft.com/office/drawing/2014/main" id="{9EC93A10-CC3F-5D4C-8823-28C829FE5264}"/>
                  </a:ext>
                </a:extLst>
              </p:cNvPr>
              <p:cNvSpPr txBox="1"/>
              <p:nvPr/>
            </p:nvSpPr>
            <p:spPr>
              <a:xfrm>
                <a:off x="5048842" y="2182155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9" name="object 185">
                <a:extLst>
                  <a:ext uri="{FF2B5EF4-FFF2-40B4-BE49-F238E27FC236}">
                    <a16:creationId xmlns:a16="http://schemas.microsoft.com/office/drawing/2014/main" id="{9EC93A10-CC3F-5D4C-8823-28C829FE5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842" y="2182155"/>
                <a:ext cx="320314" cy="228268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object 185">
                <a:extLst>
                  <a:ext uri="{FF2B5EF4-FFF2-40B4-BE49-F238E27FC236}">
                    <a16:creationId xmlns:a16="http://schemas.microsoft.com/office/drawing/2014/main" id="{A0006563-5B0B-6C4B-B243-FD26EF19CA13}"/>
                  </a:ext>
                </a:extLst>
              </p:cNvPr>
              <p:cNvSpPr txBox="1"/>
              <p:nvPr/>
            </p:nvSpPr>
            <p:spPr>
              <a:xfrm>
                <a:off x="6850462" y="3517172"/>
                <a:ext cx="320314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400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0" name="object 185">
                <a:extLst>
                  <a:ext uri="{FF2B5EF4-FFF2-40B4-BE49-F238E27FC236}">
                    <a16:creationId xmlns:a16="http://schemas.microsoft.com/office/drawing/2014/main" id="{A0006563-5B0B-6C4B-B243-FD26EF19C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62" y="3517172"/>
                <a:ext cx="320314" cy="228268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>
            <a:extLst>
              <a:ext uri="{FF2B5EF4-FFF2-40B4-BE49-F238E27FC236}">
                <a16:creationId xmlns:a16="http://schemas.microsoft.com/office/drawing/2014/main" id="{8DC7A3CD-915C-FD49-B1D3-964D1CEED5E9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Eigen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01D7FA6-AC3E-394E-AD75-B05C776A6074}"/>
                  </a:ext>
                </a:extLst>
              </p:cNvPr>
              <p:cNvSpPr/>
              <p:nvPr/>
            </p:nvSpPr>
            <p:spPr>
              <a:xfrm>
                <a:off x="3200400" y="1347864"/>
                <a:ext cx="3429000" cy="1158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l-GR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l-GR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0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0 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r>
                                <a:rPr lang="en-US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⋱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r>
                                <a:rPr lang="en-US" b="0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  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r>
                                      <a:rPr lang="en-US" b="0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pc="-1"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spc="-1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pc="-1" smtClean="0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spc="-1"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01D7FA6-AC3E-394E-AD75-B05C776A6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347864"/>
                <a:ext cx="3429000" cy="1158587"/>
              </a:xfrm>
              <a:prstGeom prst="rect">
                <a:avLst/>
              </a:prstGeom>
              <a:blipFill>
                <a:blip r:embed="rId2"/>
                <a:stretch>
                  <a:fillRect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F8CE622-A5A4-B647-BEFD-D3702CF67B3D}"/>
                  </a:ext>
                </a:extLst>
              </p:cNvPr>
              <p:cNvSpPr/>
              <p:nvPr/>
            </p:nvSpPr>
            <p:spPr>
              <a:xfrm>
                <a:off x="3200400" y="921852"/>
                <a:ext cx="3200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l-GR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l-GR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pc="-1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pc="-1" smtClean="0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pc="-1" smtClean="0"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spc="-1" smtClean="0"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b="0" i="1" spc="-1" smtClean="0"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F8CE622-A5A4-B647-BEFD-D3702CF67B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921852"/>
                <a:ext cx="32004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49FB39F-8BCC-A54D-AC05-367359DC8608}"/>
                  </a:ext>
                </a:extLst>
              </p:cNvPr>
              <p:cNvSpPr/>
              <p:nvPr/>
            </p:nvSpPr>
            <p:spPr>
              <a:xfrm>
                <a:off x="228600" y="848106"/>
                <a:ext cx="3036537" cy="459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400" b="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400" b="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l-GR" sz="2400" b="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sz="2400" b="0" i="1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where: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49FB39F-8BCC-A54D-AC05-367359DC8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48106"/>
                <a:ext cx="3036537" cy="459806"/>
              </a:xfrm>
              <a:prstGeom prst="rect">
                <a:avLst/>
              </a:prstGeom>
              <a:blipFill>
                <a:blip r:embed="rId4"/>
                <a:stretch>
                  <a:fillRect l="-417" r="-41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F49211C-718D-0948-9B07-A4D084001E64}"/>
                  </a:ext>
                </a:extLst>
              </p:cNvPr>
              <p:cNvSpPr txBox="1"/>
              <p:nvPr/>
            </p:nvSpPr>
            <p:spPr>
              <a:xfrm>
                <a:off x="6480374" y="814130"/>
                <a:ext cx="2045937" cy="5847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l-GR" sz="160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r>
                  <a:rPr lang="en-US" sz="1600" dirty="0"/>
                  <a:t> are column eigenvectors</a:t>
                </a: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F49211C-718D-0948-9B07-A4D084001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74" y="814130"/>
                <a:ext cx="2045937" cy="584775"/>
              </a:xfrm>
              <a:prstGeom prst="rect">
                <a:avLst/>
              </a:prstGeom>
              <a:blipFill>
                <a:blip r:embed="rId5"/>
                <a:stretch>
                  <a:fillRect r="-2439" b="-816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B73035D0-231F-3540-AF60-D05C8E70C918}"/>
              </a:ext>
            </a:extLst>
          </p:cNvPr>
          <p:cNvSpPr txBox="1"/>
          <p:nvPr/>
        </p:nvSpPr>
        <p:spPr>
          <a:xfrm>
            <a:off x="6705600" y="1733121"/>
            <a:ext cx="2045937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Diagonal eigenvalues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5A8A576-8F7B-084B-AB99-59B7E669C564}"/>
              </a:ext>
            </a:extLst>
          </p:cNvPr>
          <p:cNvCxnSpPr>
            <a:cxnSpLocks/>
          </p:cNvCxnSpPr>
          <p:nvPr/>
        </p:nvCxnSpPr>
        <p:spPr bwMode="auto">
          <a:xfrm>
            <a:off x="4700879" y="2906398"/>
            <a:ext cx="1512000" cy="1487569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412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17B4126-157C-034F-8AD0-E7BBAE4924E5}"/>
                  </a:ext>
                </a:extLst>
              </p:cNvPr>
              <p:cNvSpPr/>
              <p:nvPr/>
            </p:nvSpPr>
            <p:spPr>
              <a:xfrm>
                <a:off x="1414319" y="4412218"/>
                <a:ext cx="676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17B4126-157C-034F-8AD0-E7BBAE492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319" y="4412218"/>
                <a:ext cx="676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29B7FED-9197-BD46-B0C4-BCF096925707}"/>
                  </a:ext>
                </a:extLst>
              </p:cNvPr>
              <p:cNvSpPr/>
              <p:nvPr/>
            </p:nvSpPr>
            <p:spPr>
              <a:xfrm>
                <a:off x="3254196" y="4412218"/>
                <a:ext cx="676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29B7FED-9197-BD46-B0C4-BCF0969257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196" y="4412218"/>
                <a:ext cx="676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93A753A-A727-3447-B68E-50890DEC37A3}"/>
                  </a:ext>
                </a:extLst>
              </p:cNvPr>
              <p:cNvSpPr/>
              <p:nvPr/>
            </p:nvSpPr>
            <p:spPr>
              <a:xfrm>
                <a:off x="5118517" y="4412218"/>
                <a:ext cx="676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93A753A-A727-3447-B68E-50890DEC3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517" y="4412218"/>
                <a:ext cx="676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E5EF893-0D97-584B-9C6F-FF67B43B52A7}"/>
                  </a:ext>
                </a:extLst>
              </p:cNvPr>
              <p:cNvSpPr/>
              <p:nvPr/>
            </p:nvSpPr>
            <p:spPr bwMode="auto">
              <a:xfrm>
                <a:off x="996681" y="2906398"/>
                <a:ext cx="1512000" cy="1512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E5EF893-0D97-584B-9C6F-FF67B43B5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681" y="2906398"/>
                <a:ext cx="1512000" cy="151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1FFD93D-8B0B-9D4A-B3B4-D9403CC3D6F0}"/>
                  </a:ext>
                </a:extLst>
              </p:cNvPr>
              <p:cNvSpPr/>
              <p:nvPr/>
            </p:nvSpPr>
            <p:spPr bwMode="auto">
              <a:xfrm>
                <a:off x="4700879" y="2897275"/>
                <a:ext cx="1512000" cy="15120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1FFD93D-8B0B-9D4A-B3B4-D9403CC3D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0879" y="2897275"/>
                <a:ext cx="1512000" cy="151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Content Placeholder 16">
            <a:extLst>
              <a:ext uri="{FF2B5EF4-FFF2-40B4-BE49-F238E27FC236}">
                <a16:creationId xmlns:a16="http://schemas.microsoft.com/office/drawing/2014/main" id="{66E61225-2928-624E-B11C-7CEFD47FCEF9}"/>
              </a:ext>
            </a:extLst>
          </p:cNvPr>
          <p:cNvSpPr txBox="1">
            <a:spLocks/>
          </p:cNvSpPr>
          <p:nvPr/>
        </p:nvSpPr>
        <p:spPr>
          <a:xfrm>
            <a:off x="2443289" y="3402813"/>
            <a:ext cx="457200" cy="457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>
                <a:solidFill>
                  <a:sysClr val="windowText" lastClr="00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16">
                <a:extLst>
                  <a:ext uri="{FF2B5EF4-FFF2-40B4-BE49-F238E27FC236}">
                    <a16:creationId xmlns:a16="http://schemas.microsoft.com/office/drawing/2014/main" id="{28EC22B1-D840-6447-B55A-BA89C5AED3D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28084" y="3402813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07" name="Content Placeholder 16">
                <a:extLst>
                  <a:ext uri="{FF2B5EF4-FFF2-40B4-BE49-F238E27FC236}">
                    <a16:creationId xmlns:a16="http://schemas.microsoft.com/office/drawing/2014/main" id="{28EC22B1-D840-6447-B55A-BA89C5AED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8084" y="3402813"/>
                <a:ext cx="457200" cy="457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Content Placeholder 16">
                <a:extLst>
                  <a:ext uri="{FF2B5EF4-FFF2-40B4-BE49-F238E27FC236}">
                    <a16:creationId xmlns:a16="http://schemas.microsoft.com/office/drawing/2014/main" id="{AD29AFE6-8533-ED4E-A3C2-CCF0013CA3C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186346" y="3402813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08" name="Content Placeholder 16">
                <a:extLst>
                  <a:ext uri="{FF2B5EF4-FFF2-40B4-BE49-F238E27FC236}">
                    <a16:creationId xmlns:a16="http://schemas.microsoft.com/office/drawing/2014/main" id="{AD29AFE6-8533-ED4E-A3C2-CCF0013CA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6346" y="3402813"/>
                <a:ext cx="457200" cy="4572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CF332B-7B75-5840-9769-74033BFEE77C}"/>
                  </a:ext>
                </a:extLst>
              </p:cNvPr>
              <p:cNvSpPr/>
              <p:nvPr/>
            </p:nvSpPr>
            <p:spPr bwMode="auto">
              <a:xfrm>
                <a:off x="2836558" y="2906398"/>
                <a:ext cx="1512000" cy="1512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pc="-1" smtClean="0"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CF332B-7B75-5840-9769-74033BFEE7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558" y="2906398"/>
                <a:ext cx="1512000" cy="151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AFBDBB6-417F-D048-9161-7DC1EB625893}"/>
                  </a:ext>
                </a:extLst>
              </p:cNvPr>
              <p:cNvSpPr/>
              <p:nvPr/>
            </p:nvSpPr>
            <p:spPr>
              <a:xfrm>
                <a:off x="6982838" y="4412218"/>
                <a:ext cx="676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AFBDBB6-417F-D048-9161-7DC1EB625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838" y="4412218"/>
                <a:ext cx="676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4C999CE-579B-604B-9C8B-49E801267B16}"/>
                  </a:ext>
                </a:extLst>
              </p:cNvPr>
              <p:cNvSpPr/>
              <p:nvPr/>
            </p:nvSpPr>
            <p:spPr bwMode="auto">
              <a:xfrm>
                <a:off x="6565200" y="2906398"/>
                <a:ext cx="1512000" cy="1512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pc="-1" smtClean="0"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4C999CE-579B-604B-9C8B-49E801267B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200" y="2906398"/>
                <a:ext cx="1512000" cy="151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8" grpId="0"/>
      <p:bldP spid="99" grpId="0"/>
      <p:bldP spid="100" grpId="0"/>
      <p:bldP spid="102" grpId="0" animBg="1"/>
      <p:bldP spid="104" grpId="0" animBg="1"/>
      <p:bldP spid="106" grpId="0"/>
      <p:bldP spid="107" grpId="0"/>
      <p:bldP spid="108" grpId="0"/>
      <p:bldP spid="109" grpId="0" animBg="1"/>
      <p:bldP spid="112" grpId="0"/>
      <p:bldP spid="1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72903"/>
              </p:ext>
            </p:extLst>
          </p:nvPr>
        </p:nvGraphicFramePr>
        <p:xfrm>
          <a:off x="152400" y="1126744"/>
          <a:ext cx="8839200" cy="30085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379">
                <a:tc>
                  <a:txBody>
                    <a:bodyPr/>
                    <a:lstStyle/>
                    <a:p>
                      <a:pPr marL="13716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def</a:t>
                      </a:r>
                      <a:r>
                        <a:rPr lang="ro-RO" sz="16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PCA(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X,k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):</a:t>
                      </a:r>
                    </a:p>
                    <a:p>
                      <a:pPr marL="137160" marR="0" lvl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[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m,n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] =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X.shape</a:t>
                      </a:r>
                      <a:endParaRPr lang="ro-RO" sz="16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miu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np.mean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(X, axis=0) 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compute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mean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each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feature</a:t>
                      </a:r>
                      <a:endParaRPr lang="ro-RO" sz="1600" dirty="0">
                        <a:solidFill>
                          <a:srgbClr val="00B05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 marR="0" lvl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X_bar = X –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miu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center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X</a:t>
                      </a:r>
                    </a:p>
                    <a:p>
                      <a:pPr marL="137160" marR="0" lvl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en-US" sz="1600" b="0" spc="-1" dirty="0" err="1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cov_X</a:t>
                      </a:r>
                      <a:r>
                        <a:rPr lang="en-US" sz="1600" b="0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1</a:t>
                      </a:r>
                      <a:r>
                        <a:rPr lang="en-US" sz="1600" b="0" spc="-1" baseline="0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/ (m-1) * </a:t>
                      </a:r>
                      <a:r>
                        <a:rPr lang="en-US" sz="1600" b="0" spc="-1" baseline="0" dirty="0" err="1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np.matmul</a:t>
                      </a:r>
                      <a:r>
                        <a:rPr lang="en-US" sz="1600" b="0" spc="-1" baseline="0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1600" b="0" spc="-1" baseline="0" dirty="0" err="1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X_bar.T</a:t>
                      </a:r>
                      <a:r>
                        <a:rPr lang="en-US" sz="1600" b="0" spc="-1" baseline="0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1600" b="0" spc="-1" baseline="0" dirty="0" err="1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X_bar</a:t>
                      </a:r>
                      <a:r>
                        <a:rPr lang="en-US" sz="1600" b="0" spc="-1" baseline="0" dirty="0"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 </a:t>
                      </a:r>
                      <a:r>
                        <a:rPr lang="en-US" sz="1600" b="0" spc="-1" baseline="0" dirty="0">
                          <a:solidFill>
                            <a:srgbClr val="00B05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compute covariance</a:t>
                      </a:r>
                    </a:p>
                    <a:p>
                      <a:pPr marL="137160" marR="0" lvl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pc="-1" baseline="0" dirty="0">
                          <a:solidFill>
                            <a:srgbClr val="00B05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V, lambdas =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np.linalg.eig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1600" b="0" spc="-1" dirty="0" err="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cov_X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apply eigen decomposition</a:t>
                      </a:r>
                    </a:p>
                    <a:p>
                      <a:pPr marL="4743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32815" algn="l"/>
                        </a:tabLs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idx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np.argsort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np.diag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(-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lambdas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))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# sort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lambdas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descdending</a:t>
                      </a:r>
                      <a:endParaRPr lang="ro-RO" sz="1600" dirty="0">
                        <a:solidFill>
                          <a:srgbClr val="00B05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4743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32815" algn="l"/>
                        </a:tabLs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V_star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V[:,</a:t>
                      </a:r>
                      <a:r>
                        <a:rPr lang="ro-RO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idx</a:t>
                      </a:r>
                      <a:r>
                        <a:rPr lang="ro-RO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[:k]] 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permute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and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keep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only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first</a:t>
                      </a:r>
                      <a:r>
                        <a:rPr lang="ro-RO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k </a:t>
                      </a:r>
                      <a:r>
                        <a:rPr lang="ro-RO" sz="1600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PCs</a:t>
                      </a:r>
                      <a:endParaRPr lang="en-US" sz="1600" dirty="0">
                        <a:solidFill>
                          <a:srgbClr val="00B05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4743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32815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X_star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np.matmul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X,V_star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# apply transformation to X</a:t>
                      </a:r>
                    </a:p>
                    <a:p>
                      <a:pPr marL="4743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32815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return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X_star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V_star</a:t>
                      </a:r>
                      <a:endParaRPr lang="ro-RO" sz="16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94615" marB="0">
                    <a:lnL>
                      <a:noFill/>
                    </a:lnL>
                    <a:lnR w="19050">
                      <a:noFill/>
                      <a:prstDash val="solid"/>
                    </a:lnR>
                    <a:lnT w="190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Shape 1">
            <a:extLst>
              <a:ext uri="{FF2B5EF4-FFF2-40B4-BE49-F238E27FC236}">
                <a16:creationId xmlns:a16="http://schemas.microsoft.com/office/drawing/2014/main" id="{B43FC8CE-5AFF-8E44-BAFC-5F3D7D6F3262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PCA as Eigen Decomposition (Python)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97983"/>
              </p:ext>
            </p:extLst>
          </p:nvPr>
        </p:nvGraphicFramePr>
        <p:xfrm>
          <a:off x="152400" y="895351"/>
          <a:ext cx="8839200" cy="4119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918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from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sklearn.decomposition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import PCA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PCA(</a:t>
                      </a: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n_components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2) 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number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components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to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keep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if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”None” it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keeps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all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components</a:t>
                      </a:r>
                      <a:endParaRPr lang="ro-RO" sz="1600" spc="-5" dirty="0">
                        <a:solidFill>
                          <a:srgbClr val="00B05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find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the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principal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components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pca.fit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(X)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rotate X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into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the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coordinate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system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X_pca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pca.transform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(X)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coeficients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the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original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components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to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produce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the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components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pca.components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 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variance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projections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per component: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pca.explained_variance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800" spc="-5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ratio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explained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1600" spc="-5" dirty="0" err="1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variance</a:t>
                      </a:r>
                      <a:r>
                        <a:rPr lang="ro-RO" sz="1600" spc="-5" dirty="0">
                          <a:solidFill>
                            <a:srgbClr val="00B05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per component:</a:t>
                      </a:r>
                    </a:p>
                    <a:p>
                      <a:pPr marL="137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spc="-5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pca.explained_variance_ratio</a:t>
                      </a:r>
                      <a:r>
                        <a:rPr lang="ro-RO" sz="16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  <a:endParaRPr lang="ro-RO" sz="16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94615" marB="0">
                    <a:lnL>
                      <a:noFill/>
                    </a:lnL>
                    <a:lnR w="19050">
                      <a:noFill/>
                      <a:prstDash val="solid"/>
                    </a:lnR>
                    <a:lnT w="190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Shape 1">
            <a:extLst>
              <a:ext uri="{FF2B5EF4-FFF2-40B4-BE49-F238E27FC236}">
                <a16:creationId xmlns:a16="http://schemas.microsoft.com/office/drawing/2014/main" id="{B43FC8CE-5AFF-8E44-BAFC-5F3D7D6F3262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PCA (Python)</a:t>
            </a:r>
          </a:p>
        </p:txBody>
      </p:sp>
    </p:spTree>
    <p:extLst>
      <p:ext uri="{BB962C8B-B14F-4D97-AF65-F5344CB8AC3E}">
        <p14:creationId xmlns:p14="http://schemas.microsoft.com/office/powerpoint/2010/main" val="3987835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2411996" y="3316399"/>
            <a:ext cx="298298" cy="8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4122" y="2124432"/>
            <a:ext cx="1664834" cy="1127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94085" y="3316399"/>
            <a:ext cx="298298" cy="80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28806" y="2770981"/>
            <a:ext cx="61594" cy="40005"/>
          </a:xfrm>
          <a:custGeom>
            <a:avLst/>
            <a:gdLst/>
            <a:ahLst/>
            <a:cxnLst/>
            <a:rect l="l" t="t" r="r" b="b"/>
            <a:pathLst>
              <a:path w="61595" h="40005">
                <a:moveTo>
                  <a:pt x="24428" y="0"/>
                </a:moveTo>
                <a:lnTo>
                  <a:pt x="12372" y="0"/>
                </a:lnTo>
                <a:lnTo>
                  <a:pt x="7791" y="1790"/>
                </a:lnTo>
                <a:lnTo>
                  <a:pt x="1579" y="8848"/>
                </a:lnTo>
                <a:lnTo>
                  <a:pt x="0" y="14063"/>
                </a:lnTo>
                <a:lnTo>
                  <a:pt x="0" y="39714"/>
                </a:lnTo>
                <a:lnTo>
                  <a:pt x="61439" y="39714"/>
                </a:lnTo>
                <a:lnTo>
                  <a:pt x="61439" y="31392"/>
                </a:lnTo>
                <a:lnTo>
                  <a:pt x="6844" y="31392"/>
                </a:lnTo>
                <a:lnTo>
                  <a:pt x="6844" y="17065"/>
                </a:lnTo>
                <a:lnTo>
                  <a:pt x="7844" y="14063"/>
                </a:lnTo>
                <a:lnTo>
                  <a:pt x="11845" y="9849"/>
                </a:lnTo>
                <a:lnTo>
                  <a:pt x="14688" y="8796"/>
                </a:lnTo>
                <a:lnTo>
                  <a:pt x="35174" y="8796"/>
                </a:lnTo>
                <a:lnTo>
                  <a:pt x="29008" y="1790"/>
                </a:lnTo>
                <a:lnTo>
                  <a:pt x="24428" y="0"/>
                </a:lnTo>
                <a:close/>
              </a:path>
              <a:path w="61595" h="40005">
                <a:moveTo>
                  <a:pt x="35174" y="8796"/>
                </a:moveTo>
                <a:lnTo>
                  <a:pt x="22059" y="8796"/>
                </a:lnTo>
                <a:lnTo>
                  <a:pt x="24902" y="9849"/>
                </a:lnTo>
                <a:lnTo>
                  <a:pt x="28903" y="14063"/>
                </a:lnTo>
                <a:lnTo>
                  <a:pt x="29903" y="17065"/>
                </a:lnTo>
                <a:lnTo>
                  <a:pt x="29903" y="31392"/>
                </a:lnTo>
                <a:lnTo>
                  <a:pt x="36747" y="31392"/>
                </a:lnTo>
                <a:lnTo>
                  <a:pt x="36747" y="14063"/>
                </a:lnTo>
                <a:lnTo>
                  <a:pt x="35220" y="8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3074" y="2720784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5" h="43180">
                <a:moveTo>
                  <a:pt x="25955" y="0"/>
                </a:moveTo>
                <a:lnTo>
                  <a:pt x="15372" y="0"/>
                </a:lnTo>
                <a:lnTo>
                  <a:pt x="9950" y="1790"/>
                </a:lnTo>
                <a:lnTo>
                  <a:pt x="2000" y="9006"/>
                </a:lnTo>
                <a:lnTo>
                  <a:pt x="0" y="13958"/>
                </a:lnTo>
                <a:lnTo>
                  <a:pt x="85" y="27284"/>
                </a:lnTo>
                <a:lnTo>
                  <a:pt x="2211" y="32551"/>
                </a:lnTo>
                <a:lnTo>
                  <a:pt x="6633" y="36607"/>
                </a:lnTo>
                <a:lnTo>
                  <a:pt x="11055" y="40715"/>
                </a:lnTo>
                <a:lnTo>
                  <a:pt x="17057" y="42716"/>
                </a:lnTo>
                <a:lnTo>
                  <a:pt x="31904" y="42716"/>
                </a:lnTo>
                <a:lnTo>
                  <a:pt x="37695" y="40610"/>
                </a:lnTo>
                <a:lnTo>
                  <a:pt x="43433" y="34816"/>
                </a:lnTo>
                <a:lnTo>
                  <a:pt x="25955" y="34816"/>
                </a:lnTo>
                <a:lnTo>
                  <a:pt x="25955" y="34605"/>
                </a:lnTo>
                <a:lnTo>
                  <a:pt x="20058" y="34605"/>
                </a:lnTo>
                <a:lnTo>
                  <a:pt x="15741" y="34184"/>
                </a:lnTo>
                <a:lnTo>
                  <a:pt x="12372" y="32709"/>
                </a:lnTo>
                <a:lnTo>
                  <a:pt x="9952" y="30128"/>
                </a:lnTo>
                <a:lnTo>
                  <a:pt x="7581" y="27652"/>
                </a:lnTo>
                <a:lnTo>
                  <a:pt x="6370" y="24281"/>
                </a:lnTo>
                <a:lnTo>
                  <a:pt x="6370" y="16328"/>
                </a:lnTo>
                <a:lnTo>
                  <a:pt x="7633" y="13326"/>
                </a:lnTo>
                <a:lnTo>
                  <a:pt x="12582" y="8796"/>
                </a:lnTo>
                <a:lnTo>
                  <a:pt x="15899" y="7637"/>
                </a:lnTo>
                <a:lnTo>
                  <a:pt x="20005" y="7584"/>
                </a:lnTo>
                <a:lnTo>
                  <a:pt x="25955" y="7584"/>
                </a:lnTo>
                <a:lnTo>
                  <a:pt x="25955" y="0"/>
                </a:lnTo>
                <a:close/>
              </a:path>
              <a:path w="48895" h="43180">
                <a:moveTo>
                  <a:pt x="44802" y="1790"/>
                </a:moveTo>
                <a:lnTo>
                  <a:pt x="37642" y="1790"/>
                </a:lnTo>
                <a:lnTo>
                  <a:pt x="39116" y="4477"/>
                </a:lnTo>
                <a:lnTo>
                  <a:pt x="40169" y="7163"/>
                </a:lnTo>
                <a:lnTo>
                  <a:pt x="40910" y="10113"/>
                </a:lnTo>
                <a:lnTo>
                  <a:pt x="41591" y="12641"/>
                </a:lnTo>
                <a:lnTo>
                  <a:pt x="41959" y="15485"/>
                </a:lnTo>
                <a:lnTo>
                  <a:pt x="25955" y="34816"/>
                </a:lnTo>
                <a:lnTo>
                  <a:pt x="43433" y="34816"/>
                </a:lnTo>
                <a:lnTo>
                  <a:pt x="46224" y="32024"/>
                </a:lnTo>
                <a:lnTo>
                  <a:pt x="48382" y="26177"/>
                </a:lnTo>
                <a:lnTo>
                  <a:pt x="48336" y="15485"/>
                </a:lnTo>
                <a:lnTo>
                  <a:pt x="48066" y="13009"/>
                </a:lnTo>
                <a:lnTo>
                  <a:pt x="46822" y="7163"/>
                </a:lnTo>
                <a:lnTo>
                  <a:pt x="45960" y="4477"/>
                </a:lnTo>
                <a:lnTo>
                  <a:pt x="44802" y="1790"/>
                </a:lnTo>
                <a:close/>
              </a:path>
              <a:path w="48895" h="43180">
                <a:moveTo>
                  <a:pt x="25955" y="7584"/>
                </a:moveTo>
                <a:lnTo>
                  <a:pt x="20005" y="7584"/>
                </a:lnTo>
                <a:lnTo>
                  <a:pt x="20058" y="34605"/>
                </a:lnTo>
                <a:lnTo>
                  <a:pt x="25955" y="34605"/>
                </a:lnTo>
                <a:lnTo>
                  <a:pt x="25955" y="7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31070" y="2685283"/>
            <a:ext cx="59690" cy="29209"/>
          </a:xfrm>
          <a:custGeom>
            <a:avLst/>
            <a:gdLst/>
            <a:ahLst/>
            <a:cxnLst/>
            <a:rect l="l" t="t" r="r" b="b"/>
            <a:pathLst>
              <a:path w="59689" h="29210">
                <a:moveTo>
                  <a:pt x="18952" y="23175"/>
                </a:moveTo>
                <a:lnTo>
                  <a:pt x="13109" y="23175"/>
                </a:lnTo>
                <a:lnTo>
                  <a:pt x="13109" y="28758"/>
                </a:lnTo>
                <a:lnTo>
                  <a:pt x="18952" y="28758"/>
                </a:lnTo>
                <a:lnTo>
                  <a:pt x="18952" y="23175"/>
                </a:lnTo>
                <a:close/>
              </a:path>
              <a:path w="59689" h="29210">
                <a:moveTo>
                  <a:pt x="59175" y="0"/>
                </a:moveTo>
                <a:lnTo>
                  <a:pt x="52857" y="0"/>
                </a:lnTo>
                <a:lnTo>
                  <a:pt x="52857" y="10903"/>
                </a:lnTo>
                <a:lnTo>
                  <a:pt x="52331" y="13009"/>
                </a:lnTo>
                <a:lnTo>
                  <a:pt x="50172" y="15064"/>
                </a:lnTo>
                <a:lnTo>
                  <a:pt x="47750" y="15590"/>
                </a:lnTo>
                <a:lnTo>
                  <a:pt x="0" y="15590"/>
                </a:lnTo>
                <a:lnTo>
                  <a:pt x="0" y="23175"/>
                </a:lnTo>
                <a:lnTo>
                  <a:pt x="49751" y="23175"/>
                </a:lnTo>
                <a:lnTo>
                  <a:pt x="53700" y="22069"/>
                </a:lnTo>
                <a:lnTo>
                  <a:pt x="55911" y="19857"/>
                </a:lnTo>
                <a:lnTo>
                  <a:pt x="58069" y="17645"/>
                </a:lnTo>
                <a:lnTo>
                  <a:pt x="59175" y="13589"/>
                </a:lnTo>
                <a:lnTo>
                  <a:pt x="59175" y="0"/>
                </a:lnTo>
                <a:close/>
              </a:path>
              <a:path w="59689" h="29210">
                <a:moveTo>
                  <a:pt x="18952" y="0"/>
                </a:moveTo>
                <a:lnTo>
                  <a:pt x="13109" y="0"/>
                </a:lnTo>
                <a:lnTo>
                  <a:pt x="13109" y="15590"/>
                </a:lnTo>
                <a:lnTo>
                  <a:pt x="18952" y="15590"/>
                </a:lnTo>
                <a:lnTo>
                  <a:pt x="189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28806" y="2636720"/>
            <a:ext cx="61594" cy="38735"/>
          </a:xfrm>
          <a:custGeom>
            <a:avLst/>
            <a:gdLst/>
            <a:ahLst/>
            <a:cxnLst/>
            <a:rect l="l" t="t" r="r" b="b"/>
            <a:pathLst>
              <a:path w="61595" h="38735">
                <a:moveTo>
                  <a:pt x="61439" y="0"/>
                </a:moveTo>
                <a:lnTo>
                  <a:pt x="54437" y="0"/>
                </a:lnTo>
                <a:lnTo>
                  <a:pt x="54437" y="29970"/>
                </a:lnTo>
                <a:lnTo>
                  <a:pt x="0" y="29970"/>
                </a:lnTo>
                <a:lnTo>
                  <a:pt x="0" y="38239"/>
                </a:lnTo>
                <a:lnTo>
                  <a:pt x="61439" y="38239"/>
                </a:lnTo>
                <a:lnTo>
                  <a:pt x="614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43074" y="2588946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5" h="43180">
                <a:moveTo>
                  <a:pt x="25955" y="0"/>
                </a:moveTo>
                <a:lnTo>
                  <a:pt x="15372" y="0"/>
                </a:lnTo>
                <a:lnTo>
                  <a:pt x="9950" y="1790"/>
                </a:lnTo>
                <a:lnTo>
                  <a:pt x="5949" y="5372"/>
                </a:lnTo>
                <a:lnTo>
                  <a:pt x="2000" y="9006"/>
                </a:lnTo>
                <a:lnTo>
                  <a:pt x="0" y="13905"/>
                </a:lnTo>
                <a:lnTo>
                  <a:pt x="106" y="27284"/>
                </a:lnTo>
                <a:lnTo>
                  <a:pt x="2211" y="32498"/>
                </a:lnTo>
                <a:lnTo>
                  <a:pt x="6633" y="36607"/>
                </a:lnTo>
                <a:lnTo>
                  <a:pt x="11055" y="40662"/>
                </a:lnTo>
                <a:lnTo>
                  <a:pt x="17057" y="42716"/>
                </a:lnTo>
                <a:lnTo>
                  <a:pt x="31904" y="42716"/>
                </a:lnTo>
                <a:lnTo>
                  <a:pt x="37695" y="40557"/>
                </a:lnTo>
                <a:lnTo>
                  <a:pt x="43381" y="34816"/>
                </a:lnTo>
                <a:lnTo>
                  <a:pt x="25955" y="34816"/>
                </a:lnTo>
                <a:lnTo>
                  <a:pt x="25955" y="34552"/>
                </a:lnTo>
                <a:lnTo>
                  <a:pt x="20058" y="34552"/>
                </a:lnTo>
                <a:lnTo>
                  <a:pt x="15741" y="34184"/>
                </a:lnTo>
                <a:lnTo>
                  <a:pt x="12372" y="32709"/>
                </a:lnTo>
                <a:lnTo>
                  <a:pt x="7581" y="27600"/>
                </a:lnTo>
                <a:lnTo>
                  <a:pt x="6370" y="24229"/>
                </a:lnTo>
                <a:lnTo>
                  <a:pt x="6370" y="16275"/>
                </a:lnTo>
                <a:lnTo>
                  <a:pt x="7633" y="13273"/>
                </a:lnTo>
                <a:lnTo>
                  <a:pt x="12582" y="8743"/>
                </a:lnTo>
                <a:lnTo>
                  <a:pt x="15899" y="7584"/>
                </a:lnTo>
                <a:lnTo>
                  <a:pt x="20005" y="7532"/>
                </a:lnTo>
                <a:lnTo>
                  <a:pt x="25955" y="7532"/>
                </a:lnTo>
                <a:lnTo>
                  <a:pt x="25955" y="0"/>
                </a:lnTo>
                <a:close/>
              </a:path>
              <a:path w="48895" h="43180">
                <a:moveTo>
                  <a:pt x="44802" y="1738"/>
                </a:moveTo>
                <a:lnTo>
                  <a:pt x="37642" y="1738"/>
                </a:lnTo>
                <a:lnTo>
                  <a:pt x="39137" y="4477"/>
                </a:lnTo>
                <a:lnTo>
                  <a:pt x="40169" y="7163"/>
                </a:lnTo>
                <a:lnTo>
                  <a:pt x="40911" y="10113"/>
                </a:lnTo>
                <a:lnTo>
                  <a:pt x="41591" y="12588"/>
                </a:lnTo>
                <a:lnTo>
                  <a:pt x="41959" y="15432"/>
                </a:lnTo>
                <a:lnTo>
                  <a:pt x="41959" y="23333"/>
                </a:lnTo>
                <a:lnTo>
                  <a:pt x="40590" y="27284"/>
                </a:lnTo>
                <a:lnTo>
                  <a:pt x="37853" y="30075"/>
                </a:lnTo>
                <a:lnTo>
                  <a:pt x="35115" y="32919"/>
                </a:lnTo>
                <a:lnTo>
                  <a:pt x="31167" y="34447"/>
                </a:lnTo>
                <a:lnTo>
                  <a:pt x="25955" y="34816"/>
                </a:lnTo>
                <a:lnTo>
                  <a:pt x="43381" y="34816"/>
                </a:lnTo>
                <a:lnTo>
                  <a:pt x="46224" y="31971"/>
                </a:lnTo>
                <a:lnTo>
                  <a:pt x="48382" y="26125"/>
                </a:lnTo>
                <a:lnTo>
                  <a:pt x="48336" y="15432"/>
                </a:lnTo>
                <a:lnTo>
                  <a:pt x="48066" y="12957"/>
                </a:lnTo>
                <a:lnTo>
                  <a:pt x="46822" y="7163"/>
                </a:lnTo>
                <a:lnTo>
                  <a:pt x="45938" y="4424"/>
                </a:lnTo>
                <a:lnTo>
                  <a:pt x="44802" y="1738"/>
                </a:lnTo>
                <a:close/>
              </a:path>
              <a:path w="48895" h="43180">
                <a:moveTo>
                  <a:pt x="25955" y="7532"/>
                </a:moveTo>
                <a:lnTo>
                  <a:pt x="20005" y="7532"/>
                </a:lnTo>
                <a:lnTo>
                  <a:pt x="20058" y="34552"/>
                </a:lnTo>
                <a:lnTo>
                  <a:pt x="25955" y="34552"/>
                </a:lnTo>
                <a:lnTo>
                  <a:pt x="25955" y="7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43074" y="2538171"/>
            <a:ext cx="47625" cy="38735"/>
          </a:xfrm>
          <a:custGeom>
            <a:avLst/>
            <a:gdLst/>
            <a:ahLst/>
            <a:cxnLst/>
            <a:rect l="l" t="t" r="r" b="b"/>
            <a:pathLst>
              <a:path w="47625" h="38735">
                <a:moveTo>
                  <a:pt x="47171" y="31023"/>
                </a:moveTo>
                <a:lnTo>
                  <a:pt x="1105" y="31023"/>
                </a:lnTo>
                <a:lnTo>
                  <a:pt x="1105" y="38608"/>
                </a:lnTo>
                <a:lnTo>
                  <a:pt x="47171" y="38608"/>
                </a:lnTo>
                <a:lnTo>
                  <a:pt x="47171" y="31023"/>
                </a:lnTo>
                <a:close/>
              </a:path>
              <a:path w="47625" h="38735">
                <a:moveTo>
                  <a:pt x="47171" y="0"/>
                </a:moveTo>
                <a:lnTo>
                  <a:pt x="13003" y="0"/>
                </a:lnTo>
                <a:lnTo>
                  <a:pt x="8160" y="1369"/>
                </a:lnTo>
                <a:lnTo>
                  <a:pt x="4896" y="4055"/>
                </a:lnTo>
                <a:lnTo>
                  <a:pt x="1632" y="6794"/>
                </a:lnTo>
                <a:lnTo>
                  <a:pt x="0" y="10797"/>
                </a:lnTo>
                <a:lnTo>
                  <a:pt x="0" y="19277"/>
                </a:lnTo>
                <a:lnTo>
                  <a:pt x="684" y="22122"/>
                </a:lnTo>
                <a:lnTo>
                  <a:pt x="3422" y="27073"/>
                </a:lnTo>
                <a:lnTo>
                  <a:pt x="5475" y="29180"/>
                </a:lnTo>
                <a:lnTo>
                  <a:pt x="8265" y="31023"/>
                </a:lnTo>
                <a:lnTo>
                  <a:pt x="16636" y="31023"/>
                </a:lnTo>
                <a:lnTo>
                  <a:pt x="13056" y="29812"/>
                </a:lnTo>
                <a:lnTo>
                  <a:pt x="10476" y="27442"/>
                </a:lnTo>
                <a:lnTo>
                  <a:pt x="7844" y="25071"/>
                </a:lnTo>
                <a:lnTo>
                  <a:pt x="6684" y="22122"/>
                </a:lnTo>
                <a:lnTo>
                  <a:pt x="6580" y="14379"/>
                </a:lnTo>
                <a:lnTo>
                  <a:pt x="7633" y="11851"/>
                </a:lnTo>
                <a:lnTo>
                  <a:pt x="12003" y="8427"/>
                </a:lnTo>
                <a:lnTo>
                  <a:pt x="15215" y="7584"/>
                </a:lnTo>
                <a:lnTo>
                  <a:pt x="47171" y="7584"/>
                </a:lnTo>
                <a:lnTo>
                  <a:pt x="471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70954" y="2124432"/>
            <a:ext cx="1520080" cy="1127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76227" y="3316399"/>
            <a:ext cx="298246" cy="801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08316" y="2534641"/>
            <a:ext cx="65229" cy="280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53043" y="2124432"/>
            <a:ext cx="1520080" cy="11272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07995" y="4847045"/>
            <a:ext cx="305774" cy="81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46717" y="4303155"/>
            <a:ext cx="61594" cy="40005"/>
          </a:xfrm>
          <a:custGeom>
            <a:avLst/>
            <a:gdLst/>
            <a:ahLst/>
            <a:cxnLst/>
            <a:rect l="l" t="t" r="r" b="b"/>
            <a:pathLst>
              <a:path w="61594" h="40004">
                <a:moveTo>
                  <a:pt x="24417" y="0"/>
                </a:moveTo>
                <a:lnTo>
                  <a:pt x="12351" y="0"/>
                </a:lnTo>
                <a:lnTo>
                  <a:pt x="7791" y="1738"/>
                </a:lnTo>
                <a:lnTo>
                  <a:pt x="1558" y="8796"/>
                </a:lnTo>
                <a:lnTo>
                  <a:pt x="0" y="14010"/>
                </a:lnTo>
                <a:lnTo>
                  <a:pt x="0" y="39661"/>
                </a:lnTo>
                <a:lnTo>
                  <a:pt x="61428" y="39661"/>
                </a:lnTo>
                <a:lnTo>
                  <a:pt x="61428" y="31339"/>
                </a:lnTo>
                <a:lnTo>
                  <a:pt x="6833" y="31339"/>
                </a:lnTo>
                <a:lnTo>
                  <a:pt x="6833" y="17013"/>
                </a:lnTo>
                <a:lnTo>
                  <a:pt x="7833" y="14063"/>
                </a:lnTo>
                <a:lnTo>
                  <a:pt x="9834" y="11956"/>
                </a:lnTo>
                <a:lnTo>
                  <a:pt x="11835" y="9796"/>
                </a:lnTo>
                <a:lnTo>
                  <a:pt x="14672" y="8743"/>
                </a:lnTo>
                <a:lnTo>
                  <a:pt x="35148" y="8743"/>
                </a:lnTo>
                <a:lnTo>
                  <a:pt x="28998" y="1738"/>
                </a:lnTo>
                <a:lnTo>
                  <a:pt x="24417" y="0"/>
                </a:lnTo>
                <a:close/>
              </a:path>
              <a:path w="61594" h="40004">
                <a:moveTo>
                  <a:pt x="35148" y="8743"/>
                </a:moveTo>
                <a:lnTo>
                  <a:pt x="22059" y="8743"/>
                </a:lnTo>
                <a:lnTo>
                  <a:pt x="24907" y="9796"/>
                </a:lnTo>
                <a:lnTo>
                  <a:pt x="26907" y="11956"/>
                </a:lnTo>
                <a:lnTo>
                  <a:pt x="28913" y="14063"/>
                </a:lnTo>
                <a:lnTo>
                  <a:pt x="29914" y="17013"/>
                </a:lnTo>
                <a:lnTo>
                  <a:pt x="29914" y="31339"/>
                </a:lnTo>
                <a:lnTo>
                  <a:pt x="36747" y="31339"/>
                </a:lnTo>
                <a:lnTo>
                  <a:pt x="36747" y="14010"/>
                </a:lnTo>
                <a:lnTo>
                  <a:pt x="35194" y="8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60964" y="4252906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4" h="43179">
                <a:moveTo>
                  <a:pt x="25949" y="0"/>
                </a:moveTo>
                <a:lnTo>
                  <a:pt x="15394" y="0"/>
                </a:lnTo>
                <a:lnTo>
                  <a:pt x="9976" y="1843"/>
                </a:lnTo>
                <a:lnTo>
                  <a:pt x="1995" y="9059"/>
                </a:lnTo>
                <a:lnTo>
                  <a:pt x="0" y="13958"/>
                </a:lnTo>
                <a:lnTo>
                  <a:pt x="106" y="27336"/>
                </a:lnTo>
                <a:lnTo>
                  <a:pt x="2216" y="32551"/>
                </a:lnTo>
                <a:lnTo>
                  <a:pt x="11071" y="40715"/>
                </a:lnTo>
                <a:lnTo>
                  <a:pt x="17052" y="42769"/>
                </a:lnTo>
                <a:lnTo>
                  <a:pt x="31893" y="42769"/>
                </a:lnTo>
                <a:lnTo>
                  <a:pt x="37684" y="40610"/>
                </a:lnTo>
                <a:lnTo>
                  <a:pt x="43395" y="34868"/>
                </a:lnTo>
                <a:lnTo>
                  <a:pt x="25949" y="34868"/>
                </a:lnTo>
                <a:lnTo>
                  <a:pt x="25949" y="34605"/>
                </a:lnTo>
                <a:lnTo>
                  <a:pt x="20074" y="34605"/>
                </a:lnTo>
                <a:lnTo>
                  <a:pt x="15741" y="34236"/>
                </a:lnTo>
                <a:lnTo>
                  <a:pt x="6412" y="16328"/>
                </a:lnTo>
                <a:lnTo>
                  <a:pt x="7649" y="13326"/>
                </a:lnTo>
                <a:lnTo>
                  <a:pt x="12587" y="8796"/>
                </a:lnTo>
                <a:lnTo>
                  <a:pt x="15888" y="7637"/>
                </a:lnTo>
                <a:lnTo>
                  <a:pt x="20021" y="7584"/>
                </a:lnTo>
                <a:lnTo>
                  <a:pt x="25949" y="7584"/>
                </a:lnTo>
                <a:lnTo>
                  <a:pt x="25949" y="0"/>
                </a:lnTo>
                <a:close/>
              </a:path>
              <a:path w="48894" h="43179">
                <a:moveTo>
                  <a:pt x="44839" y="1790"/>
                </a:moveTo>
                <a:lnTo>
                  <a:pt x="37679" y="1790"/>
                </a:lnTo>
                <a:lnTo>
                  <a:pt x="39132" y="4529"/>
                </a:lnTo>
                <a:lnTo>
                  <a:pt x="40180" y="7216"/>
                </a:lnTo>
                <a:lnTo>
                  <a:pt x="41601" y="12641"/>
                </a:lnTo>
                <a:lnTo>
                  <a:pt x="41959" y="15485"/>
                </a:lnTo>
                <a:lnTo>
                  <a:pt x="41959" y="23386"/>
                </a:lnTo>
                <a:lnTo>
                  <a:pt x="40590" y="27336"/>
                </a:lnTo>
                <a:lnTo>
                  <a:pt x="35131" y="32919"/>
                </a:lnTo>
                <a:lnTo>
                  <a:pt x="31161" y="34500"/>
                </a:lnTo>
                <a:lnTo>
                  <a:pt x="25949" y="34868"/>
                </a:lnTo>
                <a:lnTo>
                  <a:pt x="43395" y="34868"/>
                </a:lnTo>
                <a:lnTo>
                  <a:pt x="46245" y="32024"/>
                </a:lnTo>
                <a:lnTo>
                  <a:pt x="48382" y="26177"/>
                </a:lnTo>
                <a:lnTo>
                  <a:pt x="48338" y="15485"/>
                </a:lnTo>
                <a:lnTo>
                  <a:pt x="48077" y="13009"/>
                </a:lnTo>
                <a:lnTo>
                  <a:pt x="46833" y="7216"/>
                </a:lnTo>
                <a:lnTo>
                  <a:pt x="45970" y="4477"/>
                </a:lnTo>
                <a:lnTo>
                  <a:pt x="44839" y="1790"/>
                </a:lnTo>
                <a:close/>
              </a:path>
              <a:path w="48894" h="43179">
                <a:moveTo>
                  <a:pt x="25949" y="7584"/>
                </a:moveTo>
                <a:lnTo>
                  <a:pt x="20021" y="7584"/>
                </a:lnTo>
                <a:lnTo>
                  <a:pt x="20074" y="34605"/>
                </a:lnTo>
                <a:lnTo>
                  <a:pt x="25949" y="34605"/>
                </a:lnTo>
                <a:lnTo>
                  <a:pt x="25949" y="7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48981" y="4217405"/>
            <a:ext cx="59690" cy="29209"/>
          </a:xfrm>
          <a:custGeom>
            <a:avLst/>
            <a:gdLst/>
            <a:ahLst/>
            <a:cxnLst/>
            <a:rect l="l" t="t" r="r" b="b"/>
            <a:pathLst>
              <a:path w="59689" h="29210">
                <a:moveTo>
                  <a:pt x="18974" y="23228"/>
                </a:moveTo>
                <a:lnTo>
                  <a:pt x="13088" y="23228"/>
                </a:lnTo>
                <a:lnTo>
                  <a:pt x="13088" y="28758"/>
                </a:lnTo>
                <a:lnTo>
                  <a:pt x="18974" y="28758"/>
                </a:lnTo>
                <a:lnTo>
                  <a:pt x="18974" y="23228"/>
                </a:lnTo>
                <a:close/>
              </a:path>
              <a:path w="59689" h="29210">
                <a:moveTo>
                  <a:pt x="59164" y="0"/>
                </a:moveTo>
                <a:lnTo>
                  <a:pt x="52836" y="0"/>
                </a:lnTo>
                <a:lnTo>
                  <a:pt x="52836" y="10955"/>
                </a:lnTo>
                <a:lnTo>
                  <a:pt x="52299" y="13009"/>
                </a:lnTo>
                <a:lnTo>
                  <a:pt x="51225" y="14063"/>
                </a:lnTo>
                <a:lnTo>
                  <a:pt x="50156" y="15064"/>
                </a:lnTo>
                <a:lnTo>
                  <a:pt x="47745" y="15590"/>
                </a:lnTo>
                <a:lnTo>
                  <a:pt x="0" y="15590"/>
                </a:lnTo>
                <a:lnTo>
                  <a:pt x="0" y="23228"/>
                </a:lnTo>
                <a:lnTo>
                  <a:pt x="49746" y="23228"/>
                </a:lnTo>
                <a:lnTo>
                  <a:pt x="53715" y="22122"/>
                </a:lnTo>
                <a:lnTo>
                  <a:pt x="55900" y="19857"/>
                </a:lnTo>
                <a:lnTo>
                  <a:pt x="58080" y="17645"/>
                </a:lnTo>
                <a:lnTo>
                  <a:pt x="59050" y="14063"/>
                </a:lnTo>
                <a:lnTo>
                  <a:pt x="59164" y="0"/>
                </a:lnTo>
                <a:close/>
              </a:path>
              <a:path w="59689" h="29210">
                <a:moveTo>
                  <a:pt x="18974" y="0"/>
                </a:moveTo>
                <a:lnTo>
                  <a:pt x="13088" y="0"/>
                </a:lnTo>
                <a:lnTo>
                  <a:pt x="13088" y="15590"/>
                </a:lnTo>
                <a:lnTo>
                  <a:pt x="18974" y="15590"/>
                </a:lnTo>
                <a:lnTo>
                  <a:pt x="18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46717" y="4168894"/>
            <a:ext cx="61594" cy="38735"/>
          </a:xfrm>
          <a:custGeom>
            <a:avLst/>
            <a:gdLst/>
            <a:ahLst/>
            <a:cxnLst/>
            <a:rect l="l" t="t" r="r" b="b"/>
            <a:pathLst>
              <a:path w="61594" h="38735">
                <a:moveTo>
                  <a:pt x="61428" y="0"/>
                </a:moveTo>
                <a:lnTo>
                  <a:pt x="54437" y="0"/>
                </a:lnTo>
                <a:lnTo>
                  <a:pt x="54437" y="29917"/>
                </a:lnTo>
                <a:lnTo>
                  <a:pt x="0" y="29917"/>
                </a:lnTo>
                <a:lnTo>
                  <a:pt x="0" y="38239"/>
                </a:lnTo>
                <a:lnTo>
                  <a:pt x="61428" y="38239"/>
                </a:lnTo>
                <a:lnTo>
                  <a:pt x="614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60964" y="4121068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4" h="43179">
                <a:moveTo>
                  <a:pt x="25949" y="0"/>
                </a:moveTo>
                <a:lnTo>
                  <a:pt x="15394" y="0"/>
                </a:lnTo>
                <a:lnTo>
                  <a:pt x="9976" y="1790"/>
                </a:lnTo>
                <a:lnTo>
                  <a:pt x="5991" y="5425"/>
                </a:lnTo>
                <a:lnTo>
                  <a:pt x="1995" y="9006"/>
                </a:lnTo>
                <a:lnTo>
                  <a:pt x="0" y="13905"/>
                </a:lnTo>
                <a:lnTo>
                  <a:pt x="105" y="27284"/>
                </a:lnTo>
                <a:lnTo>
                  <a:pt x="2216" y="32551"/>
                </a:lnTo>
                <a:lnTo>
                  <a:pt x="11071" y="40662"/>
                </a:lnTo>
                <a:lnTo>
                  <a:pt x="17052" y="42716"/>
                </a:lnTo>
                <a:lnTo>
                  <a:pt x="31893" y="42716"/>
                </a:lnTo>
                <a:lnTo>
                  <a:pt x="37684" y="40557"/>
                </a:lnTo>
                <a:lnTo>
                  <a:pt x="43430" y="34816"/>
                </a:lnTo>
                <a:lnTo>
                  <a:pt x="25949" y="34816"/>
                </a:lnTo>
                <a:lnTo>
                  <a:pt x="25949" y="34552"/>
                </a:lnTo>
                <a:lnTo>
                  <a:pt x="20074" y="34552"/>
                </a:lnTo>
                <a:lnTo>
                  <a:pt x="15741" y="34184"/>
                </a:lnTo>
                <a:lnTo>
                  <a:pt x="12377" y="32709"/>
                </a:lnTo>
                <a:lnTo>
                  <a:pt x="7602" y="27652"/>
                </a:lnTo>
                <a:lnTo>
                  <a:pt x="6412" y="24281"/>
                </a:lnTo>
                <a:lnTo>
                  <a:pt x="6412" y="16328"/>
                </a:lnTo>
                <a:lnTo>
                  <a:pt x="7649" y="13326"/>
                </a:lnTo>
                <a:lnTo>
                  <a:pt x="12587" y="8796"/>
                </a:lnTo>
                <a:lnTo>
                  <a:pt x="15888" y="7637"/>
                </a:lnTo>
                <a:lnTo>
                  <a:pt x="20021" y="7584"/>
                </a:lnTo>
                <a:lnTo>
                  <a:pt x="25949" y="7584"/>
                </a:lnTo>
                <a:lnTo>
                  <a:pt x="25949" y="0"/>
                </a:lnTo>
                <a:close/>
              </a:path>
              <a:path w="48894" h="43179">
                <a:moveTo>
                  <a:pt x="44839" y="1738"/>
                </a:moveTo>
                <a:lnTo>
                  <a:pt x="37679" y="1738"/>
                </a:lnTo>
                <a:lnTo>
                  <a:pt x="39111" y="4477"/>
                </a:lnTo>
                <a:lnTo>
                  <a:pt x="40180" y="7163"/>
                </a:lnTo>
                <a:lnTo>
                  <a:pt x="41601" y="12641"/>
                </a:lnTo>
                <a:lnTo>
                  <a:pt x="41959" y="15432"/>
                </a:lnTo>
                <a:lnTo>
                  <a:pt x="41959" y="23386"/>
                </a:lnTo>
                <a:lnTo>
                  <a:pt x="40590" y="27284"/>
                </a:lnTo>
                <a:lnTo>
                  <a:pt x="37863" y="30128"/>
                </a:lnTo>
                <a:lnTo>
                  <a:pt x="35131" y="32919"/>
                </a:lnTo>
                <a:lnTo>
                  <a:pt x="31161" y="34500"/>
                </a:lnTo>
                <a:lnTo>
                  <a:pt x="25949" y="34816"/>
                </a:lnTo>
                <a:lnTo>
                  <a:pt x="43430" y="34816"/>
                </a:lnTo>
                <a:lnTo>
                  <a:pt x="46245" y="31971"/>
                </a:lnTo>
                <a:lnTo>
                  <a:pt x="48382" y="26177"/>
                </a:lnTo>
                <a:lnTo>
                  <a:pt x="48338" y="15432"/>
                </a:lnTo>
                <a:lnTo>
                  <a:pt x="48077" y="12957"/>
                </a:lnTo>
                <a:lnTo>
                  <a:pt x="46833" y="7163"/>
                </a:lnTo>
                <a:lnTo>
                  <a:pt x="45992" y="4477"/>
                </a:lnTo>
                <a:lnTo>
                  <a:pt x="44839" y="1738"/>
                </a:lnTo>
                <a:close/>
              </a:path>
              <a:path w="48894" h="43179">
                <a:moveTo>
                  <a:pt x="25949" y="7584"/>
                </a:moveTo>
                <a:lnTo>
                  <a:pt x="20021" y="7584"/>
                </a:lnTo>
                <a:lnTo>
                  <a:pt x="20074" y="34552"/>
                </a:lnTo>
                <a:lnTo>
                  <a:pt x="25949" y="34552"/>
                </a:lnTo>
                <a:lnTo>
                  <a:pt x="25949" y="7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60964" y="4070292"/>
            <a:ext cx="47625" cy="38735"/>
          </a:xfrm>
          <a:custGeom>
            <a:avLst/>
            <a:gdLst/>
            <a:ahLst/>
            <a:cxnLst/>
            <a:rect l="l" t="t" r="r" b="b"/>
            <a:pathLst>
              <a:path w="47625" h="38735">
                <a:moveTo>
                  <a:pt x="47182" y="31023"/>
                </a:moveTo>
                <a:lnTo>
                  <a:pt x="1105" y="31023"/>
                </a:lnTo>
                <a:lnTo>
                  <a:pt x="1105" y="38608"/>
                </a:lnTo>
                <a:lnTo>
                  <a:pt x="47182" y="38608"/>
                </a:lnTo>
                <a:lnTo>
                  <a:pt x="47182" y="31023"/>
                </a:lnTo>
                <a:close/>
              </a:path>
              <a:path w="47625" h="38735">
                <a:moveTo>
                  <a:pt x="47182" y="0"/>
                </a:moveTo>
                <a:lnTo>
                  <a:pt x="13003" y="0"/>
                </a:lnTo>
                <a:lnTo>
                  <a:pt x="8181" y="1369"/>
                </a:lnTo>
                <a:lnTo>
                  <a:pt x="4911" y="4108"/>
                </a:lnTo>
                <a:lnTo>
                  <a:pt x="1637" y="6794"/>
                </a:lnTo>
                <a:lnTo>
                  <a:pt x="0" y="10797"/>
                </a:lnTo>
                <a:lnTo>
                  <a:pt x="0" y="19330"/>
                </a:lnTo>
                <a:lnTo>
                  <a:pt x="684" y="22174"/>
                </a:lnTo>
                <a:lnTo>
                  <a:pt x="2053" y="24597"/>
                </a:lnTo>
                <a:lnTo>
                  <a:pt x="3422" y="27073"/>
                </a:lnTo>
                <a:lnTo>
                  <a:pt x="5491" y="29180"/>
                </a:lnTo>
                <a:lnTo>
                  <a:pt x="8265" y="31023"/>
                </a:lnTo>
                <a:lnTo>
                  <a:pt x="16641" y="31023"/>
                </a:lnTo>
                <a:lnTo>
                  <a:pt x="13088" y="29812"/>
                </a:lnTo>
                <a:lnTo>
                  <a:pt x="10492" y="27494"/>
                </a:lnTo>
                <a:lnTo>
                  <a:pt x="7886" y="25124"/>
                </a:lnTo>
                <a:lnTo>
                  <a:pt x="6687" y="22174"/>
                </a:lnTo>
                <a:lnTo>
                  <a:pt x="6580" y="14379"/>
                </a:lnTo>
                <a:lnTo>
                  <a:pt x="7665" y="11851"/>
                </a:lnTo>
                <a:lnTo>
                  <a:pt x="9834" y="10165"/>
                </a:lnTo>
                <a:lnTo>
                  <a:pt x="11993" y="8427"/>
                </a:lnTo>
                <a:lnTo>
                  <a:pt x="15251" y="7584"/>
                </a:lnTo>
                <a:lnTo>
                  <a:pt x="47182" y="7584"/>
                </a:lnTo>
                <a:lnTo>
                  <a:pt x="471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88865" y="3656580"/>
            <a:ext cx="1520091" cy="11272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90084" y="4847045"/>
            <a:ext cx="305827" cy="815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26227" y="4066816"/>
            <a:ext cx="65229" cy="2800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70954" y="3656580"/>
            <a:ext cx="1520080" cy="11272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90495" y="4849642"/>
            <a:ext cx="40005" cy="61594"/>
          </a:xfrm>
          <a:custGeom>
            <a:avLst/>
            <a:gdLst/>
            <a:ahLst/>
            <a:cxnLst/>
            <a:rect l="l" t="t" r="r" b="b"/>
            <a:pathLst>
              <a:path w="40004" h="61595">
                <a:moveTo>
                  <a:pt x="25691" y="0"/>
                </a:moveTo>
                <a:lnTo>
                  <a:pt x="0" y="0"/>
                </a:lnTo>
                <a:lnTo>
                  <a:pt x="0" y="61457"/>
                </a:lnTo>
                <a:lnTo>
                  <a:pt x="8318" y="61457"/>
                </a:lnTo>
                <a:lnTo>
                  <a:pt x="8318" y="36759"/>
                </a:lnTo>
                <a:lnTo>
                  <a:pt x="25691" y="36759"/>
                </a:lnTo>
                <a:lnTo>
                  <a:pt x="30851" y="35211"/>
                </a:lnTo>
                <a:lnTo>
                  <a:pt x="36869" y="29922"/>
                </a:lnTo>
                <a:lnTo>
                  <a:pt x="8318" y="29922"/>
                </a:lnTo>
                <a:lnTo>
                  <a:pt x="8318" y="6831"/>
                </a:lnTo>
                <a:lnTo>
                  <a:pt x="36820" y="6831"/>
                </a:lnTo>
                <a:lnTo>
                  <a:pt x="30851" y="1559"/>
                </a:lnTo>
                <a:lnTo>
                  <a:pt x="25691" y="0"/>
                </a:lnTo>
                <a:close/>
              </a:path>
              <a:path w="40004" h="61595">
                <a:moveTo>
                  <a:pt x="36820" y="6831"/>
                </a:moveTo>
                <a:lnTo>
                  <a:pt x="22638" y="6831"/>
                </a:lnTo>
                <a:lnTo>
                  <a:pt x="25639" y="7837"/>
                </a:lnTo>
                <a:lnTo>
                  <a:pt x="29850" y="11840"/>
                </a:lnTo>
                <a:lnTo>
                  <a:pt x="30903" y="14679"/>
                </a:lnTo>
                <a:lnTo>
                  <a:pt x="30903" y="22064"/>
                </a:lnTo>
                <a:lnTo>
                  <a:pt x="29850" y="24919"/>
                </a:lnTo>
                <a:lnTo>
                  <a:pt x="25639" y="28922"/>
                </a:lnTo>
                <a:lnTo>
                  <a:pt x="22638" y="29922"/>
                </a:lnTo>
                <a:lnTo>
                  <a:pt x="36869" y="29922"/>
                </a:lnTo>
                <a:lnTo>
                  <a:pt x="37905" y="29011"/>
                </a:lnTo>
                <a:lnTo>
                  <a:pt x="39695" y="24429"/>
                </a:lnTo>
                <a:lnTo>
                  <a:pt x="39695" y="12351"/>
                </a:lnTo>
                <a:lnTo>
                  <a:pt x="37905" y="7790"/>
                </a:lnTo>
                <a:lnTo>
                  <a:pt x="36820" y="6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37666" y="4863890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79" h="48895">
                <a:moveTo>
                  <a:pt x="28797" y="0"/>
                </a:moveTo>
                <a:lnTo>
                  <a:pt x="15688" y="0"/>
                </a:lnTo>
                <a:lnTo>
                  <a:pt x="10160" y="2217"/>
                </a:lnTo>
                <a:lnTo>
                  <a:pt x="2053" y="11076"/>
                </a:lnTo>
                <a:lnTo>
                  <a:pt x="0" y="17065"/>
                </a:lnTo>
                <a:lnTo>
                  <a:pt x="0" y="31913"/>
                </a:lnTo>
                <a:lnTo>
                  <a:pt x="2158" y="37707"/>
                </a:lnTo>
                <a:lnTo>
                  <a:pt x="6422" y="41995"/>
                </a:lnTo>
                <a:lnTo>
                  <a:pt x="10740" y="46272"/>
                </a:lnTo>
                <a:lnTo>
                  <a:pt x="16531" y="48405"/>
                </a:lnTo>
                <a:lnTo>
                  <a:pt x="26850" y="48405"/>
                </a:lnTo>
                <a:lnTo>
                  <a:pt x="29745" y="48105"/>
                </a:lnTo>
                <a:lnTo>
                  <a:pt x="35431" y="46893"/>
                </a:lnTo>
                <a:lnTo>
                  <a:pt x="38221" y="46014"/>
                </a:lnTo>
                <a:lnTo>
                  <a:pt x="40959" y="44865"/>
                </a:lnTo>
                <a:lnTo>
                  <a:pt x="40959" y="41979"/>
                </a:lnTo>
                <a:lnTo>
                  <a:pt x="19321" y="41979"/>
                </a:lnTo>
                <a:lnTo>
                  <a:pt x="15425" y="40615"/>
                </a:lnTo>
                <a:lnTo>
                  <a:pt x="12394" y="37697"/>
                </a:lnTo>
                <a:lnTo>
                  <a:pt x="9792" y="35153"/>
                </a:lnTo>
                <a:lnTo>
                  <a:pt x="8212" y="31181"/>
                </a:lnTo>
                <a:lnTo>
                  <a:pt x="7897" y="25962"/>
                </a:lnTo>
                <a:lnTo>
                  <a:pt x="42696" y="25962"/>
                </a:lnTo>
                <a:lnTo>
                  <a:pt x="42696" y="20089"/>
                </a:lnTo>
                <a:lnTo>
                  <a:pt x="8160" y="20089"/>
                </a:lnTo>
                <a:lnTo>
                  <a:pt x="8528" y="15748"/>
                </a:lnTo>
                <a:lnTo>
                  <a:pt x="10002" y="12388"/>
                </a:lnTo>
                <a:lnTo>
                  <a:pt x="15057" y="7611"/>
                </a:lnTo>
                <a:lnTo>
                  <a:pt x="18426" y="6415"/>
                </a:lnTo>
                <a:lnTo>
                  <a:pt x="37658" y="6415"/>
                </a:lnTo>
                <a:lnTo>
                  <a:pt x="33694" y="2001"/>
                </a:lnTo>
                <a:lnTo>
                  <a:pt x="28797" y="0"/>
                </a:lnTo>
                <a:close/>
              </a:path>
              <a:path w="43179" h="48895">
                <a:moveTo>
                  <a:pt x="40959" y="37697"/>
                </a:moveTo>
                <a:lnTo>
                  <a:pt x="38221" y="39129"/>
                </a:lnTo>
                <a:lnTo>
                  <a:pt x="35536" y="40204"/>
                </a:lnTo>
                <a:lnTo>
                  <a:pt x="30061" y="41626"/>
                </a:lnTo>
                <a:lnTo>
                  <a:pt x="27271" y="41979"/>
                </a:lnTo>
                <a:lnTo>
                  <a:pt x="40959" y="41979"/>
                </a:lnTo>
                <a:lnTo>
                  <a:pt x="40959" y="37697"/>
                </a:lnTo>
                <a:close/>
              </a:path>
              <a:path w="43179" h="48895">
                <a:moveTo>
                  <a:pt x="37658" y="6415"/>
                </a:moveTo>
                <a:lnTo>
                  <a:pt x="26376" y="6415"/>
                </a:lnTo>
                <a:lnTo>
                  <a:pt x="29377" y="7653"/>
                </a:lnTo>
                <a:lnTo>
                  <a:pt x="33904" y="12599"/>
                </a:lnTo>
                <a:lnTo>
                  <a:pt x="35009" y="15748"/>
                </a:lnTo>
                <a:lnTo>
                  <a:pt x="35115" y="20036"/>
                </a:lnTo>
                <a:lnTo>
                  <a:pt x="8160" y="20089"/>
                </a:lnTo>
                <a:lnTo>
                  <a:pt x="42696" y="20089"/>
                </a:lnTo>
                <a:lnTo>
                  <a:pt x="42696" y="15406"/>
                </a:lnTo>
                <a:lnTo>
                  <a:pt x="40906" y="9981"/>
                </a:lnTo>
                <a:lnTo>
                  <a:pt x="37658" y="6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87102" y="4851907"/>
            <a:ext cx="29209" cy="59690"/>
          </a:xfrm>
          <a:custGeom>
            <a:avLst/>
            <a:gdLst/>
            <a:ahLst/>
            <a:cxnLst/>
            <a:rect l="l" t="t" r="r" b="b"/>
            <a:pathLst>
              <a:path w="29209" h="59689">
                <a:moveTo>
                  <a:pt x="13161" y="18977"/>
                </a:moveTo>
                <a:lnTo>
                  <a:pt x="5580" y="18977"/>
                </a:lnTo>
                <a:lnTo>
                  <a:pt x="5696" y="50180"/>
                </a:lnTo>
                <a:lnTo>
                  <a:pt x="6686" y="53741"/>
                </a:lnTo>
                <a:lnTo>
                  <a:pt x="11108" y="58102"/>
                </a:lnTo>
                <a:lnTo>
                  <a:pt x="15162" y="59192"/>
                </a:lnTo>
                <a:lnTo>
                  <a:pt x="28745" y="59192"/>
                </a:lnTo>
                <a:lnTo>
                  <a:pt x="28745" y="52856"/>
                </a:lnTo>
                <a:lnTo>
                  <a:pt x="17847" y="52856"/>
                </a:lnTo>
                <a:lnTo>
                  <a:pt x="15741" y="52319"/>
                </a:lnTo>
                <a:lnTo>
                  <a:pt x="14741" y="51249"/>
                </a:lnTo>
                <a:lnTo>
                  <a:pt x="13688" y="50180"/>
                </a:lnTo>
                <a:lnTo>
                  <a:pt x="13161" y="47762"/>
                </a:lnTo>
                <a:lnTo>
                  <a:pt x="13161" y="18977"/>
                </a:lnTo>
                <a:close/>
              </a:path>
              <a:path w="29209" h="59689">
                <a:moveTo>
                  <a:pt x="28745" y="13088"/>
                </a:moveTo>
                <a:lnTo>
                  <a:pt x="0" y="13088"/>
                </a:lnTo>
                <a:lnTo>
                  <a:pt x="0" y="18977"/>
                </a:lnTo>
                <a:lnTo>
                  <a:pt x="28745" y="18977"/>
                </a:lnTo>
                <a:lnTo>
                  <a:pt x="28745" y="13088"/>
                </a:lnTo>
                <a:close/>
              </a:path>
              <a:path w="29209" h="59689">
                <a:moveTo>
                  <a:pt x="13161" y="0"/>
                </a:moveTo>
                <a:lnTo>
                  <a:pt x="5580" y="0"/>
                </a:lnTo>
                <a:lnTo>
                  <a:pt x="5580" y="13088"/>
                </a:lnTo>
                <a:lnTo>
                  <a:pt x="13161" y="13088"/>
                </a:lnTo>
                <a:lnTo>
                  <a:pt x="13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26166" y="4849642"/>
            <a:ext cx="38735" cy="61594"/>
          </a:xfrm>
          <a:custGeom>
            <a:avLst/>
            <a:gdLst/>
            <a:ahLst/>
            <a:cxnLst/>
            <a:rect l="l" t="t" r="r" b="b"/>
            <a:pathLst>
              <a:path w="38734" h="61595">
                <a:moveTo>
                  <a:pt x="8318" y="0"/>
                </a:moveTo>
                <a:lnTo>
                  <a:pt x="0" y="0"/>
                </a:lnTo>
                <a:lnTo>
                  <a:pt x="0" y="61457"/>
                </a:lnTo>
                <a:lnTo>
                  <a:pt x="38221" y="61457"/>
                </a:lnTo>
                <a:lnTo>
                  <a:pt x="38221" y="54462"/>
                </a:lnTo>
                <a:lnTo>
                  <a:pt x="8318" y="54462"/>
                </a:lnTo>
                <a:lnTo>
                  <a:pt x="83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69442" y="4863890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79" h="48895">
                <a:moveTo>
                  <a:pt x="28797" y="0"/>
                </a:moveTo>
                <a:lnTo>
                  <a:pt x="15688" y="0"/>
                </a:lnTo>
                <a:lnTo>
                  <a:pt x="10213" y="2217"/>
                </a:lnTo>
                <a:lnTo>
                  <a:pt x="2053" y="11076"/>
                </a:lnTo>
                <a:lnTo>
                  <a:pt x="0" y="17065"/>
                </a:lnTo>
                <a:lnTo>
                  <a:pt x="0" y="31913"/>
                </a:lnTo>
                <a:lnTo>
                  <a:pt x="2158" y="37707"/>
                </a:lnTo>
                <a:lnTo>
                  <a:pt x="6475" y="41995"/>
                </a:lnTo>
                <a:lnTo>
                  <a:pt x="10740" y="46272"/>
                </a:lnTo>
                <a:lnTo>
                  <a:pt x="16583" y="48405"/>
                </a:lnTo>
                <a:lnTo>
                  <a:pt x="26850" y="48405"/>
                </a:lnTo>
                <a:lnTo>
                  <a:pt x="29745" y="48105"/>
                </a:lnTo>
                <a:lnTo>
                  <a:pt x="35484" y="46893"/>
                </a:lnTo>
                <a:lnTo>
                  <a:pt x="38274" y="46014"/>
                </a:lnTo>
                <a:lnTo>
                  <a:pt x="40959" y="44865"/>
                </a:lnTo>
                <a:lnTo>
                  <a:pt x="40959" y="41979"/>
                </a:lnTo>
                <a:lnTo>
                  <a:pt x="19374" y="41979"/>
                </a:lnTo>
                <a:lnTo>
                  <a:pt x="15425" y="40615"/>
                </a:lnTo>
                <a:lnTo>
                  <a:pt x="9845" y="35153"/>
                </a:lnTo>
                <a:lnTo>
                  <a:pt x="8265" y="31181"/>
                </a:lnTo>
                <a:lnTo>
                  <a:pt x="7949" y="25962"/>
                </a:lnTo>
                <a:lnTo>
                  <a:pt x="42749" y="25962"/>
                </a:lnTo>
                <a:lnTo>
                  <a:pt x="42749" y="20089"/>
                </a:lnTo>
                <a:lnTo>
                  <a:pt x="8160" y="20089"/>
                </a:lnTo>
                <a:lnTo>
                  <a:pt x="8581" y="15748"/>
                </a:lnTo>
                <a:lnTo>
                  <a:pt x="10002" y="12388"/>
                </a:lnTo>
                <a:lnTo>
                  <a:pt x="12599" y="9981"/>
                </a:lnTo>
                <a:lnTo>
                  <a:pt x="15109" y="7611"/>
                </a:lnTo>
                <a:lnTo>
                  <a:pt x="18479" y="6415"/>
                </a:lnTo>
                <a:lnTo>
                  <a:pt x="37705" y="6415"/>
                </a:lnTo>
                <a:lnTo>
                  <a:pt x="33694" y="2001"/>
                </a:lnTo>
                <a:lnTo>
                  <a:pt x="28797" y="0"/>
                </a:lnTo>
                <a:close/>
              </a:path>
              <a:path w="43179" h="48895">
                <a:moveTo>
                  <a:pt x="40959" y="37697"/>
                </a:moveTo>
                <a:lnTo>
                  <a:pt x="38274" y="39129"/>
                </a:lnTo>
                <a:lnTo>
                  <a:pt x="35536" y="40204"/>
                </a:lnTo>
                <a:lnTo>
                  <a:pt x="30114" y="41626"/>
                </a:lnTo>
                <a:lnTo>
                  <a:pt x="27271" y="41979"/>
                </a:lnTo>
                <a:lnTo>
                  <a:pt x="40959" y="41979"/>
                </a:lnTo>
                <a:lnTo>
                  <a:pt x="40959" y="37697"/>
                </a:lnTo>
                <a:close/>
              </a:path>
              <a:path w="43179" h="48895">
                <a:moveTo>
                  <a:pt x="37705" y="6415"/>
                </a:moveTo>
                <a:lnTo>
                  <a:pt x="26428" y="6415"/>
                </a:lnTo>
                <a:lnTo>
                  <a:pt x="29429" y="7653"/>
                </a:lnTo>
                <a:lnTo>
                  <a:pt x="33957" y="12599"/>
                </a:lnTo>
                <a:lnTo>
                  <a:pt x="35062" y="15748"/>
                </a:lnTo>
                <a:lnTo>
                  <a:pt x="35168" y="20036"/>
                </a:lnTo>
                <a:lnTo>
                  <a:pt x="8160" y="20089"/>
                </a:lnTo>
                <a:lnTo>
                  <a:pt x="42749" y="20089"/>
                </a:lnTo>
                <a:lnTo>
                  <a:pt x="42749" y="15406"/>
                </a:lnTo>
                <a:lnTo>
                  <a:pt x="40906" y="9981"/>
                </a:lnTo>
                <a:lnTo>
                  <a:pt x="37705" y="6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24301" y="4863890"/>
            <a:ext cx="38735" cy="47625"/>
          </a:xfrm>
          <a:custGeom>
            <a:avLst/>
            <a:gdLst/>
            <a:ahLst/>
            <a:cxnLst/>
            <a:rect l="l" t="t" r="r" b="b"/>
            <a:pathLst>
              <a:path w="38734" h="47625">
                <a:moveTo>
                  <a:pt x="7633" y="1106"/>
                </a:moveTo>
                <a:lnTo>
                  <a:pt x="0" y="1106"/>
                </a:lnTo>
                <a:lnTo>
                  <a:pt x="0" y="47209"/>
                </a:lnTo>
                <a:lnTo>
                  <a:pt x="7633" y="47209"/>
                </a:lnTo>
                <a:lnTo>
                  <a:pt x="7633" y="16649"/>
                </a:lnTo>
                <a:lnTo>
                  <a:pt x="8792" y="13099"/>
                </a:lnTo>
                <a:lnTo>
                  <a:pt x="13180" y="8274"/>
                </a:lnTo>
                <a:lnTo>
                  <a:pt x="7633" y="8274"/>
                </a:lnTo>
                <a:lnTo>
                  <a:pt x="7633" y="1106"/>
                </a:lnTo>
                <a:close/>
              </a:path>
              <a:path w="38734" h="47625">
                <a:moveTo>
                  <a:pt x="35724" y="6589"/>
                </a:moveTo>
                <a:lnTo>
                  <a:pt x="24375" y="6589"/>
                </a:lnTo>
                <a:lnTo>
                  <a:pt x="27007" y="7674"/>
                </a:lnTo>
                <a:lnTo>
                  <a:pt x="30166" y="12003"/>
                </a:lnTo>
                <a:lnTo>
                  <a:pt x="31219" y="15264"/>
                </a:lnTo>
                <a:lnTo>
                  <a:pt x="31219" y="47209"/>
                </a:lnTo>
                <a:lnTo>
                  <a:pt x="38590" y="47209"/>
                </a:lnTo>
                <a:lnTo>
                  <a:pt x="38590" y="13009"/>
                </a:lnTo>
                <a:lnTo>
                  <a:pt x="37010" y="8190"/>
                </a:lnTo>
                <a:lnTo>
                  <a:pt x="35724" y="6589"/>
                </a:lnTo>
                <a:close/>
              </a:path>
              <a:path w="38734" h="47625">
                <a:moveTo>
                  <a:pt x="28060" y="0"/>
                </a:moveTo>
                <a:lnTo>
                  <a:pt x="19321" y="0"/>
                </a:lnTo>
                <a:lnTo>
                  <a:pt x="16478" y="684"/>
                </a:lnTo>
                <a:lnTo>
                  <a:pt x="14004" y="2054"/>
                </a:lnTo>
                <a:lnTo>
                  <a:pt x="11582" y="3428"/>
                </a:lnTo>
                <a:lnTo>
                  <a:pt x="9423" y="5498"/>
                </a:lnTo>
                <a:lnTo>
                  <a:pt x="7633" y="8274"/>
                </a:lnTo>
                <a:lnTo>
                  <a:pt x="13180" y="8274"/>
                </a:lnTo>
                <a:lnTo>
                  <a:pt x="13530" y="7890"/>
                </a:lnTo>
                <a:lnTo>
                  <a:pt x="16741" y="6589"/>
                </a:lnTo>
                <a:lnTo>
                  <a:pt x="35724" y="6589"/>
                </a:lnTo>
                <a:lnTo>
                  <a:pt x="31746" y="1638"/>
                </a:lnTo>
                <a:lnTo>
                  <a:pt x="28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08316" y="4066816"/>
            <a:ext cx="65229" cy="2800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53043" y="3656580"/>
            <a:ext cx="1520080" cy="11272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TextShape 1">
            <a:extLst>
              <a:ext uri="{FF2B5EF4-FFF2-40B4-BE49-F238E27FC236}">
                <a16:creationId xmlns:a16="http://schemas.microsoft.com/office/drawing/2014/main" id="{FA0E7FD7-FB1B-BB4D-9760-652295DE81BB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Shape 2">
                <a:extLst>
                  <a:ext uri="{FF2B5EF4-FFF2-40B4-BE49-F238E27FC236}">
                    <a16:creationId xmlns:a16="http://schemas.microsoft.com/office/drawing/2014/main" id="{D404B6BC-B2C7-E546-81E2-121507E37828}"/>
                  </a:ext>
                </a:extLst>
              </p:cNvPr>
              <p:cNvSpPr txBox="1"/>
              <p:nvPr/>
            </p:nvSpPr>
            <p:spPr>
              <a:xfrm>
                <a:off x="187342" y="968720"/>
                <a:ext cx="8804258" cy="917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Iris data set: 150 data samples of flowers with 4 features and 3 classes</a:t>
                </a: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7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700" b="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150×4</m:t>
                        </m:r>
                      </m:sup>
                    </m:sSup>
                  </m:oMath>
                </a14:m>
                <a:endParaRPr lang="en-US" sz="17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Features: </a:t>
                </a:r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</a:t>
                </a: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epal length (cm), sepal width (cm), petal length (cm), petal width (cm)</a:t>
                </a:r>
              </a:p>
            </p:txBody>
          </p:sp>
        </mc:Choice>
        <mc:Fallback xmlns="">
          <p:sp>
            <p:nvSpPr>
              <p:cNvPr id="51" name="TextShape 2">
                <a:extLst>
                  <a:ext uri="{FF2B5EF4-FFF2-40B4-BE49-F238E27FC236}">
                    <a16:creationId xmlns:a16="http://schemas.microsoft.com/office/drawing/2014/main" id="{D404B6BC-B2C7-E546-81E2-121507E37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42" y="968720"/>
                <a:ext cx="8804258" cy="917230"/>
              </a:xfrm>
              <a:prstGeom prst="rect">
                <a:avLst/>
              </a:prstGeom>
              <a:blipFill>
                <a:blip r:embed="rId16"/>
                <a:stretch>
                  <a:fillRect l="-432" t="-5405" b="-40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911905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1905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6006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16006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0134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0134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24261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24261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28389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28389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32516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32516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36591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36591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40718" y="2073580"/>
            <a:ext cx="0" cy="2259330"/>
          </a:xfrm>
          <a:custGeom>
            <a:avLst/>
            <a:gdLst/>
            <a:ahLst/>
            <a:cxnLst/>
            <a:rect l="l" t="t" r="r" b="b"/>
            <a:pathLst>
              <a:path h="2259329">
                <a:moveTo>
                  <a:pt x="0" y="2258716"/>
                </a:moveTo>
                <a:lnTo>
                  <a:pt x="0" y="0"/>
                </a:lnTo>
              </a:path>
            </a:pathLst>
          </a:custGeom>
          <a:ln w="743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40718" y="433229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709"/>
                </a:lnTo>
              </a:path>
            </a:pathLst>
          </a:custGeom>
          <a:ln w="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52020" y="4426496"/>
            <a:ext cx="140494" cy="76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9846" y="4181715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0145" y="418171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9846" y="3880588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0145" y="38805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9846" y="3579402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0145" y="357940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9846" y="3278217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0145" y="32782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9846" y="2977084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0145" y="297708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9846" y="2675899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0145" y="26758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9846" y="2374766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0145" y="237476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9846" y="2073580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0871" y="0"/>
                </a:lnTo>
              </a:path>
            </a:pathLst>
          </a:custGeom>
          <a:ln w="743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0145" y="20735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29701" y="0"/>
                </a:moveTo>
                <a:lnTo>
                  <a:pt x="0" y="0"/>
                </a:lnTo>
              </a:path>
            </a:pathLst>
          </a:custGeom>
          <a:ln w="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5186" y="3136170"/>
            <a:ext cx="76913" cy="140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1715" y="2835518"/>
            <a:ext cx="493313" cy="765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18172" y="3002726"/>
            <a:ext cx="1979710" cy="696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93701" y="2884406"/>
            <a:ext cx="79504" cy="79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90095" y="2824636"/>
            <a:ext cx="79504" cy="79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9850" y="2070221"/>
            <a:ext cx="0" cy="2265680"/>
          </a:xfrm>
          <a:custGeom>
            <a:avLst/>
            <a:gdLst/>
            <a:ahLst/>
            <a:cxnLst/>
            <a:rect l="l" t="t" r="r" b="b"/>
            <a:pathLst>
              <a:path h="2265679">
                <a:moveTo>
                  <a:pt x="0" y="0"/>
                </a:moveTo>
                <a:lnTo>
                  <a:pt x="0" y="2265473"/>
                </a:lnTo>
              </a:path>
            </a:pathLst>
          </a:custGeom>
          <a:ln w="6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6455" y="4332299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644" y="0"/>
                </a:lnTo>
              </a:path>
            </a:pathLst>
          </a:custGeom>
          <a:ln w="67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26247" y="4363362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099"/>
                </a:lnTo>
              </a:path>
            </a:pathLst>
          </a:custGeom>
          <a:ln w="7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51818" y="4424410"/>
            <a:ext cx="142714" cy="779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63101" y="4363362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099"/>
                </a:lnTo>
              </a:path>
            </a:pathLst>
          </a:custGeom>
          <a:ln w="7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88671" y="4424410"/>
            <a:ext cx="142283" cy="779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600008" y="4363362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099"/>
                </a:lnTo>
              </a:path>
            </a:pathLst>
          </a:custGeom>
          <a:ln w="7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25525" y="4424410"/>
            <a:ext cx="143522" cy="787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36862" y="4363362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099"/>
                </a:lnTo>
              </a:path>
            </a:pathLst>
          </a:custGeom>
          <a:ln w="7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262432" y="4424410"/>
            <a:ext cx="144923" cy="779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61299" y="4363362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61299" y="3905651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661299" y="344795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61299" y="29902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61299" y="2532511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61299" y="207481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186" y="0"/>
                </a:moveTo>
                <a:lnTo>
                  <a:pt x="0" y="0"/>
                </a:lnTo>
              </a:path>
            </a:pathLst>
          </a:custGeom>
          <a:ln w="7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13142" y="2813727"/>
            <a:ext cx="83472" cy="806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31495" y="2247334"/>
            <a:ext cx="589915" cy="2116455"/>
          </a:xfrm>
          <a:custGeom>
            <a:avLst/>
            <a:gdLst/>
            <a:ahLst/>
            <a:cxnLst/>
            <a:rect l="l" t="t" r="r" b="b"/>
            <a:pathLst>
              <a:path w="589914" h="2116454">
                <a:moveTo>
                  <a:pt x="0" y="2116027"/>
                </a:moveTo>
                <a:lnTo>
                  <a:pt x="589504" y="2116027"/>
                </a:lnTo>
                <a:lnTo>
                  <a:pt x="589504" y="0"/>
                </a:lnTo>
                <a:lnTo>
                  <a:pt x="0" y="0"/>
                </a:lnTo>
                <a:lnTo>
                  <a:pt x="0" y="2116027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68348" y="4241917"/>
            <a:ext cx="589915" cy="121920"/>
          </a:xfrm>
          <a:custGeom>
            <a:avLst/>
            <a:gdLst/>
            <a:ahLst/>
            <a:cxnLst/>
            <a:rect l="l" t="t" r="r" b="b"/>
            <a:pathLst>
              <a:path w="589914" h="121920">
                <a:moveTo>
                  <a:pt x="0" y="121444"/>
                </a:moveTo>
                <a:lnTo>
                  <a:pt x="589504" y="121444"/>
                </a:lnTo>
                <a:lnTo>
                  <a:pt x="589504" y="0"/>
                </a:lnTo>
                <a:lnTo>
                  <a:pt x="0" y="0"/>
                </a:lnTo>
                <a:lnTo>
                  <a:pt x="0" y="121444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05256" y="4343792"/>
            <a:ext cx="589915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504" y="0"/>
                </a:lnTo>
              </a:path>
            </a:pathLst>
          </a:custGeom>
          <a:ln w="39140">
            <a:solidFill>
              <a:srgbClr val="1F7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42109" y="4357398"/>
            <a:ext cx="589915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504" y="0"/>
                </a:lnTo>
              </a:path>
            </a:pathLst>
          </a:custGeom>
          <a:ln w="11928">
            <a:solidFill>
              <a:srgbClr val="1F7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91487" y="2071393"/>
            <a:ext cx="0" cy="2295525"/>
          </a:xfrm>
          <a:custGeom>
            <a:avLst/>
            <a:gdLst/>
            <a:ahLst/>
            <a:cxnLst/>
            <a:rect l="l" t="t" r="r" b="b"/>
            <a:pathLst>
              <a:path h="2295525">
                <a:moveTo>
                  <a:pt x="0" y="0"/>
                </a:moveTo>
                <a:lnTo>
                  <a:pt x="0" y="2295408"/>
                </a:lnTo>
              </a:path>
            </a:pathLst>
          </a:custGeom>
          <a:ln w="69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88037" y="4363361"/>
            <a:ext cx="3087370" cy="0"/>
          </a:xfrm>
          <a:custGeom>
            <a:avLst/>
            <a:gdLst/>
            <a:ahLst/>
            <a:cxnLst/>
            <a:rect l="l" t="t" r="r" b="b"/>
            <a:pathLst>
              <a:path w="3087370">
                <a:moveTo>
                  <a:pt x="0" y="0"/>
                </a:moveTo>
                <a:lnTo>
                  <a:pt x="3087056" y="0"/>
                </a:lnTo>
              </a:path>
            </a:pathLst>
          </a:custGeom>
          <a:ln w="6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67240" y="2059823"/>
            <a:ext cx="318697" cy="650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32782" y="4154129"/>
            <a:ext cx="262576" cy="650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72492" y="4240552"/>
            <a:ext cx="259720" cy="650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05573" y="4269125"/>
            <a:ext cx="263546" cy="650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5709539" y="2745994"/>
            <a:ext cx="3210560" cy="997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sz="750" spc="-10" dirty="0">
                <a:latin typeface="Cambria Math"/>
                <a:cs typeface="Cambria Math"/>
              </a:rPr>
              <a:t>𝑃𝐶</a:t>
            </a:r>
            <a:r>
              <a:rPr sz="825" spc="-15" baseline="-15151" dirty="0">
                <a:latin typeface="Cambria Math"/>
                <a:cs typeface="Cambria Math"/>
              </a:rPr>
              <a:t>1  </a:t>
            </a:r>
            <a:r>
              <a:rPr sz="750" dirty="0">
                <a:latin typeface="Cambria Math"/>
                <a:cs typeface="Cambria Math"/>
              </a:rPr>
              <a:t>= </a:t>
            </a:r>
            <a:r>
              <a:rPr sz="750" spc="-5" dirty="0">
                <a:latin typeface="Cambria Math"/>
                <a:cs typeface="Cambria Math"/>
              </a:rPr>
              <a:t>0.36 </a:t>
            </a:r>
            <a:r>
              <a:rPr sz="750" dirty="0">
                <a:latin typeface="Cambria Math"/>
                <a:cs typeface="Cambria Math"/>
              </a:rPr>
              <a:t>∗ 𝐒𝐞𝐩𝐋𝐞𝐧 − </a:t>
            </a:r>
            <a:r>
              <a:rPr sz="750" spc="-5" dirty="0">
                <a:latin typeface="Cambria Math"/>
                <a:cs typeface="Cambria Math"/>
              </a:rPr>
              <a:t>0.08 </a:t>
            </a:r>
            <a:r>
              <a:rPr sz="750" dirty="0">
                <a:latin typeface="Cambria Math"/>
                <a:cs typeface="Cambria Math"/>
              </a:rPr>
              <a:t>∗ 𝐒𝐞𝐩𝐖𝐢𝐝 + </a:t>
            </a:r>
            <a:r>
              <a:rPr sz="750" spc="-5" dirty="0">
                <a:latin typeface="Cambria Math"/>
                <a:cs typeface="Cambria Math"/>
              </a:rPr>
              <a:t>0.86 </a:t>
            </a:r>
            <a:r>
              <a:rPr sz="750" dirty="0">
                <a:latin typeface="Cambria Math"/>
                <a:cs typeface="Cambria Math"/>
              </a:rPr>
              <a:t>∗ 𝐏𝐞𝐭𝐋𝐞𝐧 + </a:t>
            </a:r>
            <a:r>
              <a:rPr sz="750" spc="-5" dirty="0">
                <a:latin typeface="Cambria Math"/>
                <a:cs typeface="Cambria Math"/>
              </a:rPr>
              <a:t>0.36 </a:t>
            </a:r>
            <a:r>
              <a:rPr sz="750" dirty="0">
                <a:latin typeface="Cambria Math"/>
                <a:cs typeface="Cambria Math"/>
              </a:rPr>
              <a:t>∗</a:t>
            </a:r>
            <a:r>
              <a:rPr sz="750" spc="-15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𝐏𝐞𝐭𝐖𝐢𝐝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750" spc="-5" dirty="0">
                <a:latin typeface="Cambria Math"/>
                <a:cs typeface="Cambria Math"/>
              </a:rPr>
              <a:t>𝑃𝐶</a:t>
            </a:r>
            <a:r>
              <a:rPr sz="825" spc="-7" baseline="-15151" dirty="0">
                <a:latin typeface="Cambria Math"/>
                <a:cs typeface="Cambria Math"/>
              </a:rPr>
              <a:t>2  </a:t>
            </a:r>
            <a:r>
              <a:rPr sz="750" dirty="0">
                <a:latin typeface="Cambria Math"/>
                <a:cs typeface="Cambria Math"/>
              </a:rPr>
              <a:t>= </a:t>
            </a:r>
            <a:r>
              <a:rPr sz="750" spc="-5" dirty="0">
                <a:latin typeface="Cambria Math"/>
                <a:cs typeface="Cambria Math"/>
              </a:rPr>
              <a:t>0.66 </a:t>
            </a:r>
            <a:r>
              <a:rPr sz="750" dirty="0">
                <a:latin typeface="Cambria Math"/>
                <a:cs typeface="Cambria Math"/>
              </a:rPr>
              <a:t>∗ 𝐒𝐞𝐩𝐋𝐞𝐧 + </a:t>
            </a:r>
            <a:r>
              <a:rPr sz="750" spc="-5" dirty="0">
                <a:latin typeface="Cambria Math"/>
                <a:cs typeface="Cambria Math"/>
              </a:rPr>
              <a:t>0.73 </a:t>
            </a:r>
            <a:r>
              <a:rPr sz="750" dirty="0">
                <a:latin typeface="Cambria Math"/>
                <a:cs typeface="Cambria Math"/>
              </a:rPr>
              <a:t>∗ 𝐒𝐞𝐩𝐖𝐢𝐝 − </a:t>
            </a:r>
            <a:r>
              <a:rPr sz="750" spc="-5" dirty="0">
                <a:latin typeface="Cambria Math"/>
                <a:cs typeface="Cambria Math"/>
              </a:rPr>
              <a:t>0.17 </a:t>
            </a:r>
            <a:r>
              <a:rPr sz="750" dirty="0">
                <a:latin typeface="Cambria Math"/>
                <a:cs typeface="Cambria Math"/>
              </a:rPr>
              <a:t>∗ 𝐏𝐞𝐭𝐋𝐞𝐧 − </a:t>
            </a:r>
            <a:r>
              <a:rPr sz="750" spc="-5" dirty="0">
                <a:latin typeface="Cambria Math"/>
                <a:cs typeface="Cambria Math"/>
              </a:rPr>
              <a:t>0.08 </a:t>
            </a:r>
            <a:r>
              <a:rPr sz="750" dirty="0">
                <a:latin typeface="Cambria Math"/>
                <a:cs typeface="Cambria Math"/>
              </a:rPr>
              <a:t>∗</a:t>
            </a:r>
            <a:r>
              <a:rPr sz="750" spc="-25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𝐏𝐞𝐭𝐖𝐢𝐝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750" spc="-5" dirty="0">
                <a:latin typeface="Cambria Math"/>
                <a:cs typeface="Cambria Math"/>
              </a:rPr>
              <a:t>𝑃𝐶</a:t>
            </a:r>
            <a:r>
              <a:rPr sz="825" spc="-7" baseline="-15151" dirty="0">
                <a:latin typeface="Cambria Math"/>
                <a:cs typeface="Cambria Math"/>
              </a:rPr>
              <a:t>3</a:t>
            </a:r>
            <a:r>
              <a:rPr sz="825" spc="-60" baseline="-15151" dirty="0">
                <a:latin typeface="Cambria Math"/>
                <a:cs typeface="Cambria Math"/>
              </a:rPr>
              <a:t> </a:t>
            </a:r>
            <a:r>
              <a:rPr sz="750" spc="5" dirty="0">
                <a:latin typeface="Cambria Math"/>
                <a:cs typeface="Cambria Math"/>
              </a:rPr>
              <a:t>= </a:t>
            </a:r>
            <a:r>
              <a:rPr sz="750" dirty="0">
                <a:latin typeface="Cambria Math"/>
                <a:cs typeface="Cambria Math"/>
              </a:rPr>
              <a:t>−0.58 ∗ 𝐒𝐞𝐩𝐋𝐞𝐧 </a:t>
            </a:r>
            <a:r>
              <a:rPr sz="750" spc="5" dirty="0">
                <a:latin typeface="Cambria Math"/>
                <a:cs typeface="Cambria Math"/>
              </a:rPr>
              <a:t>+ </a:t>
            </a:r>
            <a:r>
              <a:rPr sz="750" dirty="0">
                <a:latin typeface="Cambria Math"/>
                <a:cs typeface="Cambria Math"/>
              </a:rPr>
              <a:t>0.60 ∗ 𝐒𝐞𝐩𝐖𝐢𝐝 </a:t>
            </a:r>
            <a:r>
              <a:rPr sz="750" spc="5" dirty="0">
                <a:latin typeface="Cambria Math"/>
                <a:cs typeface="Cambria Math"/>
              </a:rPr>
              <a:t>+ </a:t>
            </a:r>
            <a:r>
              <a:rPr sz="750" dirty="0">
                <a:latin typeface="Cambria Math"/>
                <a:cs typeface="Cambria Math"/>
              </a:rPr>
              <a:t>0.08 ∗ 𝐏𝐞𝐭𝐋𝐞𝐧 </a:t>
            </a:r>
            <a:r>
              <a:rPr sz="750" spc="5" dirty="0">
                <a:latin typeface="Cambria Math"/>
                <a:cs typeface="Cambria Math"/>
              </a:rPr>
              <a:t>+ </a:t>
            </a:r>
            <a:r>
              <a:rPr sz="750" dirty="0">
                <a:latin typeface="Cambria Math"/>
                <a:cs typeface="Cambria Math"/>
              </a:rPr>
              <a:t>0.55 ∗ 𝐏𝐞𝐭𝐖𝐢𝐝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750" spc="-5" dirty="0">
                <a:latin typeface="Cambria Math"/>
                <a:cs typeface="Cambria Math"/>
              </a:rPr>
              <a:t>𝑃𝐶</a:t>
            </a:r>
            <a:r>
              <a:rPr sz="825" spc="-7" baseline="-15151" dirty="0">
                <a:latin typeface="Cambria Math"/>
                <a:cs typeface="Cambria Math"/>
              </a:rPr>
              <a:t>4  </a:t>
            </a:r>
            <a:r>
              <a:rPr sz="750" dirty="0">
                <a:latin typeface="Cambria Math"/>
                <a:cs typeface="Cambria Math"/>
              </a:rPr>
              <a:t>= </a:t>
            </a:r>
            <a:r>
              <a:rPr sz="750" spc="-5" dirty="0">
                <a:latin typeface="Cambria Math"/>
                <a:cs typeface="Cambria Math"/>
              </a:rPr>
              <a:t>−0.32 </a:t>
            </a:r>
            <a:r>
              <a:rPr sz="750" dirty="0">
                <a:latin typeface="Cambria Math"/>
                <a:cs typeface="Cambria Math"/>
              </a:rPr>
              <a:t>∗ 𝐒𝐞𝐩𝐋𝐞𝐧 + </a:t>
            </a:r>
            <a:r>
              <a:rPr sz="750" spc="-5" dirty="0">
                <a:latin typeface="Cambria Math"/>
                <a:cs typeface="Cambria Math"/>
              </a:rPr>
              <a:t>0.32 </a:t>
            </a:r>
            <a:r>
              <a:rPr sz="750" dirty="0">
                <a:latin typeface="Cambria Math"/>
                <a:cs typeface="Cambria Math"/>
              </a:rPr>
              <a:t>∗ 𝐒𝐞𝐩𝐖𝐢𝐝 + </a:t>
            </a:r>
            <a:r>
              <a:rPr sz="750" spc="-5" dirty="0">
                <a:latin typeface="Cambria Math"/>
                <a:cs typeface="Cambria Math"/>
              </a:rPr>
              <a:t>0.48 </a:t>
            </a:r>
            <a:r>
              <a:rPr sz="750" dirty="0">
                <a:latin typeface="Cambria Math"/>
                <a:cs typeface="Cambria Math"/>
              </a:rPr>
              <a:t>∗ 𝐏𝐞𝐭𝐋𝐞𝐧 − </a:t>
            </a:r>
            <a:r>
              <a:rPr sz="750" spc="-5" dirty="0">
                <a:latin typeface="Cambria Math"/>
                <a:cs typeface="Cambria Math"/>
              </a:rPr>
              <a:t>0.75 </a:t>
            </a:r>
            <a:r>
              <a:rPr sz="750" dirty="0">
                <a:latin typeface="Cambria Math"/>
                <a:cs typeface="Cambria Math"/>
              </a:rPr>
              <a:t>∗</a:t>
            </a:r>
            <a:r>
              <a:rPr sz="750" spc="-20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𝐏𝐞𝐭𝐖𝐢𝐝</a:t>
            </a:r>
          </a:p>
        </p:txBody>
      </p:sp>
      <p:sp>
        <p:nvSpPr>
          <p:cNvPr id="87" name="TextShape 1">
            <a:extLst>
              <a:ext uri="{FF2B5EF4-FFF2-40B4-BE49-F238E27FC236}">
                <a16:creationId xmlns:a16="http://schemas.microsoft.com/office/drawing/2014/main" id="{D43ED4CF-5F13-6F45-A009-AB949113F817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Shape 2">
                <a:extLst>
                  <a:ext uri="{FF2B5EF4-FFF2-40B4-BE49-F238E27FC236}">
                    <a16:creationId xmlns:a16="http://schemas.microsoft.com/office/drawing/2014/main" id="{6F1435C6-CE66-4C48-892C-24E3691E5936}"/>
                  </a:ext>
                </a:extLst>
              </p:cNvPr>
              <p:cNvSpPr txBox="1"/>
              <p:nvPr/>
            </p:nvSpPr>
            <p:spPr>
              <a:xfrm>
                <a:off x="187342" y="968720"/>
                <a:ext cx="8804258" cy="917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16383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Iris data set: 150 data samples of flowers with 4 features and 3 classes</a:t>
                </a: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00" i="1" spc="-1" dirty="0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7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700" b="0" i="1" spc="-1" dirty="0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150×4</m:t>
                        </m:r>
                      </m:sup>
                    </m:sSup>
                  </m:oMath>
                </a14:m>
                <a:endParaRPr lang="en-US" sz="17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720000" indent="-342900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Features: </a:t>
                </a:r>
                <a:r>
                  <a:rPr lang="en-US" sz="17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</a:t>
                </a:r>
                <a:r>
                  <a:rPr lang="en-US" sz="17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epal length (cm), sepal width (cm), petal length (cm), petal width (cm)</a:t>
                </a:r>
              </a:p>
            </p:txBody>
          </p:sp>
        </mc:Choice>
        <mc:Fallback xmlns="">
          <p:sp>
            <p:nvSpPr>
              <p:cNvPr id="88" name="TextShape 2">
                <a:extLst>
                  <a:ext uri="{FF2B5EF4-FFF2-40B4-BE49-F238E27FC236}">
                    <a16:creationId xmlns:a16="http://schemas.microsoft.com/office/drawing/2014/main" id="{6F1435C6-CE66-4C48-892C-24E3691E5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42" y="968720"/>
                <a:ext cx="8804258" cy="917230"/>
              </a:xfrm>
              <a:prstGeom prst="rect">
                <a:avLst/>
              </a:prstGeom>
              <a:blipFill>
                <a:blip r:embed="rId17"/>
                <a:stretch>
                  <a:fillRect l="-432" t="-5405" b="-40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E68BAC9A-DEAC-2A4F-96A4-1BD89BA351CC}"/>
              </a:ext>
            </a:extLst>
          </p:cNvPr>
          <p:cNvSpPr txBox="1"/>
          <p:nvPr/>
        </p:nvSpPr>
        <p:spPr>
          <a:xfrm>
            <a:off x="2014492" y="4669685"/>
            <a:ext cx="4880679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First two components explain almost 98% of variance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591173" y="2312066"/>
            <a:ext cx="2428031" cy="1856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0350" y="2302553"/>
            <a:ext cx="618909" cy="2218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9394" y="4073317"/>
            <a:ext cx="2970767" cy="5236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70076" y="4157802"/>
            <a:ext cx="316865" cy="423545"/>
          </a:xfrm>
          <a:custGeom>
            <a:avLst/>
            <a:gdLst/>
            <a:ahLst/>
            <a:cxnLst/>
            <a:rect l="l" t="t" r="r" b="b"/>
            <a:pathLst>
              <a:path w="316864" h="423545">
                <a:moveTo>
                  <a:pt x="316754" y="0"/>
                </a:moveTo>
                <a:lnTo>
                  <a:pt x="0" y="423412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78817" y="4455150"/>
            <a:ext cx="55880" cy="69850"/>
          </a:xfrm>
          <a:custGeom>
            <a:avLst/>
            <a:gdLst/>
            <a:ahLst/>
            <a:cxnLst/>
            <a:rect l="l" t="t" r="r" b="b"/>
            <a:pathLst>
              <a:path w="55879" h="69850">
                <a:moveTo>
                  <a:pt x="55701" y="0"/>
                </a:moveTo>
                <a:lnTo>
                  <a:pt x="1507" y="0"/>
                </a:lnTo>
                <a:lnTo>
                  <a:pt x="1507" y="9123"/>
                </a:lnTo>
                <a:lnTo>
                  <a:pt x="42847" y="9123"/>
                </a:lnTo>
                <a:lnTo>
                  <a:pt x="0" y="58946"/>
                </a:lnTo>
                <a:lnTo>
                  <a:pt x="0" y="69346"/>
                </a:lnTo>
                <a:lnTo>
                  <a:pt x="55701" y="69346"/>
                </a:lnTo>
                <a:lnTo>
                  <a:pt x="55701" y="60255"/>
                </a:lnTo>
                <a:lnTo>
                  <a:pt x="12854" y="60255"/>
                </a:lnTo>
                <a:lnTo>
                  <a:pt x="55701" y="10392"/>
                </a:lnTo>
                <a:lnTo>
                  <a:pt x="55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5540" y="2325949"/>
            <a:ext cx="2395855" cy="1839595"/>
          </a:xfrm>
          <a:custGeom>
            <a:avLst/>
            <a:gdLst/>
            <a:ahLst/>
            <a:cxnLst/>
            <a:rect l="l" t="t" r="r" b="b"/>
            <a:pathLst>
              <a:path w="2395854" h="1839595">
                <a:moveTo>
                  <a:pt x="2395578" y="1839547"/>
                </a:moveTo>
                <a:lnTo>
                  <a:pt x="16901" y="1772906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22617" y="2351099"/>
            <a:ext cx="2423795" cy="1861185"/>
          </a:xfrm>
          <a:custGeom>
            <a:avLst/>
            <a:gdLst/>
            <a:ahLst/>
            <a:cxnLst/>
            <a:rect l="l" t="t" r="r" b="b"/>
            <a:pathLst>
              <a:path w="2423795" h="1861185">
                <a:moveTo>
                  <a:pt x="2423587" y="1861047"/>
                </a:moveTo>
                <a:lnTo>
                  <a:pt x="18170" y="1792898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58266" y="2376803"/>
            <a:ext cx="2452370" cy="1883410"/>
          </a:xfrm>
          <a:custGeom>
            <a:avLst/>
            <a:gdLst/>
            <a:ahLst/>
            <a:cxnLst/>
            <a:rect l="l" t="t" r="r" b="b"/>
            <a:pathLst>
              <a:path w="2452370" h="1883410">
                <a:moveTo>
                  <a:pt x="2452232" y="1883023"/>
                </a:moveTo>
                <a:lnTo>
                  <a:pt x="19440" y="1813287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92249" y="2403143"/>
            <a:ext cx="2482215" cy="1905635"/>
          </a:xfrm>
          <a:custGeom>
            <a:avLst/>
            <a:gdLst/>
            <a:ahLst/>
            <a:cxnLst/>
            <a:rect l="l" t="t" r="r" b="b"/>
            <a:pathLst>
              <a:path w="2482215" h="1905635">
                <a:moveTo>
                  <a:pt x="2481670" y="1905634"/>
                </a:moveTo>
                <a:lnTo>
                  <a:pt x="20868" y="1834152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4725" y="2430116"/>
            <a:ext cx="2512060" cy="1929130"/>
          </a:xfrm>
          <a:custGeom>
            <a:avLst/>
            <a:gdLst/>
            <a:ahLst/>
            <a:cxnLst/>
            <a:rect l="l" t="t" r="r" b="b"/>
            <a:pathLst>
              <a:path w="2512060" h="1929129">
                <a:moveTo>
                  <a:pt x="2511742" y="1928720"/>
                </a:moveTo>
                <a:lnTo>
                  <a:pt x="22296" y="1855573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55454" y="2457805"/>
            <a:ext cx="2543175" cy="1952625"/>
          </a:xfrm>
          <a:custGeom>
            <a:avLst/>
            <a:gdLst/>
            <a:ahLst/>
            <a:cxnLst/>
            <a:rect l="l" t="t" r="r" b="b"/>
            <a:pathLst>
              <a:path w="2543175" h="1952625">
                <a:moveTo>
                  <a:pt x="2542608" y="1952283"/>
                </a:moveTo>
                <a:lnTo>
                  <a:pt x="23883" y="1877390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4518" y="2486127"/>
            <a:ext cx="2574290" cy="1976755"/>
          </a:xfrm>
          <a:custGeom>
            <a:avLst/>
            <a:gdLst/>
            <a:ahLst/>
            <a:cxnLst/>
            <a:rect l="l" t="t" r="r" b="b"/>
            <a:pathLst>
              <a:path w="2574290" h="1976754">
                <a:moveTo>
                  <a:pt x="2574189" y="1976559"/>
                </a:moveTo>
                <a:lnTo>
                  <a:pt x="25391" y="1899763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1836" y="2515164"/>
            <a:ext cx="2606675" cy="2001520"/>
          </a:xfrm>
          <a:custGeom>
            <a:avLst/>
            <a:gdLst/>
            <a:ahLst/>
            <a:cxnLst/>
            <a:rect l="l" t="t" r="r" b="b"/>
            <a:pathLst>
              <a:path w="2606675" h="2001520">
                <a:moveTo>
                  <a:pt x="2606562" y="2001431"/>
                </a:moveTo>
                <a:lnTo>
                  <a:pt x="27057" y="1922691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37249" y="2544915"/>
            <a:ext cx="2640330" cy="2027555"/>
          </a:xfrm>
          <a:custGeom>
            <a:avLst/>
            <a:gdLst/>
            <a:ahLst/>
            <a:cxnLst/>
            <a:rect l="l" t="t" r="r" b="b"/>
            <a:pathLst>
              <a:path w="2640329" h="2027554">
                <a:moveTo>
                  <a:pt x="2639809" y="2026953"/>
                </a:moveTo>
                <a:lnTo>
                  <a:pt x="28803" y="1946221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61757" y="4164942"/>
            <a:ext cx="58419" cy="1905"/>
          </a:xfrm>
          <a:custGeom>
            <a:avLst/>
            <a:gdLst/>
            <a:ahLst/>
            <a:cxnLst/>
            <a:rect l="l" t="t" r="r" b="b"/>
            <a:pathLst>
              <a:path w="58420" h="1904">
                <a:moveTo>
                  <a:pt x="-5553" y="833"/>
                </a:moveTo>
                <a:lnTo>
                  <a:pt x="63635" y="833"/>
                </a:lnTo>
              </a:path>
            </a:pathLst>
          </a:custGeom>
          <a:ln w="127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26685" y="4211591"/>
            <a:ext cx="59055" cy="1905"/>
          </a:xfrm>
          <a:custGeom>
            <a:avLst/>
            <a:gdLst/>
            <a:ahLst/>
            <a:cxnLst/>
            <a:rect l="l" t="t" r="r" b="b"/>
            <a:pathLst>
              <a:path w="59054" h="1904">
                <a:moveTo>
                  <a:pt x="-5553" y="833"/>
                </a:moveTo>
                <a:lnTo>
                  <a:pt x="64270" y="833"/>
                </a:lnTo>
              </a:path>
            </a:pathLst>
          </a:custGeom>
          <a:ln w="127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90741" y="4259271"/>
            <a:ext cx="59690" cy="1905"/>
          </a:xfrm>
          <a:custGeom>
            <a:avLst/>
            <a:gdLst/>
            <a:ahLst/>
            <a:cxnLst/>
            <a:rect l="l" t="t" r="r" b="b"/>
            <a:pathLst>
              <a:path w="59689" h="1904">
                <a:moveTo>
                  <a:pt x="-5553" y="872"/>
                </a:moveTo>
                <a:lnTo>
                  <a:pt x="64905" y="872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53924" y="4308142"/>
            <a:ext cx="60325" cy="1905"/>
          </a:xfrm>
          <a:custGeom>
            <a:avLst/>
            <a:gdLst/>
            <a:ahLst/>
            <a:cxnLst/>
            <a:rect l="l" t="t" r="r" b="b"/>
            <a:pathLst>
              <a:path w="60325" h="1904">
                <a:moveTo>
                  <a:pt x="-5553" y="872"/>
                </a:moveTo>
                <a:lnTo>
                  <a:pt x="65619" y="872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16234" y="4358202"/>
            <a:ext cx="60960" cy="1905"/>
          </a:xfrm>
          <a:custGeom>
            <a:avLst/>
            <a:gdLst/>
            <a:ahLst/>
            <a:cxnLst/>
            <a:rect l="l" t="t" r="r" b="b"/>
            <a:pathLst>
              <a:path w="60960" h="1904">
                <a:moveTo>
                  <a:pt x="-5553" y="912"/>
                </a:moveTo>
                <a:lnTo>
                  <a:pt x="66333" y="912"/>
                </a:lnTo>
              </a:path>
            </a:pathLst>
          </a:custGeom>
          <a:ln w="1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77592" y="4409532"/>
            <a:ext cx="61594" cy="1905"/>
          </a:xfrm>
          <a:custGeom>
            <a:avLst/>
            <a:gdLst/>
            <a:ahLst/>
            <a:cxnLst/>
            <a:rect l="l" t="t" r="r" b="b"/>
            <a:pathLst>
              <a:path w="61595" h="1904">
                <a:moveTo>
                  <a:pt x="-5553" y="912"/>
                </a:moveTo>
                <a:lnTo>
                  <a:pt x="67047" y="912"/>
                </a:lnTo>
              </a:path>
            </a:pathLst>
          </a:custGeom>
          <a:ln w="1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37997" y="4462052"/>
            <a:ext cx="62865" cy="1905"/>
          </a:xfrm>
          <a:custGeom>
            <a:avLst/>
            <a:gdLst/>
            <a:ahLst/>
            <a:cxnLst/>
            <a:rect l="l" t="t" r="r" b="b"/>
            <a:pathLst>
              <a:path w="62864" h="1904">
                <a:moveTo>
                  <a:pt x="-5553" y="952"/>
                </a:moveTo>
                <a:lnTo>
                  <a:pt x="67841" y="952"/>
                </a:lnTo>
              </a:path>
            </a:pathLst>
          </a:custGeom>
          <a:ln w="13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97372" y="4515953"/>
            <a:ext cx="63500" cy="2540"/>
          </a:xfrm>
          <a:custGeom>
            <a:avLst/>
            <a:gdLst/>
            <a:ahLst/>
            <a:cxnLst/>
            <a:rect l="l" t="t" r="r" b="b"/>
            <a:pathLst>
              <a:path w="63500" h="2539">
                <a:moveTo>
                  <a:pt x="-5553" y="963"/>
                </a:moveTo>
                <a:lnTo>
                  <a:pt x="68634" y="963"/>
                </a:lnTo>
              </a:path>
            </a:pathLst>
          </a:custGeom>
          <a:ln w="130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55793" y="4571210"/>
            <a:ext cx="64135" cy="2540"/>
          </a:xfrm>
          <a:custGeom>
            <a:avLst/>
            <a:gdLst/>
            <a:ahLst/>
            <a:cxnLst/>
            <a:rect l="l" t="t" r="r" b="b"/>
            <a:pathLst>
              <a:path w="64135" h="2539">
                <a:moveTo>
                  <a:pt x="-5553" y="987"/>
                </a:moveTo>
                <a:lnTo>
                  <a:pt x="69348" y="987"/>
                </a:lnTo>
              </a:path>
            </a:pathLst>
          </a:custGeom>
          <a:ln w="13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53674" y="4500141"/>
            <a:ext cx="2616835" cy="81280"/>
          </a:xfrm>
          <a:custGeom>
            <a:avLst/>
            <a:gdLst/>
            <a:ahLst/>
            <a:cxnLst/>
            <a:rect l="l" t="t" r="r" b="b"/>
            <a:pathLst>
              <a:path w="2616835" h="81279">
                <a:moveTo>
                  <a:pt x="0" y="0"/>
                </a:moveTo>
                <a:lnTo>
                  <a:pt x="2616401" y="81072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83004" y="4668911"/>
            <a:ext cx="67207" cy="693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05091" y="2322538"/>
            <a:ext cx="554355" cy="2179320"/>
          </a:xfrm>
          <a:custGeom>
            <a:avLst/>
            <a:gdLst/>
            <a:ahLst/>
            <a:cxnLst/>
            <a:rect l="l" t="t" r="r" b="b"/>
            <a:pathLst>
              <a:path w="554354" h="2179320">
                <a:moveTo>
                  <a:pt x="538372" y="0"/>
                </a:moveTo>
                <a:lnTo>
                  <a:pt x="554241" y="1770208"/>
                </a:lnTo>
                <a:lnTo>
                  <a:pt x="0" y="2179182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14149" y="2326901"/>
            <a:ext cx="526415" cy="2185035"/>
          </a:xfrm>
          <a:custGeom>
            <a:avLst/>
            <a:gdLst/>
            <a:ahLst/>
            <a:cxnLst/>
            <a:rect l="l" t="t" r="r" b="b"/>
            <a:pathLst>
              <a:path w="526414" h="2185035">
                <a:moveTo>
                  <a:pt x="515044" y="0"/>
                </a:moveTo>
                <a:lnTo>
                  <a:pt x="526073" y="1773699"/>
                </a:lnTo>
                <a:lnTo>
                  <a:pt x="0" y="218441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24636" y="2331344"/>
            <a:ext cx="497840" cy="2190115"/>
          </a:xfrm>
          <a:custGeom>
            <a:avLst/>
            <a:gdLst/>
            <a:ahLst/>
            <a:cxnLst/>
            <a:rect l="l" t="t" r="r" b="b"/>
            <a:pathLst>
              <a:path w="497839" h="2190115">
                <a:moveTo>
                  <a:pt x="491398" y="0"/>
                </a:moveTo>
                <a:lnTo>
                  <a:pt x="497587" y="1777190"/>
                </a:lnTo>
                <a:lnTo>
                  <a:pt x="0" y="2189575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36471" y="2335708"/>
            <a:ext cx="469265" cy="2195195"/>
          </a:xfrm>
          <a:custGeom>
            <a:avLst/>
            <a:gdLst/>
            <a:ahLst/>
            <a:cxnLst/>
            <a:rect l="l" t="t" r="r" b="b"/>
            <a:pathLst>
              <a:path w="469264" h="2195195">
                <a:moveTo>
                  <a:pt x="467673" y="0"/>
                </a:moveTo>
                <a:lnTo>
                  <a:pt x="468943" y="1780680"/>
                </a:lnTo>
                <a:lnTo>
                  <a:pt x="0" y="2194882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49735" y="2340150"/>
            <a:ext cx="443865" cy="2200275"/>
          </a:xfrm>
          <a:custGeom>
            <a:avLst/>
            <a:gdLst/>
            <a:ahLst/>
            <a:cxnLst/>
            <a:rect l="l" t="t" r="r" b="b"/>
            <a:pathLst>
              <a:path w="443864" h="2200275">
                <a:moveTo>
                  <a:pt x="443631" y="0"/>
                </a:moveTo>
                <a:lnTo>
                  <a:pt x="439981" y="1784250"/>
                </a:lnTo>
                <a:lnTo>
                  <a:pt x="0" y="220015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4347" y="2344593"/>
            <a:ext cx="419734" cy="2205990"/>
          </a:xfrm>
          <a:custGeom>
            <a:avLst/>
            <a:gdLst/>
            <a:ahLst/>
            <a:cxnLst/>
            <a:rect l="l" t="t" r="r" b="b"/>
            <a:pathLst>
              <a:path w="419735" h="2205990">
                <a:moveTo>
                  <a:pt x="419509" y="0"/>
                </a:moveTo>
                <a:lnTo>
                  <a:pt x="410860" y="1787741"/>
                </a:lnTo>
                <a:lnTo>
                  <a:pt x="0" y="2205457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80388" y="2349115"/>
            <a:ext cx="395605" cy="2211070"/>
          </a:xfrm>
          <a:custGeom>
            <a:avLst/>
            <a:gdLst/>
            <a:ahLst/>
            <a:cxnLst/>
            <a:rect l="l" t="t" r="r" b="b"/>
            <a:pathLst>
              <a:path w="395604" h="2211070">
                <a:moveTo>
                  <a:pt x="395070" y="0"/>
                </a:moveTo>
                <a:lnTo>
                  <a:pt x="381423" y="1791232"/>
                </a:lnTo>
                <a:lnTo>
                  <a:pt x="0" y="2210725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97857" y="2353558"/>
            <a:ext cx="370840" cy="2216150"/>
          </a:xfrm>
          <a:custGeom>
            <a:avLst/>
            <a:gdLst/>
            <a:ahLst/>
            <a:cxnLst/>
            <a:rect l="l" t="t" r="r" b="b"/>
            <a:pathLst>
              <a:path w="370839" h="2216150">
                <a:moveTo>
                  <a:pt x="370473" y="0"/>
                </a:moveTo>
                <a:lnTo>
                  <a:pt x="351747" y="1794802"/>
                </a:lnTo>
                <a:lnTo>
                  <a:pt x="0" y="2216128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16754" y="2358080"/>
            <a:ext cx="346075" cy="2221865"/>
          </a:xfrm>
          <a:custGeom>
            <a:avLst/>
            <a:gdLst/>
            <a:ahLst/>
            <a:cxnLst/>
            <a:rect l="l" t="t" r="r" b="b"/>
            <a:pathLst>
              <a:path w="346075" h="2221865">
                <a:moveTo>
                  <a:pt x="345637" y="0"/>
                </a:moveTo>
                <a:lnTo>
                  <a:pt x="321833" y="1798372"/>
                </a:lnTo>
                <a:lnTo>
                  <a:pt x="0" y="2221483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95252" y="4498118"/>
            <a:ext cx="15240" cy="11430"/>
          </a:xfrm>
          <a:custGeom>
            <a:avLst/>
            <a:gdLst/>
            <a:ahLst/>
            <a:cxnLst/>
            <a:rect l="l" t="t" r="r" b="b"/>
            <a:pathLst>
              <a:path w="15239" h="11429">
                <a:moveTo>
                  <a:pt x="14758" y="0"/>
                </a:moveTo>
                <a:lnTo>
                  <a:pt x="0" y="10845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04866" y="4507686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13965" y="0"/>
                </a:moveTo>
                <a:lnTo>
                  <a:pt x="0" y="10892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15828" y="4517285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5" h="11429">
                <a:moveTo>
                  <a:pt x="13171" y="0"/>
                </a:moveTo>
                <a:lnTo>
                  <a:pt x="0" y="10940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28219" y="4526933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12378" y="0"/>
                </a:moveTo>
                <a:lnTo>
                  <a:pt x="0" y="10995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41959" y="4536628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11664" y="0"/>
                </a:moveTo>
                <a:lnTo>
                  <a:pt x="0" y="11043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57047" y="454635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949" y="0"/>
                </a:moveTo>
                <a:lnTo>
                  <a:pt x="0" y="11091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73644" y="4556128"/>
            <a:ext cx="10160" cy="11430"/>
          </a:xfrm>
          <a:custGeom>
            <a:avLst/>
            <a:gdLst/>
            <a:ahLst/>
            <a:cxnLst/>
            <a:rect l="l" t="t" r="r" b="b"/>
            <a:pathLst>
              <a:path w="10160" h="11429">
                <a:moveTo>
                  <a:pt x="10156" y="0"/>
                </a:moveTo>
                <a:lnTo>
                  <a:pt x="0" y="11146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91668" y="4565958"/>
            <a:ext cx="9525" cy="11430"/>
          </a:xfrm>
          <a:custGeom>
            <a:avLst/>
            <a:gdLst/>
            <a:ahLst/>
            <a:cxnLst/>
            <a:rect l="l" t="t" r="r" b="b"/>
            <a:pathLst>
              <a:path w="9525" h="11429">
                <a:moveTo>
                  <a:pt x="9283" y="0"/>
                </a:moveTo>
                <a:lnTo>
                  <a:pt x="0" y="11186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11042" y="4575827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8569" y="0"/>
                </a:moveTo>
                <a:lnTo>
                  <a:pt x="0" y="11233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24633" y="2549992"/>
            <a:ext cx="29209" cy="1950720"/>
          </a:xfrm>
          <a:custGeom>
            <a:avLst/>
            <a:gdLst/>
            <a:ahLst/>
            <a:cxnLst/>
            <a:rect l="l" t="t" r="r" b="b"/>
            <a:pathLst>
              <a:path w="29210" h="1950720">
                <a:moveTo>
                  <a:pt x="29041" y="1950149"/>
                </a:moveTo>
                <a:lnTo>
                  <a:pt x="0" y="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86226" y="3519787"/>
            <a:ext cx="67500" cy="956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53119" y="4056649"/>
            <a:ext cx="2934335" cy="405765"/>
          </a:xfrm>
          <a:custGeom>
            <a:avLst/>
            <a:gdLst/>
            <a:ahLst/>
            <a:cxnLst/>
            <a:rect l="l" t="t" r="r" b="b"/>
            <a:pathLst>
              <a:path w="2934335" h="405764">
                <a:moveTo>
                  <a:pt x="0" y="405165"/>
                </a:moveTo>
                <a:lnTo>
                  <a:pt x="559161" y="0"/>
                </a:lnTo>
                <a:lnTo>
                  <a:pt x="2934188" y="65768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49707" y="3847362"/>
            <a:ext cx="2940685" cy="384175"/>
          </a:xfrm>
          <a:custGeom>
            <a:avLst/>
            <a:gdLst/>
            <a:ahLst/>
            <a:cxnLst/>
            <a:rect l="l" t="t" r="r" b="b"/>
            <a:pathLst>
              <a:path w="2940685" h="384175">
                <a:moveTo>
                  <a:pt x="0" y="384141"/>
                </a:moveTo>
                <a:lnTo>
                  <a:pt x="560589" y="0"/>
                </a:lnTo>
                <a:lnTo>
                  <a:pt x="2940536" y="62357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46215" y="3637124"/>
            <a:ext cx="2947035" cy="363220"/>
          </a:xfrm>
          <a:custGeom>
            <a:avLst/>
            <a:gdLst/>
            <a:ahLst/>
            <a:cxnLst/>
            <a:rect l="l" t="t" r="r" b="b"/>
            <a:pathLst>
              <a:path w="2947035" h="363220">
                <a:moveTo>
                  <a:pt x="0" y="363038"/>
                </a:moveTo>
                <a:lnTo>
                  <a:pt x="562097" y="0"/>
                </a:lnTo>
                <a:lnTo>
                  <a:pt x="2946963" y="58946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42803" y="3426092"/>
            <a:ext cx="2953385" cy="341630"/>
          </a:xfrm>
          <a:custGeom>
            <a:avLst/>
            <a:gdLst/>
            <a:ahLst/>
            <a:cxnLst/>
            <a:rect l="l" t="t" r="r" b="b"/>
            <a:pathLst>
              <a:path w="2953385" h="341629">
                <a:moveTo>
                  <a:pt x="0" y="341617"/>
                </a:moveTo>
                <a:lnTo>
                  <a:pt x="563525" y="0"/>
                </a:lnTo>
                <a:lnTo>
                  <a:pt x="2953311" y="55455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39312" y="3214187"/>
            <a:ext cx="2959735" cy="320040"/>
          </a:xfrm>
          <a:custGeom>
            <a:avLst/>
            <a:gdLst/>
            <a:ahLst/>
            <a:cxnLst/>
            <a:rect l="l" t="t" r="r" b="b"/>
            <a:pathLst>
              <a:path w="2959735" h="320039">
                <a:moveTo>
                  <a:pt x="0" y="320038"/>
                </a:moveTo>
                <a:lnTo>
                  <a:pt x="565032" y="0"/>
                </a:lnTo>
                <a:lnTo>
                  <a:pt x="2959738" y="51964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35821" y="3001410"/>
            <a:ext cx="2966720" cy="298450"/>
          </a:xfrm>
          <a:custGeom>
            <a:avLst/>
            <a:gdLst/>
            <a:ahLst/>
            <a:cxnLst/>
            <a:rect l="l" t="t" r="r" b="b"/>
            <a:pathLst>
              <a:path w="2966720" h="298450">
                <a:moveTo>
                  <a:pt x="0" y="298300"/>
                </a:moveTo>
                <a:lnTo>
                  <a:pt x="566540" y="0"/>
                </a:lnTo>
                <a:lnTo>
                  <a:pt x="2966244" y="48394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32250" y="2787760"/>
            <a:ext cx="2973070" cy="276860"/>
          </a:xfrm>
          <a:custGeom>
            <a:avLst/>
            <a:gdLst/>
            <a:ahLst/>
            <a:cxnLst/>
            <a:rect l="l" t="t" r="r" b="b"/>
            <a:pathLst>
              <a:path w="2973070" h="276860">
                <a:moveTo>
                  <a:pt x="0" y="276404"/>
                </a:moveTo>
                <a:lnTo>
                  <a:pt x="568048" y="0"/>
                </a:lnTo>
                <a:lnTo>
                  <a:pt x="2972751" y="44824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28759" y="2573237"/>
            <a:ext cx="2979420" cy="254635"/>
          </a:xfrm>
          <a:custGeom>
            <a:avLst/>
            <a:gdLst/>
            <a:ahLst/>
            <a:cxnLst/>
            <a:rect l="l" t="t" r="r" b="b"/>
            <a:pathLst>
              <a:path w="2979420" h="254635">
                <a:moveTo>
                  <a:pt x="0" y="254190"/>
                </a:moveTo>
                <a:lnTo>
                  <a:pt x="569555" y="0"/>
                </a:lnTo>
                <a:lnTo>
                  <a:pt x="2979257" y="41254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25188" y="2357842"/>
            <a:ext cx="2985770" cy="232410"/>
          </a:xfrm>
          <a:custGeom>
            <a:avLst/>
            <a:gdLst/>
            <a:ahLst/>
            <a:cxnLst/>
            <a:rect l="l" t="t" r="r" b="b"/>
            <a:pathLst>
              <a:path w="2985770" h="232410">
                <a:moveTo>
                  <a:pt x="0" y="231897"/>
                </a:moveTo>
                <a:lnTo>
                  <a:pt x="571063" y="0"/>
                </a:lnTo>
                <a:lnTo>
                  <a:pt x="2985764" y="37604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43200" y="445824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4837" y="0"/>
                </a:moveTo>
                <a:lnTo>
                  <a:pt x="0" y="10789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39788" y="4228093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4837" y="0"/>
                </a:moveTo>
                <a:lnTo>
                  <a:pt x="0" y="10234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36297" y="3996909"/>
            <a:ext cx="15240" cy="10160"/>
          </a:xfrm>
          <a:custGeom>
            <a:avLst/>
            <a:gdLst/>
            <a:ahLst/>
            <a:cxnLst/>
            <a:rect l="l" t="t" r="r" b="b"/>
            <a:pathLst>
              <a:path w="15239" h="10160">
                <a:moveTo>
                  <a:pt x="14917" y="0"/>
                </a:moveTo>
                <a:lnTo>
                  <a:pt x="0" y="9678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32806" y="3764695"/>
            <a:ext cx="15240" cy="9525"/>
          </a:xfrm>
          <a:custGeom>
            <a:avLst/>
            <a:gdLst/>
            <a:ahLst/>
            <a:cxnLst/>
            <a:rect l="l" t="t" r="r" b="b"/>
            <a:pathLst>
              <a:path w="15239" h="9525">
                <a:moveTo>
                  <a:pt x="14917" y="0"/>
                </a:moveTo>
                <a:lnTo>
                  <a:pt x="0" y="9044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29314" y="3531449"/>
            <a:ext cx="15240" cy="8890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4996" y="0"/>
                </a:moveTo>
                <a:lnTo>
                  <a:pt x="0" y="8488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25744" y="3297093"/>
            <a:ext cx="15240" cy="8255"/>
          </a:xfrm>
          <a:custGeom>
            <a:avLst/>
            <a:gdLst/>
            <a:ahLst/>
            <a:cxnLst/>
            <a:rect l="l" t="t" r="r" b="b"/>
            <a:pathLst>
              <a:path w="15239" h="8254">
                <a:moveTo>
                  <a:pt x="15076" y="0"/>
                </a:moveTo>
                <a:lnTo>
                  <a:pt x="0" y="7933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22173" y="3061705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39" h="7619">
                <a:moveTo>
                  <a:pt x="15155" y="0"/>
                </a:moveTo>
                <a:lnTo>
                  <a:pt x="0" y="7298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8682" y="2825206"/>
            <a:ext cx="15240" cy="6985"/>
          </a:xfrm>
          <a:custGeom>
            <a:avLst/>
            <a:gdLst/>
            <a:ahLst/>
            <a:cxnLst/>
            <a:rect l="l" t="t" r="r" b="b"/>
            <a:pathLst>
              <a:path w="15239" h="6985">
                <a:moveTo>
                  <a:pt x="15076" y="0"/>
                </a:moveTo>
                <a:lnTo>
                  <a:pt x="0" y="6743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15032" y="2587676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15234" y="0"/>
                </a:moveTo>
                <a:lnTo>
                  <a:pt x="0" y="6108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19358" y="2916289"/>
            <a:ext cx="2723825" cy="9356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TextShape 1">
            <a:extLst>
              <a:ext uri="{FF2B5EF4-FFF2-40B4-BE49-F238E27FC236}">
                <a16:creationId xmlns:a16="http://schemas.microsoft.com/office/drawing/2014/main" id="{2F14F3D2-D582-8547-9D56-11C2A3560C96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3" name="TextShape 2">
            <a:extLst>
              <a:ext uri="{FF2B5EF4-FFF2-40B4-BE49-F238E27FC236}">
                <a16:creationId xmlns:a16="http://schemas.microsoft.com/office/drawing/2014/main" id="{59171FD7-9B40-9A4F-B82E-1092D85B7B87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027662" y="1387595"/>
            <a:ext cx="1719061" cy="1288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0907" y="1387595"/>
            <a:ext cx="1825081" cy="1288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9049" y="3256829"/>
            <a:ext cx="1944572" cy="161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7662" y="3429077"/>
            <a:ext cx="1719240" cy="12884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86432" y="3964647"/>
            <a:ext cx="197104" cy="1592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37432" y="1785106"/>
            <a:ext cx="707390" cy="467995"/>
          </a:xfrm>
          <a:custGeom>
            <a:avLst/>
            <a:gdLst/>
            <a:ahLst/>
            <a:cxnLst/>
            <a:rect l="l" t="t" r="r" b="b"/>
            <a:pathLst>
              <a:path w="707389" h="467994">
                <a:moveTo>
                  <a:pt x="473201" y="0"/>
                </a:moveTo>
                <a:lnTo>
                  <a:pt x="473201" y="116967"/>
                </a:lnTo>
                <a:lnTo>
                  <a:pt x="0" y="116967"/>
                </a:lnTo>
                <a:lnTo>
                  <a:pt x="0" y="350900"/>
                </a:lnTo>
                <a:lnTo>
                  <a:pt x="473201" y="350900"/>
                </a:lnTo>
                <a:lnTo>
                  <a:pt x="473201" y="467868"/>
                </a:lnTo>
                <a:lnTo>
                  <a:pt x="707135" y="233933"/>
                </a:lnTo>
                <a:lnTo>
                  <a:pt x="4732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37432" y="3826764"/>
            <a:ext cx="707390" cy="467995"/>
          </a:xfrm>
          <a:custGeom>
            <a:avLst/>
            <a:gdLst/>
            <a:ahLst/>
            <a:cxnLst/>
            <a:rect l="l" t="t" r="r" b="b"/>
            <a:pathLst>
              <a:path w="707389" h="467995">
                <a:moveTo>
                  <a:pt x="473201" y="0"/>
                </a:moveTo>
                <a:lnTo>
                  <a:pt x="473201" y="116967"/>
                </a:lnTo>
                <a:lnTo>
                  <a:pt x="0" y="116967"/>
                </a:lnTo>
                <a:lnTo>
                  <a:pt x="0" y="350901"/>
                </a:lnTo>
                <a:lnTo>
                  <a:pt x="473201" y="350901"/>
                </a:lnTo>
                <a:lnTo>
                  <a:pt x="473201" y="467868"/>
                </a:lnTo>
                <a:lnTo>
                  <a:pt x="707135" y="233934"/>
                </a:lnTo>
                <a:lnTo>
                  <a:pt x="4732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0242" y="3914152"/>
            <a:ext cx="554355" cy="240029"/>
          </a:xfrm>
          <a:custGeom>
            <a:avLst/>
            <a:gdLst/>
            <a:ahLst/>
            <a:cxnLst/>
            <a:rect l="l" t="t" r="r" b="b"/>
            <a:pathLst>
              <a:path w="554355" h="240029">
                <a:moveTo>
                  <a:pt x="471602" y="38030"/>
                </a:moveTo>
                <a:lnTo>
                  <a:pt x="0" y="212382"/>
                </a:lnTo>
                <a:lnTo>
                  <a:pt x="10159" y="239534"/>
                </a:lnTo>
                <a:lnTo>
                  <a:pt x="481579" y="65219"/>
                </a:lnTo>
                <a:lnTo>
                  <a:pt x="499859" y="42996"/>
                </a:lnTo>
                <a:lnTo>
                  <a:pt x="471602" y="38030"/>
                </a:lnTo>
                <a:close/>
              </a:path>
              <a:path w="554355" h="240029">
                <a:moveTo>
                  <a:pt x="533229" y="19456"/>
                </a:moveTo>
                <a:lnTo>
                  <a:pt x="521843" y="19456"/>
                </a:lnTo>
                <a:lnTo>
                  <a:pt x="531876" y="46621"/>
                </a:lnTo>
                <a:lnTo>
                  <a:pt x="481579" y="65219"/>
                </a:lnTo>
                <a:lnTo>
                  <a:pt x="446658" y="107670"/>
                </a:lnTo>
                <a:lnTo>
                  <a:pt x="447547" y="116789"/>
                </a:lnTo>
                <a:lnTo>
                  <a:pt x="453770" y="121869"/>
                </a:lnTo>
                <a:lnTo>
                  <a:pt x="459866" y="126961"/>
                </a:lnTo>
                <a:lnTo>
                  <a:pt x="469010" y="126072"/>
                </a:lnTo>
                <a:lnTo>
                  <a:pt x="553846" y="23075"/>
                </a:lnTo>
                <a:lnTo>
                  <a:pt x="533229" y="19456"/>
                </a:lnTo>
                <a:close/>
              </a:path>
              <a:path w="554355" h="240029">
                <a:moveTo>
                  <a:pt x="499859" y="42996"/>
                </a:moveTo>
                <a:lnTo>
                  <a:pt x="481579" y="65219"/>
                </a:lnTo>
                <a:lnTo>
                  <a:pt x="530021" y="47307"/>
                </a:lnTo>
                <a:lnTo>
                  <a:pt x="524382" y="47307"/>
                </a:lnTo>
                <a:lnTo>
                  <a:pt x="499859" y="42996"/>
                </a:lnTo>
                <a:close/>
              </a:path>
              <a:path w="554355" h="240029">
                <a:moveTo>
                  <a:pt x="515619" y="23837"/>
                </a:moveTo>
                <a:lnTo>
                  <a:pt x="499859" y="42996"/>
                </a:lnTo>
                <a:lnTo>
                  <a:pt x="524382" y="47307"/>
                </a:lnTo>
                <a:lnTo>
                  <a:pt x="515619" y="23837"/>
                </a:lnTo>
                <a:close/>
              </a:path>
              <a:path w="554355" h="240029">
                <a:moveTo>
                  <a:pt x="523461" y="23837"/>
                </a:moveTo>
                <a:lnTo>
                  <a:pt x="515619" y="23837"/>
                </a:lnTo>
                <a:lnTo>
                  <a:pt x="524382" y="47307"/>
                </a:lnTo>
                <a:lnTo>
                  <a:pt x="530021" y="47307"/>
                </a:lnTo>
                <a:lnTo>
                  <a:pt x="531876" y="46621"/>
                </a:lnTo>
                <a:lnTo>
                  <a:pt x="523461" y="23837"/>
                </a:lnTo>
                <a:close/>
              </a:path>
              <a:path w="554355" h="240029">
                <a:moveTo>
                  <a:pt x="521843" y="19456"/>
                </a:moveTo>
                <a:lnTo>
                  <a:pt x="471602" y="38030"/>
                </a:lnTo>
                <a:lnTo>
                  <a:pt x="499859" y="42996"/>
                </a:lnTo>
                <a:lnTo>
                  <a:pt x="515619" y="23837"/>
                </a:lnTo>
                <a:lnTo>
                  <a:pt x="523461" y="23837"/>
                </a:lnTo>
                <a:lnTo>
                  <a:pt x="521843" y="19456"/>
                </a:lnTo>
                <a:close/>
              </a:path>
              <a:path w="554355" h="240029">
                <a:moveTo>
                  <a:pt x="422401" y="0"/>
                </a:moveTo>
                <a:lnTo>
                  <a:pt x="414908" y="5257"/>
                </a:lnTo>
                <a:lnTo>
                  <a:pt x="412114" y="21005"/>
                </a:lnTo>
                <a:lnTo>
                  <a:pt x="417449" y="28511"/>
                </a:lnTo>
                <a:lnTo>
                  <a:pt x="471602" y="38030"/>
                </a:lnTo>
                <a:lnTo>
                  <a:pt x="521843" y="19456"/>
                </a:lnTo>
                <a:lnTo>
                  <a:pt x="533229" y="19456"/>
                </a:lnTo>
                <a:lnTo>
                  <a:pt x="42240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66722" y="3734561"/>
            <a:ext cx="268605" cy="413384"/>
          </a:xfrm>
          <a:custGeom>
            <a:avLst/>
            <a:gdLst/>
            <a:ahLst/>
            <a:cxnLst/>
            <a:rect l="l" t="t" r="r" b="b"/>
            <a:pathLst>
              <a:path w="268605" h="413385">
                <a:moveTo>
                  <a:pt x="30722" y="48549"/>
                </a:moveTo>
                <a:lnTo>
                  <a:pt x="31744" y="77396"/>
                </a:lnTo>
                <a:lnTo>
                  <a:pt x="244094" y="413296"/>
                </a:lnTo>
                <a:lnTo>
                  <a:pt x="268604" y="397827"/>
                </a:lnTo>
                <a:lnTo>
                  <a:pt x="56159" y="61753"/>
                </a:lnTo>
                <a:lnTo>
                  <a:pt x="30722" y="48549"/>
                </a:lnTo>
                <a:close/>
              </a:path>
              <a:path w="268605" h="413385">
                <a:moveTo>
                  <a:pt x="0" y="0"/>
                </a:moveTo>
                <a:lnTo>
                  <a:pt x="4444" y="125222"/>
                </a:lnTo>
                <a:lnTo>
                  <a:pt x="4698" y="133222"/>
                </a:lnTo>
                <a:lnTo>
                  <a:pt x="11429" y="139484"/>
                </a:lnTo>
                <a:lnTo>
                  <a:pt x="27431" y="138937"/>
                </a:lnTo>
                <a:lnTo>
                  <a:pt x="33654" y="132206"/>
                </a:lnTo>
                <a:lnTo>
                  <a:pt x="33400" y="124206"/>
                </a:lnTo>
                <a:lnTo>
                  <a:pt x="31744" y="77396"/>
                </a:lnTo>
                <a:lnTo>
                  <a:pt x="3047" y="32003"/>
                </a:lnTo>
                <a:lnTo>
                  <a:pt x="27558" y="16509"/>
                </a:lnTo>
                <a:lnTo>
                  <a:pt x="31791" y="16509"/>
                </a:lnTo>
                <a:lnTo>
                  <a:pt x="0" y="0"/>
                </a:lnTo>
                <a:close/>
              </a:path>
              <a:path w="268605" h="413385">
                <a:moveTo>
                  <a:pt x="31791" y="16509"/>
                </a:moveTo>
                <a:lnTo>
                  <a:pt x="27558" y="16509"/>
                </a:lnTo>
                <a:lnTo>
                  <a:pt x="56159" y="61753"/>
                </a:lnTo>
                <a:lnTo>
                  <a:pt x="105028" y="87122"/>
                </a:lnTo>
                <a:lnTo>
                  <a:pt x="113664" y="84328"/>
                </a:lnTo>
                <a:lnTo>
                  <a:pt x="117475" y="77215"/>
                </a:lnTo>
                <a:lnTo>
                  <a:pt x="121157" y="70103"/>
                </a:lnTo>
                <a:lnTo>
                  <a:pt x="118363" y="61468"/>
                </a:lnTo>
                <a:lnTo>
                  <a:pt x="31791" y="16509"/>
                </a:lnTo>
                <a:close/>
              </a:path>
              <a:path w="268605" h="413385">
                <a:moveTo>
                  <a:pt x="27558" y="16509"/>
                </a:moveTo>
                <a:lnTo>
                  <a:pt x="3047" y="32003"/>
                </a:lnTo>
                <a:lnTo>
                  <a:pt x="31744" y="77396"/>
                </a:lnTo>
                <a:lnTo>
                  <a:pt x="30722" y="48549"/>
                </a:lnTo>
                <a:lnTo>
                  <a:pt x="8635" y="37084"/>
                </a:lnTo>
                <a:lnTo>
                  <a:pt x="29844" y="23749"/>
                </a:lnTo>
                <a:lnTo>
                  <a:pt x="32135" y="23749"/>
                </a:lnTo>
                <a:lnTo>
                  <a:pt x="27558" y="16509"/>
                </a:lnTo>
                <a:close/>
              </a:path>
              <a:path w="268605" h="413385">
                <a:moveTo>
                  <a:pt x="32135" y="23749"/>
                </a:moveTo>
                <a:lnTo>
                  <a:pt x="29844" y="23749"/>
                </a:lnTo>
                <a:lnTo>
                  <a:pt x="30722" y="48549"/>
                </a:lnTo>
                <a:lnTo>
                  <a:pt x="56159" y="61753"/>
                </a:lnTo>
                <a:lnTo>
                  <a:pt x="32135" y="23749"/>
                </a:lnTo>
                <a:close/>
              </a:path>
              <a:path w="268605" h="413385">
                <a:moveTo>
                  <a:pt x="29844" y="23749"/>
                </a:moveTo>
                <a:lnTo>
                  <a:pt x="8635" y="37084"/>
                </a:lnTo>
                <a:lnTo>
                  <a:pt x="30722" y="48549"/>
                </a:lnTo>
                <a:lnTo>
                  <a:pt x="29844" y="23749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Shape 1">
            <a:extLst>
              <a:ext uri="{FF2B5EF4-FFF2-40B4-BE49-F238E27FC236}">
                <a16:creationId xmlns:a16="http://schemas.microsoft.com/office/drawing/2014/main" id="{BC30484D-1183-6043-83E8-1DB861BD8184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</p:txBody>
      </p:sp>
      <p:sp>
        <p:nvSpPr>
          <p:cNvPr id="20" name="TextShape 2">
            <a:extLst>
              <a:ext uri="{FF2B5EF4-FFF2-40B4-BE49-F238E27FC236}">
                <a16:creationId xmlns:a16="http://schemas.microsoft.com/office/drawing/2014/main" id="{652FD589-70C2-044D-8EA1-3FD6B00CDED6}"/>
              </a:ext>
            </a:extLst>
          </p:cNvPr>
          <p:cNvSpPr txBox="1"/>
          <p:nvPr/>
        </p:nvSpPr>
        <p:spPr>
          <a:xfrm>
            <a:off x="263542" y="1047750"/>
            <a:ext cx="8692878" cy="3281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PCA does not consider non-linear correlations:</a:t>
            </a:r>
          </a:p>
        </p:txBody>
      </p:sp>
      <p:sp>
        <p:nvSpPr>
          <p:cNvPr id="21" name="TextShape 2">
            <a:extLst>
              <a:ext uri="{FF2B5EF4-FFF2-40B4-BE49-F238E27FC236}">
                <a16:creationId xmlns:a16="http://schemas.microsoft.com/office/drawing/2014/main" id="{EF15933C-B5AD-864E-B154-ED039DF59330}"/>
              </a:ext>
            </a:extLst>
          </p:cNvPr>
          <p:cNvSpPr txBox="1"/>
          <p:nvPr/>
        </p:nvSpPr>
        <p:spPr>
          <a:xfrm>
            <a:off x="263542" y="2929388"/>
            <a:ext cx="8692878" cy="3281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PCA does not take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Arial"/>
              </a:rPr>
              <a:t>labels into account, only variance of features</a:t>
            </a:r>
            <a:r>
              <a:rPr lang="en-US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Shape 1">
            <a:extLst>
              <a:ext uri="{FF2B5EF4-FFF2-40B4-BE49-F238E27FC236}">
                <a16:creationId xmlns:a16="http://schemas.microsoft.com/office/drawing/2014/main" id="{C38109B9-8B30-9747-8C30-D54FD1E94D1F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4" name="TextShape 2">
            <a:extLst>
              <a:ext uri="{FF2B5EF4-FFF2-40B4-BE49-F238E27FC236}">
                <a16:creationId xmlns:a16="http://schemas.microsoft.com/office/drawing/2014/main" id="{60BE52A7-5BA0-6343-B629-B9C554897809}"/>
              </a:ext>
            </a:extLst>
          </p:cNvPr>
          <p:cNvSpPr txBox="1"/>
          <p:nvPr/>
        </p:nvSpPr>
        <p:spPr>
          <a:xfrm>
            <a:off x="339796" y="895350"/>
            <a:ext cx="8499404" cy="388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 Analysis </a:t>
            </a: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transforms a data set into a new orthogonal coordinate system in which the data is centered and the features are completely uncorrelated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The directions of the new coordinate system are called </a:t>
            </a: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components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PCs are sorted by variance, such that the first PC has the largest variance (it explains most of the data variance)</a:t>
            </a:r>
            <a:endParaRPr lang="en-US" sz="20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000" indent="-28575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Components with low variance can be removed, making PCA a method of dimensionality reduction</a:t>
            </a:r>
          </a:p>
          <a:p>
            <a:pPr marL="360000" indent="-28575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PCA does not treat non-linear correlations and it does not take labels into account</a:t>
            </a:r>
            <a:endParaRPr lang="en-US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16" y="2237043"/>
            <a:ext cx="62865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215704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38239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62679"/>
                <a:ext cx="8610600" cy="3466471"/>
              </a:xfrm>
            </p:spPr>
            <p:txBody>
              <a:bodyPr>
                <a:normAutofit/>
              </a:bodyPr>
              <a:lstStyle/>
              <a:p>
                <a:pPr marL="180000" lvl="1"/>
                <a:r>
                  <a:rPr lang="en-US" sz="2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can we visualize high dimensional data?</a:t>
                </a:r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0000" lvl="1" indent="-342900">
                  <a:buFont typeface="Wingdings" pitchFamily="2" charset="2"/>
                  <a:buChar char="Ø"/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Learn an embedding that preserves as much of the significant structure of the high-dimensional data as possible in the low-dimensional map</a:t>
                </a:r>
              </a:p>
              <a:p>
                <a:pPr marL="377100" lvl="1" indent="0">
                  <a:buNone/>
                </a:pPr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771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⟶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𝑌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={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,…,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}</m:t>
                      </m:r>
                    </m:oMath>
                  </m:oMathPara>
                </a14:m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50" lvl="1" indent="0">
                  <a:buNone/>
                </a:pPr>
                <a:endParaRPr lang="en-US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000" lvl="1"/>
                <a:endParaRPr lang="en-US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000" lvl="1"/>
                <a:endParaRPr lang="en-US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000" lvl="1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Why not just PCA?</a:t>
                </a:r>
                <a:endParaRPr lang="en-US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000" lvl="1" indent="0" algn="ctr">
                  <a:buNone/>
                </a:pPr>
                <a:endParaRPr lang="en-US" sz="2200" b="1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62679"/>
                <a:ext cx="8610600" cy="3466471"/>
              </a:xfrm>
              <a:blipFill>
                <a:blip r:embed="rId2"/>
                <a:stretch>
                  <a:fillRect l="-737" t="-1825" r="-1032" b="-1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38909B-BA4F-7344-A378-388814282943}"/>
              </a:ext>
            </a:extLst>
          </p:cNvPr>
          <p:cNvSpPr txBox="1"/>
          <p:nvPr/>
        </p:nvSpPr>
        <p:spPr>
          <a:xfrm>
            <a:off x="389357" y="3611489"/>
            <a:ext cx="274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High-dimensional data 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04269F-0EBA-4443-9F8F-28F873F9CFD8}"/>
              </a:ext>
            </a:extLst>
          </p:cNvPr>
          <p:cNvSpPr txBox="1"/>
          <p:nvPr/>
        </p:nvSpPr>
        <p:spPr>
          <a:xfrm>
            <a:off x="3602742" y="3710242"/>
            <a:ext cx="31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or three-dimensional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FC948E-C28A-BA40-9479-995F050A4590}"/>
              </a:ext>
            </a:extLst>
          </p:cNvPr>
          <p:cNvSpPr/>
          <p:nvPr/>
        </p:nvSpPr>
        <p:spPr>
          <a:xfrm>
            <a:off x="1836000" y="2715359"/>
            <a:ext cx="360000" cy="4797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9BADF-8EBC-BF40-8F29-AB89D7E35E8C}"/>
              </a:ext>
            </a:extLst>
          </p:cNvPr>
          <p:cNvCxnSpPr>
            <a:cxnSpLocks/>
            <a:stCxn id="15" idx="2"/>
            <a:endCxn id="8" idx="0"/>
          </p:cNvCxnSpPr>
          <p:nvPr/>
        </p:nvCxnSpPr>
        <p:spPr>
          <a:xfrm flipH="1">
            <a:off x="1763405" y="3195137"/>
            <a:ext cx="252595" cy="4163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DFB571A-CD0A-8B40-8933-8D278CB29C1A}"/>
              </a:ext>
            </a:extLst>
          </p:cNvPr>
          <p:cNvSpPr/>
          <p:nvPr/>
        </p:nvSpPr>
        <p:spPr>
          <a:xfrm>
            <a:off x="4680000" y="2723271"/>
            <a:ext cx="324000" cy="4797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667938-8A90-BE44-99B8-5A68334C8C95}"/>
              </a:ext>
            </a:extLst>
          </p:cNvPr>
          <p:cNvCxnSpPr>
            <a:cxnSpLocks/>
            <a:stCxn id="18" idx="2"/>
            <a:endCxn id="14" idx="0"/>
          </p:cNvCxnSpPr>
          <p:nvPr/>
        </p:nvCxnSpPr>
        <p:spPr>
          <a:xfrm>
            <a:off x="4842000" y="3203049"/>
            <a:ext cx="349042" cy="5071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0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139303"/>
            <a:ext cx="7000875" cy="48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4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1">
            <a:extLst>
              <a:ext uri="{FF2B5EF4-FFF2-40B4-BE49-F238E27FC236}">
                <a16:creationId xmlns:a16="http://schemas.microsoft.com/office/drawing/2014/main" id="{782FFDA6-1402-CB40-BF93-14104C4F8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151200"/>
            <a:ext cx="7086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60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7390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not PCA?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8600" y="1140618"/>
            <a:ext cx="8610600" cy="3729038"/>
          </a:xfrm>
        </p:spPr>
        <p:txBody>
          <a:bodyPr>
            <a:normAutofit/>
          </a:bodyPr>
          <a:lstStyle/>
          <a:p>
            <a:pPr marL="288000" lvl="1" algn="l" rtl="0"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Recall the PCA objective: project data onto a lower dimensional subspace, such that the variance is maximized</a:t>
            </a:r>
          </a:p>
          <a:p>
            <a:pPr marL="288000" lvl="1" algn="l" rtl="0">
              <a:lnSpc>
                <a:spcPct val="150000"/>
              </a:lnSpc>
            </a:pPr>
            <a:r>
              <a:rPr lang="en-US" sz="21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bad results?</a:t>
            </a:r>
          </a:p>
          <a:p>
            <a:pPr marL="10287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Linear projection </a:t>
            </a:r>
          </a:p>
          <a:p>
            <a:pPr marL="10287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Mostly preserves distances between dissimilar points</a:t>
            </a:r>
          </a:p>
          <a:p>
            <a:pPr marL="1440000" lvl="2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really what we want for the purpose of visualization</a:t>
            </a:r>
            <a:r>
              <a:rPr lang="en-US" sz="1875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71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file:///3bb23028-9deb-4ca3-a36a-98c073fb4875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5" y="1524060"/>
            <a:ext cx="4794755" cy="3490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82" y="1123950"/>
            <a:ext cx="8044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rtl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complex datasets, large distances are usually less indicative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044" y="2360346"/>
            <a:ext cx="3940108" cy="1680507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92647DDF-30CF-0C41-A69F-99C94653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7390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not PCA?</a:t>
            </a:r>
          </a:p>
        </p:txBody>
      </p:sp>
    </p:spTree>
    <p:extLst>
      <p:ext uri="{BB962C8B-B14F-4D97-AF65-F5344CB8AC3E}">
        <p14:creationId xmlns:p14="http://schemas.microsoft.com/office/powerpoint/2010/main" val="3650624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529" y="2237043"/>
            <a:ext cx="740094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Stochastic Neighbor Embedding</a:t>
            </a:r>
          </a:p>
        </p:txBody>
      </p:sp>
    </p:spTree>
    <p:extLst>
      <p:ext uri="{BB962C8B-B14F-4D97-AF65-F5344CB8AC3E}">
        <p14:creationId xmlns:p14="http://schemas.microsoft.com/office/powerpoint/2010/main" val="1272020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48371" y="293577"/>
            <a:ext cx="8047259" cy="7828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SNE (Stochastic Neighbor Embedding)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228603" y="1047750"/>
                <a:ext cx="8618751" cy="3584973"/>
              </a:xfrm>
            </p:spPr>
            <p:txBody>
              <a:bodyPr/>
              <a:lstStyle/>
              <a:p>
                <a:pPr marL="360000" lvl="1" algn="l" rtl="0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 contrast to PCA, SNE focuses on maintaining the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nearest neighbors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lower dimensional map</a:t>
                </a:r>
              </a:p>
              <a:p>
                <a:pPr marL="360000" lvl="1" algn="l" rtl="0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Introduced in 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[Hinton &amp; </a:t>
                </a:r>
                <a:r>
                  <a:rPr lang="en-US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Roweis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NIPS 2002]</a:t>
                </a:r>
              </a:p>
              <a:p>
                <a:pPr marL="360000" lvl="1" algn="l" rtl="0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SNE converts the pairwise Euclidean distances between points into a probability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l" rtl="0"/>
                <a:endParaRPr lang="en-US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1047750"/>
                <a:ext cx="8618751" cy="3584973"/>
              </a:xfrm>
              <a:blipFill>
                <a:blip r:embed="rId2"/>
                <a:stretch>
                  <a:fillRect t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52" y="2848224"/>
            <a:ext cx="2925906" cy="2070158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5" idx="3"/>
          </p:cNvCxnSpPr>
          <p:nvPr/>
        </p:nvCxnSpPr>
        <p:spPr>
          <a:xfrm>
            <a:off x="4183359" y="3883303"/>
            <a:ext cx="1577362" cy="819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943427" y="2672522"/>
            <a:ext cx="2884883" cy="2126115"/>
            <a:chOff x="7924568" y="3563361"/>
            <a:chExt cx="3846511" cy="2834819"/>
          </a:xfrm>
        </p:grpSpPr>
        <p:grpSp>
          <p:nvGrpSpPr>
            <p:cNvPr id="6" name="Group 5"/>
            <p:cNvGrpSpPr/>
            <p:nvPr/>
          </p:nvGrpSpPr>
          <p:grpSpPr>
            <a:xfrm>
              <a:off x="7924568" y="3563361"/>
              <a:ext cx="3846511" cy="2834819"/>
              <a:chOff x="7720012" y="4001294"/>
              <a:chExt cx="3846511" cy="2834819"/>
            </a:xfrm>
          </p:grpSpPr>
          <p:pic>
            <p:nvPicPr>
              <p:cNvPr id="7" name="תמונה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0012" y="4001294"/>
                <a:ext cx="3152775" cy="2476500"/>
              </a:xfrm>
              <a:prstGeom prst="rect">
                <a:avLst/>
              </a:prstGeom>
            </p:spPr>
          </p:pic>
          <p:pic>
            <p:nvPicPr>
              <p:cNvPr id="8" name="תמונה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2425" y="6477794"/>
                <a:ext cx="400050" cy="285750"/>
              </a:xfrm>
              <a:prstGeom prst="rect">
                <a:avLst/>
              </a:prstGeom>
            </p:spPr>
          </p:pic>
          <p:pic>
            <p:nvPicPr>
              <p:cNvPr id="9" name="תמונה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3675" y="6477794"/>
                <a:ext cx="400050" cy="28575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445500" y="6414293"/>
                <a:ext cx="787399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350" dirty="0"/>
                  <a:t>high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779124" y="6436004"/>
                <a:ext cx="787399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350" dirty="0"/>
                  <a:t>low</a:t>
                </a:r>
              </a:p>
            </p:txBody>
          </p:sp>
          <p:pic>
            <p:nvPicPr>
              <p:cNvPr id="12" name="תמונה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23573" y="5994003"/>
                <a:ext cx="323850" cy="333375"/>
              </a:xfrm>
              <a:prstGeom prst="rect">
                <a:avLst/>
              </a:prstGeom>
            </p:spPr>
          </p:pic>
        </p:grpSp>
        <p:pic>
          <p:nvPicPr>
            <p:cNvPr id="18" name="תמונה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9830" y="5325607"/>
              <a:ext cx="323850" cy="333375"/>
            </a:xfrm>
            <a:prstGeom prst="rect">
              <a:avLst/>
            </a:prstGeom>
          </p:spPr>
        </p:pic>
        <p:pic>
          <p:nvPicPr>
            <p:cNvPr id="19" name="תמונה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2639" y="3834606"/>
              <a:ext cx="323850" cy="333375"/>
            </a:xfrm>
            <a:prstGeom prst="rect">
              <a:avLst/>
            </a:prstGeom>
          </p:spPr>
        </p:pic>
        <p:pic>
          <p:nvPicPr>
            <p:cNvPr id="20" name="תמונה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8231" y="4758076"/>
              <a:ext cx="323850" cy="333375"/>
            </a:xfrm>
            <a:prstGeom prst="rect">
              <a:avLst/>
            </a:prstGeom>
          </p:spPr>
        </p:pic>
      </p:grp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7053282" y="2571750"/>
            <a:ext cx="1" cy="247097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1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4276735" y="2273985"/>
            <a:ext cx="2085250" cy="1999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43743" y="2264464"/>
            <a:ext cx="1561557" cy="212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62786" y="4006675"/>
            <a:ext cx="3570634" cy="666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4371" y="4263238"/>
            <a:ext cx="1403985" cy="394335"/>
          </a:xfrm>
          <a:custGeom>
            <a:avLst/>
            <a:gdLst/>
            <a:ahLst/>
            <a:cxnLst/>
            <a:rect l="l" t="t" r="r" b="b"/>
            <a:pathLst>
              <a:path w="1403985" h="394335">
                <a:moveTo>
                  <a:pt x="1403417" y="0"/>
                </a:moveTo>
                <a:lnTo>
                  <a:pt x="0" y="393891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65848" y="4563935"/>
            <a:ext cx="55880" cy="69850"/>
          </a:xfrm>
          <a:custGeom>
            <a:avLst/>
            <a:gdLst/>
            <a:ahLst/>
            <a:cxnLst/>
            <a:rect l="l" t="t" r="r" b="b"/>
            <a:pathLst>
              <a:path w="55879" h="69850">
                <a:moveTo>
                  <a:pt x="55701" y="0"/>
                </a:moveTo>
                <a:lnTo>
                  <a:pt x="1586" y="0"/>
                </a:lnTo>
                <a:lnTo>
                  <a:pt x="1586" y="9091"/>
                </a:lnTo>
                <a:lnTo>
                  <a:pt x="42847" y="9091"/>
                </a:lnTo>
                <a:lnTo>
                  <a:pt x="0" y="58946"/>
                </a:lnTo>
                <a:lnTo>
                  <a:pt x="0" y="69354"/>
                </a:lnTo>
                <a:lnTo>
                  <a:pt x="55701" y="69354"/>
                </a:lnTo>
                <a:lnTo>
                  <a:pt x="55701" y="60255"/>
                </a:lnTo>
                <a:lnTo>
                  <a:pt x="12854" y="60255"/>
                </a:lnTo>
                <a:lnTo>
                  <a:pt x="55701" y="10400"/>
                </a:lnTo>
                <a:lnTo>
                  <a:pt x="55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57612" y="2281680"/>
            <a:ext cx="2034539" cy="1988820"/>
          </a:xfrm>
          <a:custGeom>
            <a:avLst/>
            <a:gdLst/>
            <a:ahLst/>
            <a:cxnLst/>
            <a:rect l="l" t="t" r="r" b="b"/>
            <a:pathLst>
              <a:path w="2034539" h="1988820">
                <a:moveTo>
                  <a:pt x="2034309" y="1988777"/>
                </a:moveTo>
                <a:lnTo>
                  <a:pt x="5951" y="1748550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87254" y="2305005"/>
            <a:ext cx="2048510" cy="2009775"/>
          </a:xfrm>
          <a:custGeom>
            <a:avLst/>
            <a:gdLst/>
            <a:ahLst/>
            <a:cxnLst/>
            <a:rect l="l" t="t" r="r" b="b"/>
            <a:pathLst>
              <a:path w="2048510" h="2009775">
                <a:moveTo>
                  <a:pt x="2048036" y="2009404"/>
                </a:moveTo>
                <a:lnTo>
                  <a:pt x="9125" y="1764496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3562" y="2328726"/>
            <a:ext cx="2062480" cy="2030730"/>
          </a:xfrm>
          <a:custGeom>
            <a:avLst/>
            <a:gdLst/>
            <a:ahLst/>
            <a:cxnLst/>
            <a:rect l="l" t="t" r="r" b="b"/>
            <a:pathLst>
              <a:path w="2062479" h="2030729">
                <a:moveTo>
                  <a:pt x="2061922" y="2030587"/>
                </a:moveTo>
                <a:lnTo>
                  <a:pt x="12536" y="1780839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6538" y="2353003"/>
            <a:ext cx="2076450" cy="2052320"/>
          </a:xfrm>
          <a:custGeom>
            <a:avLst/>
            <a:gdLst/>
            <a:ahLst/>
            <a:cxnLst/>
            <a:rect l="l" t="t" r="r" b="b"/>
            <a:pathLst>
              <a:path w="2076450" h="2052320">
                <a:moveTo>
                  <a:pt x="2075887" y="2052086"/>
                </a:moveTo>
                <a:lnTo>
                  <a:pt x="15948" y="1797420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56022" y="2377676"/>
            <a:ext cx="2090420" cy="2074545"/>
          </a:xfrm>
          <a:custGeom>
            <a:avLst/>
            <a:gdLst/>
            <a:ahLst/>
            <a:cxnLst/>
            <a:rect l="l" t="t" r="r" b="b"/>
            <a:pathLst>
              <a:path w="2090420" h="2074545">
                <a:moveTo>
                  <a:pt x="2090011" y="2074062"/>
                </a:moveTo>
                <a:lnTo>
                  <a:pt x="19519" y="1814319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71857" y="2402825"/>
            <a:ext cx="2104390" cy="2096770"/>
          </a:xfrm>
          <a:custGeom>
            <a:avLst/>
            <a:gdLst/>
            <a:ahLst/>
            <a:cxnLst/>
            <a:rect l="l" t="t" r="r" b="b"/>
            <a:pathLst>
              <a:path w="2104390" h="2096770">
                <a:moveTo>
                  <a:pt x="2104373" y="2096617"/>
                </a:moveTo>
                <a:lnTo>
                  <a:pt x="23328" y="1831614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84042" y="2428530"/>
            <a:ext cx="2118995" cy="2119630"/>
          </a:xfrm>
          <a:custGeom>
            <a:avLst/>
            <a:gdLst/>
            <a:ahLst/>
            <a:cxnLst/>
            <a:rect l="l" t="t" r="r" b="b"/>
            <a:pathLst>
              <a:path w="2118995" h="2119629">
                <a:moveTo>
                  <a:pt x="2118734" y="2119569"/>
                </a:moveTo>
                <a:lnTo>
                  <a:pt x="27216" y="1849147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92338" y="2454790"/>
            <a:ext cx="2133600" cy="2143125"/>
          </a:xfrm>
          <a:custGeom>
            <a:avLst/>
            <a:gdLst/>
            <a:ahLst/>
            <a:cxnLst/>
            <a:rect l="l" t="t" r="r" b="b"/>
            <a:pathLst>
              <a:path w="2133600" h="2143125">
                <a:moveTo>
                  <a:pt x="2133414" y="2143013"/>
                </a:moveTo>
                <a:lnTo>
                  <a:pt x="31342" y="1866997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96779" y="2481526"/>
            <a:ext cx="2148205" cy="2167255"/>
          </a:xfrm>
          <a:custGeom>
            <a:avLst/>
            <a:gdLst/>
            <a:ahLst/>
            <a:cxnLst/>
            <a:rect l="l" t="t" r="r" b="b"/>
            <a:pathLst>
              <a:path w="2148204" h="2167254">
                <a:moveTo>
                  <a:pt x="2148141" y="2167027"/>
                </a:moveTo>
                <a:lnTo>
                  <a:pt x="35492" y="1885244"/>
                </a:lnTo>
                <a:lnTo>
                  <a:pt x="0" y="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74783" y="4268474"/>
            <a:ext cx="52069" cy="6350"/>
          </a:xfrm>
          <a:custGeom>
            <a:avLst/>
            <a:gdLst/>
            <a:ahLst/>
            <a:cxnLst/>
            <a:rect l="l" t="t" r="r" b="b"/>
            <a:pathLst>
              <a:path w="52070" h="6350">
                <a:moveTo>
                  <a:pt x="-5553" y="3014"/>
                </a:moveTo>
                <a:lnTo>
                  <a:pt x="57049" y="3014"/>
                </a:lnTo>
              </a:path>
            </a:pathLst>
          </a:custGeom>
          <a:ln w="17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18071" y="4312347"/>
            <a:ext cx="52069" cy="6350"/>
          </a:xfrm>
          <a:custGeom>
            <a:avLst/>
            <a:gdLst/>
            <a:ahLst/>
            <a:cxnLst/>
            <a:rect l="l" t="t" r="r" b="b"/>
            <a:pathLst>
              <a:path w="52070" h="6350">
                <a:moveTo>
                  <a:pt x="-5553" y="3133"/>
                </a:moveTo>
                <a:lnTo>
                  <a:pt x="57288" y="3133"/>
                </a:lnTo>
              </a:path>
            </a:pathLst>
          </a:custGeom>
          <a:ln w="173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58107" y="4357171"/>
            <a:ext cx="52705" cy="6350"/>
          </a:xfrm>
          <a:custGeom>
            <a:avLst/>
            <a:gdLst/>
            <a:ahLst/>
            <a:cxnLst/>
            <a:rect l="l" t="t" r="r" b="b"/>
            <a:pathLst>
              <a:path w="52704" h="6350">
                <a:moveTo>
                  <a:pt x="0" y="0"/>
                </a:moveTo>
                <a:lnTo>
                  <a:pt x="52131" y="6346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94969" y="4402868"/>
            <a:ext cx="52705" cy="6985"/>
          </a:xfrm>
          <a:custGeom>
            <a:avLst/>
            <a:gdLst/>
            <a:ahLst/>
            <a:cxnLst/>
            <a:rect l="l" t="t" r="r" b="b"/>
            <a:pathLst>
              <a:path w="52704" h="6985">
                <a:moveTo>
                  <a:pt x="0" y="0"/>
                </a:moveTo>
                <a:lnTo>
                  <a:pt x="52369" y="6505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28498" y="4449597"/>
            <a:ext cx="52705" cy="6985"/>
          </a:xfrm>
          <a:custGeom>
            <a:avLst/>
            <a:gdLst/>
            <a:ahLst/>
            <a:cxnLst/>
            <a:rect l="l" t="t" r="r" b="b"/>
            <a:pathLst>
              <a:path w="52704" h="6985">
                <a:moveTo>
                  <a:pt x="0" y="0"/>
                </a:moveTo>
                <a:lnTo>
                  <a:pt x="52686" y="6584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58536" y="4497182"/>
            <a:ext cx="53340" cy="6985"/>
          </a:xfrm>
          <a:custGeom>
            <a:avLst/>
            <a:gdLst/>
            <a:ahLst/>
            <a:cxnLst/>
            <a:rect l="l" t="t" r="r" b="b"/>
            <a:pathLst>
              <a:path w="53339" h="6985">
                <a:moveTo>
                  <a:pt x="0" y="0"/>
                </a:moveTo>
                <a:lnTo>
                  <a:pt x="53004" y="6759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85082" y="4545807"/>
            <a:ext cx="53340" cy="6985"/>
          </a:xfrm>
          <a:custGeom>
            <a:avLst/>
            <a:gdLst/>
            <a:ahLst/>
            <a:cxnLst/>
            <a:rect l="l" t="t" r="r" b="b"/>
            <a:pathLst>
              <a:path w="53339" h="6985">
                <a:moveTo>
                  <a:pt x="0" y="0"/>
                </a:moveTo>
                <a:lnTo>
                  <a:pt x="53242" y="6894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07899" y="4595455"/>
            <a:ext cx="53975" cy="7620"/>
          </a:xfrm>
          <a:custGeom>
            <a:avLst/>
            <a:gdLst/>
            <a:ahLst/>
            <a:cxnLst/>
            <a:rect l="l" t="t" r="r" b="b"/>
            <a:pathLst>
              <a:path w="53975" h="7620">
                <a:moveTo>
                  <a:pt x="0" y="0"/>
                </a:moveTo>
                <a:lnTo>
                  <a:pt x="53559" y="7037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26908" y="4646174"/>
            <a:ext cx="53975" cy="7620"/>
          </a:xfrm>
          <a:custGeom>
            <a:avLst/>
            <a:gdLst/>
            <a:ahLst/>
            <a:cxnLst/>
            <a:rect l="l" t="t" r="r" b="b"/>
            <a:pathLst>
              <a:path w="53975" h="7620">
                <a:moveTo>
                  <a:pt x="0" y="0"/>
                </a:moveTo>
                <a:lnTo>
                  <a:pt x="53956" y="7187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00000" y="4374387"/>
            <a:ext cx="2114550" cy="283210"/>
          </a:xfrm>
          <a:custGeom>
            <a:avLst/>
            <a:gdLst/>
            <a:ahLst/>
            <a:cxnLst/>
            <a:rect l="l" t="t" r="r" b="b"/>
            <a:pathLst>
              <a:path w="2114550" h="283210">
                <a:moveTo>
                  <a:pt x="0" y="0"/>
                </a:moveTo>
                <a:lnTo>
                  <a:pt x="2114370" y="282743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84962" y="4634186"/>
            <a:ext cx="67286" cy="693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39849" y="2280569"/>
            <a:ext cx="1489710" cy="2099310"/>
          </a:xfrm>
          <a:custGeom>
            <a:avLst/>
            <a:gdLst/>
            <a:ahLst/>
            <a:cxnLst/>
            <a:rect l="l" t="t" r="r" b="b"/>
            <a:pathLst>
              <a:path w="1489710" h="2099310">
                <a:moveTo>
                  <a:pt x="1484891" y="0"/>
                </a:moveTo>
                <a:lnTo>
                  <a:pt x="1489573" y="1747677"/>
                </a:lnTo>
                <a:lnTo>
                  <a:pt x="0" y="2099132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80890" y="2296833"/>
            <a:ext cx="1480820" cy="2115185"/>
          </a:xfrm>
          <a:custGeom>
            <a:avLst/>
            <a:gdLst/>
            <a:ahLst/>
            <a:cxnLst/>
            <a:rect l="l" t="t" r="r" b="b"/>
            <a:pathLst>
              <a:path w="1480820" h="2115185">
                <a:moveTo>
                  <a:pt x="1480226" y="0"/>
                </a:moveTo>
                <a:lnTo>
                  <a:pt x="1480622" y="1758863"/>
                </a:lnTo>
                <a:lnTo>
                  <a:pt x="0" y="2115079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25439" y="2313256"/>
            <a:ext cx="1475740" cy="2131695"/>
          </a:xfrm>
          <a:custGeom>
            <a:avLst/>
            <a:gdLst/>
            <a:ahLst/>
            <a:cxnLst/>
            <a:rect l="l" t="t" r="r" b="b"/>
            <a:pathLst>
              <a:path w="1475739" h="2131695">
                <a:moveTo>
                  <a:pt x="1475227" y="0"/>
                </a:moveTo>
                <a:lnTo>
                  <a:pt x="1471101" y="1770208"/>
                </a:lnTo>
                <a:lnTo>
                  <a:pt x="0" y="2131422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73479" y="2329995"/>
            <a:ext cx="1470025" cy="2148205"/>
          </a:xfrm>
          <a:custGeom>
            <a:avLst/>
            <a:gdLst/>
            <a:ahLst/>
            <a:cxnLst/>
            <a:rect l="l" t="t" r="r" b="b"/>
            <a:pathLst>
              <a:path w="1470025" h="2148204">
                <a:moveTo>
                  <a:pt x="1469990" y="0"/>
                </a:moveTo>
                <a:lnTo>
                  <a:pt x="1461262" y="1781632"/>
                </a:lnTo>
                <a:lnTo>
                  <a:pt x="0" y="214782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25169" y="2346894"/>
            <a:ext cx="1464945" cy="2164715"/>
          </a:xfrm>
          <a:custGeom>
            <a:avLst/>
            <a:gdLst/>
            <a:ahLst/>
            <a:cxnLst/>
            <a:rect l="l" t="t" r="r" b="b"/>
            <a:pathLst>
              <a:path w="1464945" h="2164715">
                <a:moveTo>
                  <a:pt x="1464435" y="0"/>
                </a:moveTo>
                <a:lnTo>
                  <a:pt x="1451026" y="1793215"/>
                </a:lnTo>
                <a:lnTo>
                  <a:pt x="0" y="2164568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80509" y="2364030"/>
            <a:ext cx="1458595" cy="2181860"/>
          </a:xfrm>
          <a:custGeom>
            <a:avLst/>
            <a:gdLst/>
            <a:ahLst/>
            <a:cxnLst/>
            <a:rect l="l" t="t" r="r" b="b"/>
            <a:pathLst>
              <a:path w="1458595" h="2181860">
                <a:moveTo>
                  <a:pt x="1458564" y="0"/>
                </a:moveTo>
                <a:lnTo>
                  <a:pt x="1440314" y="1805036"/>
                </a:lnTo>
                <a:lnTo>
                  <a:pt x="0" y="2181585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39578" y="2381484"/>
            <a:ext cx="1452880" cy="2199005"/>
          </a:xfrm>
          <a:custGeom>
            <a:avLst/>
            <a:gdLst/>
            <a:ahLst/>
            <a:cxnLst/>
            <a:rect l="l" t="t" r="r" b="b"/>
            <a:pathLst>
              <a:path w="1452879" h="2199004">
                <a:moveTo>
                  <a:pt x="1452375" y="0"/>
                </a:moveTo>
                <a:lnTo>
                  <a:pt x="1429205" y="1816857"/>
                </a:lnTo>
                <a:lnTo>
                  <a:pt x="0" y="2198777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02615" y="2399096"/>
            <a:ext cx="1445895" cy="2216785"/>
          </a:xfrm>
          <a:custGeom>
            <a:avLst/>
            <a:gdLst/>
            <a:ahLst/>
            <a:cxnLst/>
            <a:rect l="l" t="t" r="r" b="b"/>
            <a:pathLst>
              <a:path w="1445895" h="2216785">
                <a:moveTo>
                  <a:pt x="1445868" y="0"/>
                </a:moveTo>
                <a:lnTo>
                  <a:pt x="1417541" y="1828996"/>
                </a:lnTo>
                <a:lnTo>
                  <a:pt x="0" y="2216334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69460" y="2416947"/>
            <a:ext cx="1439545" cy="2234565"/>
          </a:xfrm>
          <a:custGeom>
            <a:avLst/>
            <a:gdLst/>
            <a:ahLst/>
            <a:cxnLst/>
            <a:rect l="l" t="t" r="r" b="b"/>
            <a:pathLst>
              <a:path w="1439545" h="2234565">
                <a:moveTo>
                  <a:pt x="1439044" y="0"/>
                </a:moveTo>
                <a:lnTo>
                  <a:pt x="1405480" y="1841213"/>
                </a:lnTo>
                <a:lnTo>
                  <a:pt x="0" y="2234185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13973" y="4376687"/>
            <a:ext cx="39370" cy="9525"/>
          </a:xfrm>
          <a:custGeom>
            <a:avLst/>
            <a:gdLst/>
            <a:ahLst/>
            <a:cxnLst/>
            <a:rect l="l" t="t" r="r" b="b"/>
            <a:pathLst>
              <a:path w="39369" h="9525">
                <a:moveTo>
                  <a:pt x="38785" y="0"/>
                </a:moveTo>
                <a:lnTo>
                  <a:pt x="0" y="9123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55182" y="4408818"/>
            <a:ext cx="38735" cy="9525"/>
          </a:xfrm>
          <a:custGeom>
            <a:avLst/>
            <a:gdLst/>
            <a:ahLst/>
            <a:cxnLst/>
            <a:rect l="l" t="t" r="r" b="b"/>
            <a:pathLst>
              <a:path w="38735" h="9525">
                <a:moveTo>
                  <a:pt x="38562" y="0"/>
                </a:moveTo>
                <a:lnTo>
                  <a:pt x="0" y="9282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99889" y="4441504"/>
            <a:ext cx="38735" cy="9525"/>
          </a:xfrm>
          <a:custGeom>
            <a:avLst/>
            <a:gdLst/>
            <a:ahLst/>
            <a:cxnLst/>
            <a:rect l="l" t="t" r="r" b="b"/>
            <a:pathLst>
              <a:path w="38735" h="9525">
                <a:moveTo>
                  <a:pt x="38324" y="0"/>
                </a:moveTo>
                <a:lnTo>
                  <a:pt x="0" y="9440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48088" y="4474635"/>
            <a:ext cx="38100" cy="10160"/>
          </a:xfrm>
          <a:custGeom>
            <a:avLst/>
            <a:gdLst/>
            <a:ahLst/>
            <a:cxnLst/>
            <a:rect l="l" t="t" r="r" b="b"/>
            <a:pathLst>
              <a:path w="38100" h="10160">
                <a:moveTo>
                  <a:pt x="38086" y="0"/>
                </a:moveTo>
                <a:lnTo>
                  <a:pt x="0" y="9551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99937" y="4508241"/>
            <a:ext cx="38100" cy="10160"/>
          </a:xfrm>
          <a:custGeom>
            <a:avLst/>
            <a:gdLst/>
            <a:ahLst/>
            <a:cxnLst/>
            <a:rect l="l" t="t" r="r" b="b"/>
            <a:pathLst>
              <a:path w="38100" h="10160">
                <a:moveTo>
                  <a:pt x="37848" y="0"/>
                </a:moveTo>
                <a:lnTo>
                  <a:pt x="0" y="9686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5435" y="4542340"/>
            <a:ext cx="38100" cy="10160"/>
          </a:xfrm>
          <a:custGeom>
            <a:avLst/>
            <a:gdLst/>
            <a:ahLst/>
            <a:cxnLst/>
            <a:rect l="l" t="t" r="r" b="b"/>
            <a:pathLst>
              <a:path w="38100" h="10160">
                <a:moveTo>
                  <a:pt x="37610" y="0"/>
                </a:moveTo>
                <a:lnTo>
                  <a:pt x="0" y="9829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14743" y="4576938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4" h="10160">
                <a:moveTo>
                  <a:pt x="37293" y="0"/>
                </a:moveTo>
                <a:lnTo>
                  <a:pt x="0" y="9980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77859" y="4612059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4" h="10160">
                <a:moveTo>
                  <a:pt x="37055" y="0"/>
                </a:moveTo>
                <a:lnTo>
                  <a:pt x="0" y="10131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44942" y="4647705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36817" y="0"/>
                </a:moveTo>
                <a:lnTo>
                  <a:pt x="0" y="10273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63794" y="2486048"/>
            <a:ext cx="36830" cy="1888489"/>
          </a:xfrm>
          <a:custGeom>
            <a:avLst/>
            <a:gdLst/>
            <a:ahLst/>
            <a:cxnLst/>
            <a:rect l="l" t="t" r="r" b="b"/>
            <a:pathLst>
              <a:path w="36830" h="1888489">
                <a:moveTo>
                  <a:pt x="36206" y="1888338"/>
                </a:moveTo>
                <a:lnTo>
                  <a:pt x="0" y="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0988" y="3411573"/>
            <a:ext cx="67500" cy="956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99294" y="3989452"/>
            <a:ext cx="3519170" cy="347980"/>
          </a:xfrm>
          <a:custGeom>
            <a:avLst/>
            <a:gdLst/>
            <a:ahLst/>
            <a:cxnLst/>
            <a:rect l="l" t="t" r="r" b="b"/>
            <a:pathLst>
              <a:path w="3519170" h="347979">
                <a:moveTo>
                  <a:pt x="0" y="347885"/>
                </a:moveTo>
                <a:lnTo>
                  <a:pt x="1491644" y="0"/>
                </a:lnTo>
                <a:lnTo>
                  <a:pt x="3519129" y="237609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95017" y="3783180"/>
            <a:ext cx="3528060" cy="331470"/>
          </a:xfrm>
          <a:custGeom>
            <a:avLst/>
            <a:gdLst/>
            <a:ahLst/>
            <a:cxnLst/>
            <a:rect l="l" t="t" r="r" b="b"/>
            <a:pathLst>
              <a:path w="3528060" h="331470">
                <a:moveTo>
                  <a:pt x="0" y="331383"/>
                </a:moveTo>
                <a:lnTo>
                  <a:pt x="1495286" y="0"/>
                </a:lnTo>
                <a:lnTo>
                  <a:pt x="3527453" y="226343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90725" y="3576035"/>
            <a:ext cx="3536315" cy="314960"/>
          </a:xfrm>
          <a:custGeom>
            <a:avLst/>
            <a:gdLst/>
            <a:ahLst/>
            <a:cxnLst/>
            <a:rect l="l" t="t" r="r" b="b"/>
            <a:pathLst>
              <a:path w="3536315" h="314960">
                <a:moveTo>
                  <a:pt x="0" y="314643"/>
                </a:moveTo>
                <a:lnTo>
                  <a:pt x="1498944" y="0"/>
                </a:lnTo>
                <a:lnTo>
                  <a:pt x="3535871" y="214840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786416" y="3367939"/>
            <a:ext cx="3544570" cy="298450"/>
          </a:xfrm>
          <a:custGeom>
            <a:avLst/>
            <a:gdLst/>
            <a:ahLst/>
            <a:cxnLst/>
            <a:rect l="l" t="t" r="r" b="b"/>
            <a:pathLst>
              <a:path w="3544570" h="298450">
                <a:moveTo>
                  <a:pt x="0" y="297824"/>
                </a:moveTo>
                <a:lnTo>
                  <a:pt x="1502617" y="0"/>
                </a:lnTo>
                <a:lnTo>
                  <a:pt x="3544306" y="203336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82076" y="3158891"/>
            <a:ext cx="3552825" cy="281305"/>
          </a:xfrm>
          <a:custGeom>
            <a:avLst/>
            <a:gdLst/>
            <a:ahLst/>
            <a:cxnLst/>
            <a:rect l="l" t="t" r="r" b="b"/>
            <a:pathLst>
              <a:path w="3552825" h="281304">
                <a:moveTo>
                  <a:pt x="0" y="280846"/>
                </a:moveTo>
                <a:lnTo>
                  <a:pt x="1506323" y="0"/>
                </a:lnTo>
                <a:lnTo>
                  <a:pt x="3552772" y="191753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77727" y="2948969"/>
            <a:ext cx="3561715" cy="264160"/>
          </a:xfrm>
          <a:custGeom>
            <a:avLst/>
            <a:gdLst/>
            <a:ahLst/>
            <a:cxnLst/>
            <a:rect l="l" t="t" r="r" b="b"/>
            <a:pathLst>
              <a:path w="3561715" h="264160">
                <a:moveTo>
                  <a:pt x="0" y="263631"/>
                </a:moveTo>
                <a:lnTo>
                  <a:pt x="1510036" y="0"/>
                </a:lnTo>
                <a:lnTo>
                  <a:pt x="3561247" y="180011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73347" y="2738096"/>
            <a:ext cx="3569970" cy="246379"/>
          </a:xfrm>
          <a:custGeom>
            <a:avLst/>
            <a:gdLst/>
            <a:ahLst/>
            <a:cxnLst/>
            <a:rect l="l" t="t" r="r" b="b"/>
            <a:pathLst>
              <a:path w="3569970" h="246380">
                <a:moveTo>
                  <a:pt x="0" y="246256"/>
                </a:moveTo>
                <a:lnTo>
                  <a:pt x="1513782" y="0"/>
                </a:lnTo>
                <a:lnTo>
                  <a:pt x="3569753" y="168111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68952" y="2526192"/>
            <a:ext cx="3578860" cy="229235"/>
          </a:xfrm>
          <a:custGeom>
            <a:avLst/>
            <a:gdLst/>
            <a:ahLst/>
            <a:cxnLst/>
            <a:rect l="l" t="t" r="r" b="b"/>
            <a:pathLst>
              <a:path w="3578860" h="229235">
                <a:moveTo>
                  <a:pt x="0" y="228803"/>
                </a:moveTo>
                <a:lnTo>
                  <a:pt x="1517463" y="0"/>
                </a:lnTo>
                <a:lnTo>
                  <a:pt x="3578354" y="156211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64532" y="2313414"/>
            <a:ext cx="3587115" cy="211454"/>
          </a:xfrm>
          <a:custGeom>
            <a:avLst/>
            <a:gdLst/>
            <a:ahLst/>
            <a:cxnLst/>
            <a:rect l="l" t="t" r="r" b="b"/>
            <a:pathLst>
              <a:path w="3587115" h="211455">
                <a:moveTo>
                  <a:pt x="0" y="211111"/>
                </a:moveTo>
                <a:lnTo>
                  <a:pt x="1521248" y="0"/>
                </a:lnTo>
                <a:lnTo>
                  <a:pt x="3586979" y="144152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73387" y="4334323"/>
            <a:ext cx="39370" cy="9525"/>
          </a:xfrm>
          <a:custGeom>
            <a:avLst/>
            <a:gdLst/>
            <a:ahLst/>
            <a:cxnLst/>
            <a:rect l="l" t="t" r="r" b="b"/>
            <a:pathLst>
              <a:path w="39369" h="9525">
                <a:moveTo>
                  <a:pt x="38832" y="0"/>
                </a:moveTo>
                <a:lnTo>
                  <a:pt x="0" y="9044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69047" y="4111707"/>
            <a:ext cx="39370" cy="8890"/>
          </a:xfrm>
          <a:custGeom>
            <a:avLst/>
            <a:gdLst/>
            <a:ahLst/>
            <a:cxnLst/>
            <a:rect l="l" t="t" r="r" b="b"/>
            <a:pathLst>
              <a:path w="39369" h="8889">
                <a:moveTo>
                  <a:pt x="38935" y="0"/>
                </a:moveTo>
                <a:lnTo>
                  <a:pt x="0" y="8568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4683" y="3887982"/>
            <a:ext cx="39370" cy="8255"/>
          </a:xfrm>
          <a:custGeom>
            <a:avLst/>
            <a:gdLst/>
            <a:ahLst/>
            <a:cxnLst/>
            <a:rect l="l" t="t" r="r" b="b"/>
            <a:pathLst>
              <a:path w="39369" h="8254">
                <a:moveTo>
                  <a:pt x="39038" y="0"/>
                </a:moveTo>
                <a:lnTo>
                  <a:pt x="0" y="8171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60303" y="3663146"/>
            <a:ext cx="39370" cy="8255"/>
          </a:xfrm>
          <a:custGeom>
            <a:avLst/>
            <a:gdLst/>
            <a:ahLst/>
            <a:cxnLst/>
            <a:rect l="l" t="t" r="r" b="b"/>
            <a:pathLst>
              <a:path w="39369" h="8254">
                <a:moveTo>
                  <a:pt x="39142" y="0"/>
                </a:moveTo>
                <a:lnTo>
                  <a:pt x="0" y="7774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55899" y="3437278"/>
            <a:ext cx="39370" cy="7620"/>
          </a:xfrm>
          <a:custGeom>
            <a:avLst/>
            <a:gdLst/>
            <a:ahLst/>
            <a:cxnLst/>
            <a:rect l="l" t="t" r="r" b="b"/>
            <a:pathLst>
              <a:path w="39369" h="7620">
                <a:moveTo>
                  <a:pt x="39245" y="0"/>
                </a:moveTo>
                <a:lnTo>
                  <a:pt x="0" y="7298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51471" y="3210300"/>
            <a:ext cx="39370" cy="6985"/>
          </a:xfrm>
          <a:custGeom>
            <a:avLst/>
            <a:gdLst/>
            <a:ahLst/>
            <a:cxnLst/>
            <a:rect l="l" t="t" r="r" b="b"/>
            <a:pathLst>
              <a:path w="39369" h="6985">
                <a:moveTo>
                  <a:pt x="39348" y="0"/>
                </a:moveTo>
                <a:lnTo>
                  <a:pt x="0" y="6822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747028" y="2982211"/>
            <a:ext cx="40005" cy="6985"/>
          </a:xfrm>
          <a:custGeom>
            <a:avLst/>
            <a:gdLst/>
            <a:ahLst/>
            <a:cxnLst/>
            <a:rect l="l" t="t" r="r" b="b"/>
            <a:pathLst>
              <a:path w="40005" h="6985">
                <a:moveTo>
                  <a:pt x="39451" y="0"/>
                </a:moveTo>
                <a:lnTo>
                  <a:pt x="0" y="6426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42561" y="2753011"/>
            <a:ext cx="40005" cy="6350"/>
          </a:xfrm>
          <a:custGeom>
            <a:avLst/>
            <a:gdLst/>
            <a:ahLst/>
            <a:cxnLst/>
            <a:rect l="l" t="t" r="r" b="b"/>
            <a:pathLst>
              <a:path w="40005" h="6350">
                <a:moveTo>
                  <a:pt x="39554" y="0"/>
                </a:moveTo>
                <a:lnTo>
                  <a:pt x="0" y="5950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38070" y="2522701"/>
            <a:ext cx="40005" cy="5715"/>
          </a:xfrm>
          <a:custGeom>
            <a:avLst/>
            <a:gdLst/>
            <a:ahLst/>
            <a:cxnLst/>
            <a:rect l="l" t="t" r="r" b="b"/>
            <a:pathLst>
              <a:path w="40005" h="5714">
                <a:moveTo>
                  <a:pt x="39665" y="0"/>
                </a:moveTo>
                <a:lnTo>
                  <a:pt x="0" y="5553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10414" y="2894392"/>
            <a:ext cx="2991146" cy="10474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Shape 1">
            <a:extLst>
              <a:ext uri="{FF2B5EF4-FFF2-40B4-BE49-F238E27FC236}">
                <a16:creationId xmlns:a16="http://schemas.microsoft.com/office/drawing/2014/main" id="{593A9E62-03F9-0543-BC60-0DBE1699CDC5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6" name="TextShape 2">
            <a:extLst>
              <a:ext uri="{FF2B5EF4-FFF2-40B4-BE49-F238E27FC236}">
                <a16:creationId xmlns:a16="http://schemas.microsoft.com/office/drawing/2014/main" id="{14778F39-8036-BC4B-B361-E1D1FA159009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try to rotate the axes until we find the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angle 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view the data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71551"/>
                <a:ext cx="8763000" cy="4038600"/>
              </a:xfrm>
            </p:spPr>
            <p:txBody>
              <a:bodyPr>
                <a:normAutofit lnSpcReduction="10000"/>
              </a:bodyPr>
              <a:lstStyle/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Similarity of data points in high-dimension:</a:t>
                </a:r>
              </a:p>
              <a:p>
                <a:pPr marL="1800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Similarity of data points in low-dimension:</a:t>
                </a:r>
              </a:p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80000" lvl="1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If we were able to perfectly preserve all similarities in the data,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will be equivalent</a:t>
                </a: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71551"/>
                <a:ext cx="8763000" cy="4038600"/>
              </a:xfrm>
              <a:blipFill>
                <a:blip r:embed="rId2"/>
                <a:stretch>
                  <a:fillRect l="-289" t="-1567" b="-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כותרת 1">
            <a:extLst>
              <a:ext uri="{FF2B5EF4-FFF2-40B4-BE49-F238E27FC236}">
                <a16:creationId xmlns:a16="http://schemas.microsoft.com/office/drawing/2014/main" id="{F2FE71AD-F869-4743-AC2B-66D4EEE6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1" y="293577"/>
            <a:ext cx="8047259" cy="7828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SNE (Stochastic Neighbor Embedding)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2678" y="1365257"/>
                <a:ext cx="8606521" cy="311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000" lvl="1" indent="-457200" rtl="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SNE</a:t>
                </a:r>
                <a:r>
                  <a:rPr lang="en-US" sz="3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minimizes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objective function that measures the </a:t>
                </a:r>
                <a:r>
                  <a:rPr lang="en-US" sz="3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discrepancy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between similarities in the </a:t>
                </a:r>
                <a:r>
                  <a:rPr lang="en-US" sz="3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similarities in the </a:t>
                </a:r>
                <a:r>
                  <a:rPr lang="en-US" sz="3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map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f>
                                <m:f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3000" dirty="0"/>
              </a:p>
              <a:p>
                <a:pPr marL="914400" lvl="1" indent="-457200" rtl="0">
                  <a:buFont typeface="Arial" panose="020B0604020202020204" pitchFamily="34" charset="0"/>
                  <a:buChar char="•"/>
                </a:pPr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78" y="1365257"/>
                <a:ext cx="8606521" cy="3111493"/>
              </a:xfrm>
              <a:prstGeom prst="rect">
                <a:avLst/>
              </a:prstGeom>
              <a:blipFill>
                <a:blip r:embed="rId2"/>
                <a:stretch>
                  <a:fillRect l="-1325" t="-8163" r="-442" b="-5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כותרת 1">
            <a:extLst>
              <a:ext uri="{FF2B5EF4-FFF2-40B4-BE49-F238E27FC236}">
                <a16:creationId xmlns:a16="http://schemas.microsoft.com/office/drawing/2014/main" id="{086FCC0D-5E44-EF41-A891-F2EC3B8F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1" y="293577"/>
            <a:ext cx="8047259" cy="7828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SNE (Stochastic Neighbor Embedding)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05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E92A-02CC-452E-BD7D-DED62D75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1384301"/>
            <a:ext cx="7969718" cy="3017520"/>
          </a:xfrm>
        </p:spPr>
        <p:txBody>
          <a:bodyPr/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85CDE9-D0B2-8F44-98FE-2E5BC1E3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712"/>
            <a:ext cx="7886700" cy="604262"/>
          </a:xfrm>
        </p:spPr>
        <p:txBody>
          <a:bodyPr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Kullback-Leibler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Divergence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70BF34-26BE-7C4B-9481-0B29DA7A4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90" y="824035"/>
            <a:ext cx="5207820" cy="42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47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E92A-02CC-452E-BD7D-DED62D75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1384301"/>
            <a:ext cx="7969718" cy="3017520"/>
          </a:xfrm>
        </p:spPr>
        <p:txBody>
          <a:bodyPr/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85CDE9-D0B2-8F44-98FE-2E5BC1E3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712"/>
            <a:ext cx="7886700" cy="604262"/>
          </a:xfrm>
        </p:spPr>
        <p:txBody>
          <a:bodyPr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Kullback-Leibler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Divergence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F8438F-1BBA-3B4D-AE01-8876C0512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" y="917670"/>
            <a:ext cx="8379362" cy="38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2755312"/>
                <a:ext cx="8763000" cy="2178637"/>
              </a:xfrm>
            </p:spPr>
            <p:txBody>
              <a:bodyPr>
                <a:normAutofit/>
              </a:bodyPr>
              <a:lstStyle/>
              <a:p>
                <a:pPr marL="180000" lvl="1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Different errors have a different cost: </a:t>
                </a:r>
              </a:p>
              <a:p>
                <a:pPr marL="834300" lvl="2" indent="-285750">
                  <a:lnSpc>
                    <a:spcPct val="15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points mapped to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points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high,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low)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high penalty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834300" lvl="2" indent="-285750">
                  <a:lnSpc>
                    <a:spcPct val="15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points mapped to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close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points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low,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high)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0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low penalty</a:t>
                </a:r>
              </a:p>
              <a:p>
                <a:pPr marL="180000" lvl="2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SNE focuses on preserving the local structure of the data!</a:t>
                </a: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2755312"/>
                <a:ext cx="8763000" cy="2178637"/>
              </a:xfrm>
              <a:blipFill>
                <a:blip r:embed="rId2"/>
                <a:stretch>
                  <a:fillRect l="-580" r="-145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088824" y="2280259"/>
            <a:ext cx="838352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6942" y="2354818"/>
            <a:ext cx="120331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error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F9152B-BAC9-D64F-ABF2-650A6F6E75FB}"/>
                  </a:ext>
                </a:extLst>
              </p:cNvPr>
              <p:cNvSpPr/>
              <p:nvPr/>
            </p:nvSpPr>
            <p:spPr>
              <a:xfrm>
                <a:off x="1513823" y="1041343"/>
                <a:ext cx="6116354" cy="952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 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F9152B-BAC9-D64F-ABF2-650A6F6E7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823" y="1041343"/>
                <a:ext cx="6116354" cy="952120"/>
              </a:xfrm>
              <a:prstGeom prst="rect">
                <a:avLst/>
              </a:prstGeom>
              <a:blipFill>
                <a:blip r:embed="rId3"/>
                <a:stretch>
                  <a:fillRect l="-621" t="-119737" b="-16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E3363D8-7243-B342-BFCB-71C9B36546C6}"/>
              </a:ext>
            </a:extLst>
          </p:cNvPr>
          <p:cNvSpPr/>
          <p:nvPr/>
        </p:nvSpPr>
        <p:spPr>
          <a:xfrm>
            <a:off x="5508000" y="1273461"/>
            <a:ext cx="526475" cy="4797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DD6E3F-1BD0-F048-B58C-ED21F79BA95C}"/>
              </a:ext>
            </a:extLst>
          </p:cNvPr>
          <p:cNvSpPr/>
          <p:nvPr/>
        </p:nvSpPr>
        <p:spPr>
          <a:xfrm>
            <a:off x="6228000" y="1098091"/>
            <a:ext cx="990600" cy="795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כותרת 1">
            <a:extLst>
              <a:ext uri="{FF2B5EF4-FFF2-40B4-BE49-F238E27FC236}">
                <a16:creationId xmlns:a16="http://schemas.microsoft.com/office/drawing/2014/main" id="{1D56FE44-8D8F-5741-B2DB-009BBE03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1" y="293577"/>
            <a:ext cx="8047259" cy="7828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SNE (Stochastic Neighbor Embedding)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8114C-97D9-2149-B9F8-6523A4BCB3A4}"/>
              </a:ext>
            </a:extLst>
          </p:cNvPr>
          <p:cNvCxnSpPr>
            <a:stCxn id="6" idx="2"/>
            <a:endCxn id="20" idx="0"/>
          </p:cNvCxnSpPr>
          <p:nvPr/>
        </p:nvCxnSpPr>
        <p:spPr>
          <a:xfrm flipH="1">
            <a:off x="5508000" y="1753239"/>
            <a:ext cx="263238" cy="5270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C505A4-8BD5-2744-9737-38A0F98D9BFD}"/>
              </a:ext>
            </a:extLst>
          </p:cNvPr>
          <p:cNvCxnSpPr>
            <a:cxnSpLocks/>
            <a:stCxn id="26" idx="2"/>
            <a:endCxn id="21" idx="0"/>
          </p:cNvCxnSpPr>
          <p:nvPr/>
        </p:nvCxnSpPr>
        <p:spPr>
          <a:xfrm>
            <a:off x="6723300" y="1894010"/>
            <a:ext cx="495300" cy="4608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5256" y="4557668"/>
            <a:ext cx="3335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SNE on MNIST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(0-5)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037021"/>
            <a:ext cx="3607594" cy="3529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1327069"/>
            <a:ext cx="3500438" cy="3064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686" y="4557668"/>
            <a:ext cx="3335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PCA on MNIST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(0-9)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59947D5-A0D0-714E-8377-F25619EA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0" y="186017"/>
            <a:ext cx="8047259" cy="7828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PCA versus SNE</a:t>
            </a: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44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7739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47750"/>
                <a:ext cx="8286750" cy="3911512"/>
              </a:xfrm>
            </p:spPr>
            <p:txBody>
              <a:bodyPr>
                <a:normAutofit/>
              </a:bodyPr>
              <a:lstStyle/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Gradient:</a:t>
                </a:r>
              </a:p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Update rule:</a:t>
                </a:r>
              </a:p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Optimization is performed using Gradient Descent</a:t>
                </a:r>
              </a:p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KL-divergence is </a:t>
                </a: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not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convex – no guaranties!</a:t>
                </a:r>
              </a:p>
              <a:p>
                <a:pPr marL="180000" lvl="1" algn="l" rtl="0">
                  <a:lnSpc>
                    <a:spcPct val="10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Techniques to avoid “bad” local minimum:</a:t>
                </a:r>
              </a:p>
              <a:p>
                <a:pPr marL="720000" lvl="2" indent="-285750" algn="l" rtl="0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Large momentum (“keep going”)</a:t>
                </a:r>
              </a:p>
              <a:p>
                <a:pPr marL="720000" lvl="2" indent="-285750" algn="l" rtl="0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Simulated Annealing (random noise)</a:t>
                </a:r>
              </a:p>
              <a:p>
                <a:pPr marL="180000" lvl="2" indent="-285750">
                  <a:lnSpc>
                    <a:spcPct val="100000"/>
                  </a:lnSpc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Good visualization requires good choice of parameters</a:t>
                </a:r>
              </a:p>
              <a:p>
                <a:pPr marL="434250" lvl="2" indent="0" algn="l" rtl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685800" lvl="2" indent="0">
                  <a:buNone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lvl="2" algn="l" rtl="0"/>
                <a:endParaRPr lang="en-US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47750"/>
                <a:ext cx="8286750" cy="3911512"/>
              </a:xfrm>
              <a:blipFill>
                <a:blip r:embed="rId2"/>
                <a:stretch>
                  <a:fillRect l="-459" t="-17208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1619" y="3464411"/>
            <a:ext cx="3257581" cy="1048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1188" y="4302611"/>
            <a:ext cx="1238012" cy="32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69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7390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we overfitting?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039025"/>
              </p:ext>
            </p:extLst>
          </p:nvPr>
        </p:nvGraphicFramePr>
        <p:xfrm>
          <a:off x="628650" y="1354976"/>
          <a:ext cx="7886700" cy="3185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875304644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164060409"/>
                    </a:ext>
                  </a:extLst>
                </a:gridCol>
              </a:tblGrid>
              <a:tr h="3096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Visualization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089665"/>
                  </a:ext>
                </a:extLst>
              </a:tr>
              <a:tr h="216161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Goal: Generalization </a:t>
                      </a:r>
                    </a:p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Given a training set,</a:t>
                      </a:r>
                    </a:p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well on a test</a:t>
                      </a:r>
                      <a:r>
                        <a:rPr lang="en-US" sz="2000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set.</a:t>
                      </a:r>
                    </a:p>
                    <a:p>
                      <a:pPr algn="ctr"/>
                      <a:endParaRPr lang="en-US" sz="2000" baseline="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Overfitting is</a:t>
                      </a:r>
                      <a:r>
                        <a:rPr lang="en-US" sz="2000" b="1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undesirable</a:t>
                      </a:r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Goal:</a:t>
                      </a:r>
                      <a:r>
                        <a:rPr lang="en-US" sz="2000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Visualization</a:t>
                      </a:r>
                    </a:p>
                    <a:p>
                      <a:pPr algn="ctr"/>
                      <a:endParaRPr lang="en-US" sz="2000" baseline="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just want to “do well”</a:t>
                      </a:r>
                    </a:p>
                    <a:p>
                      <a:pPr algn="ctr"/>
                      <a:r>
                        <a:rPr lang="en-US" sz="2000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our data (“training set”)</a:t>
                      </a:r>
                    </a:p>
                    <a:p>
                      <a:pPr algn="ctr"/>
                      <a:endParaRPr lang="en-US" sz="2000" baseline="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“Overfitting” is desirable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43637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16779" y="1354976"/>
            <a:ext cx="111044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1410457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133350"/>
            <a:ext cx="7886700" cy="69770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Crowding Problem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47650" y="895350"/>
            <a:ext cx="8591550" cy="808229"/>
          </a:xfrm>
        </p:spPr>
        <p:txBody>
          <a:bodyPr>
            <a:normAutofit/>
          </a:bodyPr>
          <a:lstStyle/>
          <a:p>
            <a:pPr marL="18000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main problem with SNE: 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Points tend to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“crowd”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together in the center of the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76363-0698-B047-B387-6A2607E7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03" y="1614487"/>
            <a:ext cx="3607594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16" y="2237043"/>
            <a:ext cx="62865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>
                <a:latin typeface="Arial" panose="020B0604020202020204" pitchFamily="34" charset="0"/>
                <a:cs typeface="Arial" panose="020B0604020202020204" pitchFamily="34" charset="0"/>
              </a:rPr>
              <a:t>t-SNE</a:t>
            </a:r>
          </a:p>
        </p:txBody>
      </p:sp>
    </p:spTree>
    <p:extLst>
      <p:ext uri="{BB962C8B-B14F-4D97-AF65-F5344CB8AC3E}">
        <p14:creationId xmlns:p14="http://schemas.microsoft.com/office/powerpoint/2010/main" val="275621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419338" y="2312073"/>
            <a:ext cx="809343" cy="2170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437" y="2302545"/>
            <a:ext cx="2399466" cy="1894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57959" y="4063797"/>
            <a:ext cx="3142157" cy="552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27752" y="4476420"/>
            <a:ext cx="2559050" cy="120650"/>
          </a:xfrm>
          <a:custGeom>
            <a:avLst/>
            <a:gdLst/>
            <a:ahLst/>
            <a:cxnLst/>
            <a:rect l="l" t="t" r="r" b="b"/>
            <a:pathLst>
              <a:path w="2559050" h="120650">
                <a:moveTo>
                  <a:pt x="2558557" y="0"/>
                </a:moveTo>
                <a:lnTo>
                  <a:pt x="0" y="120621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5793" y="4663691"/>
            <a:ext cx="55880" cy="69850"/>
          </a:xfrm>
          <a:custGeom>
            <a:avLst/>
            <a:gdLst/>
            <a:ahLst/>
            <a:cxnLst/>
            <a:rect l="l" t="t" r="r" b="b"/>
            <a:pathLst>
              <a:path w="55879" h="69850">
                <a:moveTo>
                  <a:pt x="55622" y="0"/>
                </a:moveTo>
                <a:lnTo>
                  <a:pt x="1507" y="0"/>
                </a:lnTo>
                <a:lnTo>
                  <a:pt x="1507" y="9091"/>
                </a:lnTo>
                <a:lnTo>
                  <a:pt x="42847" y="9091"/>
                </a:lnTo>
                <a:lnTo>
                  <a:pt x="0" y="58946"/>
                </a:lnTo>
                <a:lnTo>
                  <a:pt x="0" y="69354"/>
                </a:lnTo>
                <a:lnTo>
                  <a:pt x="55622" y="69354"/>
                </a:lnTo>
                <a:lnTo>
                  <a:pt x="55622" y="60255"/>
                </a:lnTo>
                <a:lnTo>
                  <a:pt x="12774" y="60255"/>
                </a:lnTo>
                <a:lnTo>
                  <a:pt x="55622" y="10400"/>
                </a:lnTo>
                <a:lnTo>
                  <a:pt x="55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76490" y="2315953"/>
            <a:ext cx="760095" cy="2162810"/>
          </a:xfrm>
          <a:custGeom>
            <a:avLst/>
            <a:gdLst/>
            <a:ahLst/>
            <a:cxnLst/>
            <a:rect l="l" t="t" r="r" b="b"/>
            <a:pathLst>
              <a:path w="760095" h="2162810">
                <a:moveTo>
                  <a:pt x="760068" y="2162815"/>
                </a:moveTo>
                <a:lnTo>
                  <a:pt x="0" y="1765051"/>
                </a:lnTo>
                <a:lnTo>
                  <a:pt x="13647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2028" y="2322459"/>
            <a:ext cx="734695" cy="2171065"/>
          </a:xfrm>
          <a:custGeom>
            <a:avLst/>
            <a:gdLst/>
            <a:ahLst/>
            <a:cxnLst/>
            <a:rect l="l" t="t" r="r" b="b"/>
            <a:pathLst>
              <a:path w="734695" h="2171065">
                <a:moveTo>
                  <a:pt x="734519" y="2170447"/>
                </a:moveTo>
                <a:lnTo>
                  <a:pt x="0" y="1770129"/>
                </a:lnTo>
                <a:lnTo>
                  <a:pt x="9045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26057" y="2329043"/>
            <a:ext cx="708660" cy="2178685"/>
          </a:xfrm>
          <a:custGeom>
            <a:avLst/>
            <a:gdLst/>
            <a:ahLst/>
            <a:cxnLst/>
            <a:rect l="l" t="t" r="r" b="b"/>
            <a:pathLst>
              <a:path w="708660" h="2178685">
                <a:moveTo>
                  <a:pt x="708572" y="2178103"/>
                </a:moveTo>
                <a:lnTo>
                  <a:pt x="0" y="1775286"/>
                </a:lnTo>
                <a:lnTo>
                  <a:pt x="4205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47786" y="2335549"/>
            <a:ext cx="683260" cy="2186305"/>
          </a:xfrm>
          <a:custGeom>
            <a:avLst/>
            <a:gdLst/>
            <a:ahLst/>
            <a:cxnLst/>
            <a:rect l="l" t="t" r="r" b="b"/>
            <a:pathLst>
              <a:path w="683260" h="2186304">
                <a:moveTo>
                  <a:pt x="682943" y="2185917"/>
                </a:moveTo>
                <a:lnTo>
                  <a:pt x="555" y="1780601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3563" y="2342213"/>
            <a:ext cx="661670" cy="2193925"/>
          </a:xfrm>
          <a:custGeom>
            <a:avLst/>
            <a:gdLst/>
            <a:ahLst/>
            <a:cxnLst/>
            <a:rect l="l" t="t" r="r" b="b"/>
            <a:pathLst>
              <a:path w="661670" h="2193925">
                <a:moveTo>
                  <a:pt x="661202" y="2193684"/>
                </a:moveTo>
                <a:lnTo>
                  <a:pt x="5395" y="1785758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77595" y="2348798"/>
            <a:ext cx="639445" cy="2202180"/>
          </a:xfrm>
          <a:custGeom>
            <a:avLst/>
            <a:gdLst/>
            <a:ahLst/>
            <a:cxnLst/>
            <a:rect l="l" t="t" r="r" b="b"/>
            <a:pathLst>
              <a:path w="639445" h="2202179">
                <a:moveTo>
                  <a:pt x="639143" y="2201610"/>
                </a:moveTo>
                <a:lnTo>
                  <a:pt x="10315" y="1791073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89802" y="2355541"/>
            <a:ext cx="617220" cy="2209800"/>
          </a:xfrm>
          <a:custGeom>
            <a:avLst/>
            <a:gdLst/>
            <a:ahLst/>
            <a:cxnLst/>
            <a:rect l="l" t="t" r="r" b="b"/>
            <a:pathLst>
              <a:path w="617220" h="2209800">
                <a:moveTo>
                  <a:pt x="616926" y="2209488"/>
                </a:moveTo>
                <a:lnTo>
                  <a:pt x="15314" y="1796389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00343" y="2362206"/>
            <a:ext cx="594360" cy="2218055"/>
          </a:xfrm>
          <a:custGeom>
            <a:avLst/>
            <a:gdLst/>
            <a:ahLst/>
            <a:cxnLst/>
            <a:rect l="l" t="t" r="r" b="b"/>
            <a:pathLst>
              <a:path w="594360" h="2218054">
                <a:moveTo>
                  <a:pt x="594232" y="2217540"/>
                </a:moveTo>
                <a:lnTo>
                  <a:pt x="20313" y="1801784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08979" y="2369028"/>
            <a:ext cx="571500" cy="2225675"/>
          </a:xfrm>
          <a:custGeom>
            <a:avLst/>
            <a:gdLst/>
            <a:ahLst/>
            <a:cxnLst/>
            <a:rect l="l" t="t" r="r" b="b"/>
            <a:pathLst>
              <a:path w="571500" h="2225675">
                <a:moveTo>
                  <a:pt x="571380" y="2225529"/>
                </a:moveTo>
                <a:lnTo>
                  <a:pt x="25470" y="1807099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29815" y="4475270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20" h="10795">
                <a:moveTo>
                  <a:pt x="0" y="0"/>
                </a:moveTo>
                <a:lnTo>
                  <a:pt x="20154" y="10527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30120" y="4489383"/>
            <a:ext cx="19685" cy="10795"/>
          </a:xfrm>
          <a:custGeom>
            <a:avLst/>
            <a:gdLst/>
            <a:ahLst/>
            <a:cxnLst/>
            <a:rect l="l" t="t" r="r" b="b"/>
            <a:pathLst>
              <a:path w="19685" h="10795">
                <a:moveTo>
                  <a:pt x="0" y="0"/>
                </a:moveTo>
                <a:lnTo>
                  <a:pt x="19440" y="10599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28361" y="4503600"/>
            <a:ext cx="19050" cy="10795"/>
          </a:xfrm>
          <a:custGeom>
            <a:avLst/>
            <a:gdLst/>
            <a:ahLst/>
            <a:cxnLst/>
            <a:rect l="l" t="t" r="r" b="b"/>
            <a:pathLst>
              <a:path w="19050" h="10795">
                <a:moveTo>
                  <a:pt x="0" y="0"/>
                </a:moveTo>
                <a:lnTo>
                  <a:pt x="18805" y="10662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24699" y="4517888"/>
            <a:ext cx="18415" cy="10795"/>
          </a:xfrm>
          <a:custGeom>
            <a:avLst/>
            <a:gdLst/>
            <a:ahLst/>
            <a:cxnLst/>
            <a:rect l="l" t="t" r="r" b="b"/>
            <a:pathLst>
              <a:path w="18414" h="10795">
                <a:moveTo>
                  <a:pt x="0" y="0"/>
                </a:moveTo>
                <a:lnTo>
                  <a:pt x="18091" y="10742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18973" y="4532296"/>
            <a:ext cx="17780" cy="11430"/>
          </a:xfrm>
          <a:custGeom>
            <a:avLst/>
            <a:gdLst/>
            <a:ahLst/>
            <a:cxnLst/>
            <a:rect l="l" t="t" r="r" b="b"/>
            <a:pathLst>
              <a:path w="17779" h="11429">
                <a:moveTo>
                  <a:pt x="0" y="0"/>
                </a:moveTo>
                <a:lnTo>
                  <a:pt x="17377" y="10805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11185" y="4546798"/>
            <a:ext cx="17145" cy="11430"/>
          </a:xfrm>
          <a:custGeom>
            <a:avLst/>
            <a:gdLst/>
            <a:ahLst/>
            <a:cxnLst/>
            <a:rect l="l" t="t" r="r" b="b"/>
            <a:pathLst>
              <a:path w="17145" h="11429">
                <a:moveTo>
                  <a:pt x="0" y="0"/>
                </a:moveTo>
                <a:lnTo>
                  <a:pt x="16662" y="10876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1412" y="4561380"/>
            <a:ext cx="16510" cy="11430"/>
          </a:xfrm>
          <a:custGeom>
            <a:avLst/>
            <a:gdLst/>
            <a:ahLst/>
            <a:cxnLst/>
            <a:rect l="l" t="t" r="r" b="b"/>
            <a:pathLst>
              <a:path w="16510" h="11429">
                <a:moveTo>
                  <a:pt x="0" y="0"/>
                </a:moveTo>
                <a:lnTo>
                  <a:pt x="15948" y="10956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89497" y="4576081"/>
            <a:ext cx="15240" cy="11430"/>
          </a:xfrm>
          <a:custGeom>
            <a:avLst/>
            <a:gdLst/>
            <a:ahLst/>
            <a:cxnLst/>
            <a:rect l="l" t="t" r="r" b="b"/>
            <a:pathLst>
              <a:path w="15239" h="11429">
                <a:moveTo>
                  <a:pt x="0" y="0"/>
                </a:moveTo>
                <a:lnTo>
                  <a:pt x="15234" y="11019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5520" y="4590861"/>
            <a:ext cx="14604" cy="11430"/>
          </a:xfrm>
          <a:custGeom>
            <a:avLst/>
            <a:gdLst/>
            <a:ahLst/>
            <a:cxnLst/>
            <a:rect l="l" t="t" r="r" b="b"/>
            <a:pathLst>
              <a:path w="14604" h="11429">
                <a:moveTo>
                  <a:pt x="0" y="0"/>
                </a:moveTo>
                <a:lnTo>
                  <a:pt x="14520" y="11099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86603" y="4178111"/>
            <a:ext cx="541655" cy="419100"/>
          </a:xfrm>
          <a:custGeom>
            <a:avLst/>
            <a:gdLst/>
            <a:ahLst/>
            <a:cxnLst/>
            <a:rect l="l" t="t" r="r" b="b"/>
            <a:pathLst>
              <a:path w="541654" h="419100">
                <a:moveTo>
                  <a:pt x="0" y="0"/>
                </a:moveTo>
                <a:lnTo>
                  <a:pt x="541149" y="418930"/>
                </a:lnTo>
              </a:path>
            </a:pathLst>
          </a:custGeom>
          <a:ln w="11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41353" y="4476642"/>
            <a:ext cx="67207" cy="693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96442" y="2318968"/>
            <a:ext cx="2354580" cy="1866900"/>
          </a:xfrm>
          <a:custGeom>
            <a:avLst/>
            <a:gdLst/>
            <a:ahLst/>
            <a:cxnLst/>
            <a:rect l="l" t="t" r="r" b="b"/>
            <a:pathLst>
              <a:path w="2354579" h="1866900">
                <a:moveTo>
                  <a:pt x="2354237" y="0"/>
                </a:moveTo>
                <a:lnTo>
                  <a:pt x="2339479" y="1767352"/>
                </a:lnTo>
                <a:lnTo>
                  <a:pt x="0" y="1866759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56112" y="2343403"/>
            <a:ext cx="2381250" cy="1889125"/>
          </a:xfrm>
          <a:custGeom>
            <a:avLst/>
            <a:gdLst/>
            <a:ahLst/>
            <a:cxnLst/>
            <a:rect l="l" t="t" r="r" b="b"/>
            <a:pathLst>
              <a:path w="2381250" h="1889125">
                <a:moveTo>
                  <a:pt x="2380660" y="0"/>
                </a:moveTo>
                <a:lnTo>
                  <a:pt x="2364315" y="1786789"/>
                </a:lnTo>
                <a:lnTo>
                  <a:pt x="0" y="1888497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17209" y="2368473"/>
            <a:ext cx="2407920" cy="1910714"/>
          </a:xfrm>
          <a:custGeom>
            <a:avLst/>
            <a:gdLst/>
            <a:ahLst/>
            <a:cxnLst/>
            <a:rect l="l" t="t" r="r" b="b"/>
            <a:pathLst>
              <a:path w="2407920" h="1910714">
                <a:moveTo>
                  <a:pt x="2407638" y="0"/>
                </a:moveTo>
                <a:lnTo>
                  <a:pt x="2389626" y="1806623"/>
                </a:lnTo>
                <a:lnTo>
                  <a:pt x="0" y="1910711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79735" y="2394098"/>
            <a:ext cx="2435860" cy="1933575"/>
          </a:xfrm>
          <a:custGeom>
            <a:avLst/>
            <a:gdLst/>
            <a:ahLst/>
            <a:cxnLst/>
            <a:rect l="l" t="t" r="r" b="b"/>
            <a:pathLst>
              <a:path w="2435860" h="1933575">
                <a:moveTo>
                  <a:pt x="2435330" y="0"/>
                </a:moveTo>
                <a:lnTo>
                  <a:pt x="2415494" y="1827012"/>
                </a:lnTo>
                <a:lnTo>
                  <a:pt x="0" y="193348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43689" y="2420358"/>
            <a:ext cx="2463800" cy="1957070"/>
          </a:xfrm>
          <a:custGeom>
            <a:avLst/>
            <a:gdLst/>
            <a:ahLst/>
            <a:cxnLst/>
            <a:rect l="l" t="t" r="r" b="b"/>
            <a:pathLst>
              <a:path w="2463800" h="1957070">
                <a:moveTo>
                  <a:pt x="2463658" y="0"/>
                </a:moveTo>
                <a:lnTo>
                  <a:pt x="2441996" y="1847719"/>
                </a:lnTo>
                <a:lnTo>
                  <a:pt x="0" y="1956805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09230" y="2447174"/>
            <a:ext cx="2493010" cy="1981200"/>
          </a:xfrm>
          <a:custGeom>
            <a:avLst/>
            <a:gdLst/>
            <a:ahLst/>
            <a:cxnLst/>
            <a:rect l="l" t="t" r="r" b="b"/>
            <a:pathLst>
              <a:path w="2493010" h="1981200">
                <a:moveTo>
                  <a:pt x="2492699" y="0"/>
                </a:moveTo>
                <a:lnTo>
                  <a:pt x="2468974" y="1869060"/>
                </a:lnTo>
                <a:lnTo>
                  <a:pt x="0" y="1980764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76437" y="2474703"/>
            <a:ext cx="2522855" cy="2005330"/>
          </a:xfrm>
          <a:custGeom>
            <a:avLst/>
            <a:gdLst/>
            <a:ahLst/>
            <a:cxnLst/>
            <a:rect l="l" t="t" r="r" b="b"/>
            <a:pathLst>
              <a:path w="2522854" h="2005329">
                <a:moveTo>
                  <a:pt x="2522295" y="0"/>
                </a:moveTo>
                <a:lnTo>
                  <a:pt x="2496587" y="1890798"/>
                </a:lnTo>
                <a:lnTo>
                  <a:pt x="0" y="2005207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45231" y="2502946"/>
            <a:ext cx="2552700" cy="2030730"/>
          </a:xfrm>
          <a:custGeom>
            <a:avLst/>
            <a:gdLst/>
            <a:ahLst/>
            <a:cxnLst/>
            <a:rect l="l" t="t" r="r" b="b"/>
            <a:pathLst>
              <a:path w="2552700" h="2030729">
                <a:moveTo>
                  <a:pt x="2552685" y="0"/>
                </a:moveTo>
                <a:lnTo>
                  <a:pt x="2524834" y="1913012"/>
                </a:lnTo>
                <a:lnTo>
                  <a:pt x="0" y="2030238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15850" y="2531824"/>
            <a:ext cx="2583815" cy="2056130"/>
          </a:xfrm>
          <a:custGeom>
            <a:avLst/>
            <a:gdLst/>
            <a:ahLst/>
            <a:cxnLst/>
            <a:rect l="l" t="t" r="r" b="b"/>
            <a:pathLst>
              <a:path w="2583815" h="2056129">
                <a:moveTo>
                  <a:pt x="2583710" y="0"/>
                </a:moveTo>
                <a:lnTo>
                  <a:pt x="2553638" y="1935860"/>
                </a:lnTo>
                <a:lnTo>
                  <a:pt x="0" y="2055974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58038" y="4184934"/>
            <a:ext cx="57785" cy="2540"/>
          </a:xfrm>
          <a:custGeom>
            <a:avLst/>
            <a:gdLst/>
            <a:ahLst/>
            <a:cxnLst/>
            <a:rect l="l" t="t" r="r" b="b"/>
            <a:pathLst>
              <a:path w="57785" h="2539">
                <a:moveTo>
                  <a:pt x="-5553" y="1229"/>
                </a:moveTo>
                <a:lnTo>
                  <a:pt x="63080" y="1229"/>
                </a:lnTo>
              </a:path>
            </a:pathLst>
          </a:custGeom>
          <a:ln w="135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17311" y="4231107"/>
            <a:ext cx="58419" cy="2540"/>
          </a:xfrm>
          <a:custGeom>
            <a:avLst/>
            <a:gdLst/>
            <a:ahLst/>
            <a:cxnLst/>
            <a:rect l="l" t="t" r="r" b="b"/>
            <a:pathLst>
              <a:path w="58419" h="2539">
                <a:moveTo>
                  <a:pt x="-5553" y="1269"/>
                </a:moveTo>
                <a:lnTo>
                  <a:pt x="63715" y="1269"/>
                </a:lnTo>
              </a:path>
            </a:pathLst>
          </a:custGeom>
          <a:ln w="13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77932" y="4278391"/>
            <a:ext cx="59055" cy="2540"/>
          </a:xfrm>
          <a:custGeom>
            <a:avLst/>
            <a:gdLst/>
            <a:ahLst/>
            <a:cxnLst/>
            <a:rect l="l" t="t" r="r" b="b"/>
            <a:pathLst>
              <a:path w="59055" h="2539">
                <a:moveTo>
                  <a:pt x="-5553" y="1269"/>
                </a:moveTo>
                <a:lnTo>
                  <a:pt x="64429" y="1269"/>
                </a:lnTo>
              </a:path>
            </a:pathLst>
          </a:custGeom>
          <a:ln w="13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9982" y="4326706"/>
            <a:ext cx="59690" cy="3175"/>
          </a:xfrm>
          <a:custGeom>
            <a:avLst/>
            <a:gdLst/>
            <a:ahLst/>
            <a:cxnLst/>
            <a:rect l="l" t="t" r="r" b="b"/>
            <a:pathLst>
              <a:path w="59689" h="3175">
                <a:moveTo>
                  <a:pt x="-5553" y="1309"/>
                </a:moveTo>
                <a:lnTo>
                  <a:pt x="65064" y="1309"/>
                </a:lnTo>
              </a:path>
            </a:pathLst>
          </a:custGeom>
          <a:ln w="137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03618" y="4376291"/>
            <a:ext cx="60325" cy="3175"/>
          </a:xfrm>
          <a:custGeom>
            <a:avLst/>
            <a:gdLst/>
            <a:ahLst/>
            <a:cxnLst/>
            <a:rect l="l" t="t" r="r" b="b"/>
            <a:pathLst>
              <a:path w="60325" h="3175">
                <a:moveTo>
                  <a:pt x="-5553" y="1348"/>
                </a:moveTo>
                <a:lnTo>
                  <a:pt x="65698" y="1348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68683" y="4426986"/>
            <a:ext cx="60960" cy="3175"/>
          </a:xfrm>
          <a:custGeom>
            <a:avLst/>
            <a:gdLst/>
            <a:ahLst/>
            <a:cxnLst/>
            <a:rect l="l" t="t" r="r" b="b"/>
            <a:pathLst>
              <a:path w="60960" h="3175">
                <a:moveTo>
                  <a:pt x="-5553" y="1388"/>
                </a:moveTo>
                <a:lnTo>
                  <a:pt x="66412" y="1388"/>
                </a:lnTo>
              </a:path>
            </a:pathLst>
          </a:custGeom>
          <a:ln w="138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35415" y="4478975"/>
            <a:ext cx="61594" cy="3175"/>
          </a:xfrm>
          <a:custGeom>
            <a:avLst/>
            <a:gdLst/>
            <a:ahLst/>
            <a:cxnLst/>
            <a:rect l="l" t="t" r="r" b="b"/>
            <a:pathLst>
              <a:path w="61595" h="3175">
                <a:moveTo>
                  <a:pt x="-5553" y="1404"/>
                </a:moveTo>
                <a:lnTo>
                  <a:pt x="67127" y="1404"/>
                </a:lnTo>
              </a:path>
            </a:pathLst>
          </a:custGeom>
          <a:ln w="13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03733" y="4532224"/>
            <a:ext cx="62865" cy="3175"/>
          </a:xfrm>
          <a:custGeom>
            <a:avLst/>
            <a:gdLst/>
            <a:ahLst/>
            <a:cxnLst/>
            <a:rect l="l" t="t" r="r" b="b"/>
            <a:pathLst>
              <a:path w="62864" h="3175">
                <a:moveTo>
                  <a:pt x="-5553" y="1443"/>
                </a:moveTo>
                <a:lnTo>
                  <a:pt x="67841" y="1443"/>
                </a:lnTo>
              </a:path>
            </a:pathLst>
          </a:custGeom>
          <a:ln w="139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73796" y="4586807"/>
            <a:ext cx="63500" cy="3175"/>
          </a:xfrm>
          <a:custGeom>
            <a:avLst/>
            <a:gdLst/>
            <a:ahLst/>
            <a:cxnLst/>
            <a:rect l="l" t="t" r="r" b="b"/>
            <a:pathLst>
              <a:path w="63500" h="3175">
                <a:moveTo>
                  <a:pt x="-5553" y="1483"/>
                </a:moveTo>
                <a:lnTo>
                  <a:pt x="68555" y="1483"/>
                </a:lnTo>
              </a:path>
            </a:pathLst>
          </a:custGeom>
          <a:ln w="14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60260" y="2370139"/>
            <a:ext cx="26670" cy="1808480"/>
          </a:xfrm>
          <a:custGeom>
            <a:avLst/>
            <a:gdLst/>
            <a:ahLst/>
            <a:cxnLst/>
            <a:rect l="l" t="t" r="r" b="b"/>
            <a:pathLst>
              <a:path w="26669" h="1808479">
                <a:moveTo>
                  <a:pt x="26343" y="1807972"/>
                </a:moveTo>
                <a:lnTo>
                  <a:pt x="0" y="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43578" y="3232990"/>
            <a:ext cx="67508" cy="95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86048" y="4044352"/>
            <a:ext cx="3101340" cy="394335"/>
          </a:xfrm>
          <a:custGeom>
            <a:avLst/>
            <a:gdLst/>
            <a:ahLst/>
            <a:cxnLst/>
            <a:rect l="l" t="t" r="r" b="b"/>
            <a:pathLst>
              <a:path w="3101340" h="394335">
                <a:moveTo>
                  <a:pt x="0" y="98217"/>
                </a:moveTo>
                <a:lnTo>
                  <a:pt x="2336305" y="0"/>
                </a:lnTo>
                <a:lnTo>
                  <a:pt x="3100897" y="393979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82953" y="3835621"/>
            <a:ext cx="3107690" cy="374015"/>
          </a:xfrm>
          <a:custGeom>
            <a:avLst/>
            <a:gdLst/>
            <a:ahLst/>
            <a:cxnLst/>
            <a:rect l="l" t="t" r="r" b="b"/>
            <a:pathLst>
              <a:path w="3107690" h="374014">
                <a:moveTo>
                  <a:pt x="0" y="93139"/>
                </a:moveTo>
                <a:lnTo>
                  <a:pt x="2341066" y="0"/>
                </a:lnTo>
                <a:lnTo>
                  <a:pt x="3107562" y="373589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79859" y="3626096"/>
            <a:ext cx="3114675" cy="353060"/>
          </a:xfrm>
          <a:custGeom>
            <a:avLst/>
            <a:gdLst/>
            <a:ahLst/>
            <a:cxnLst/>
            <a:rect l="l" t="t" r="r" b="b"/>
            <a:pathLst>
              <a:path w="3114675" h="353060">
                <a:moveTo>
                  <a:pt x="0" y="87982"/>
                </a:moveTo>
                <a:lnTo>
                  <a:pt x="2345906" y="0"/>
                </a:lnTo>
                <a:lnTo>
                  <a:pt x="3114306" y="352962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76685" y="3415778"/>
            <a:ext cx="3121660" cy="332105"/>
          </a:xfrm>
          <a:custGeom>
            <a:avLst/>
            <a:gdLst/>
            <a:ahLst/>
            <a:cxnLst/>
            <a:rect l="l" t="t" r="r" b="b"/>
            <a:pathLst>
              <a:path w="3121660" h="332104">
                <a:moveTo>
                  <a:pt x="0" y="82746"/>
                </a:moveTo>
                <a:lnTo>
                  <a:pt x="2350746" y="0"/>
                </a:lnTo>
                <a:lnTo>
                  <a:pt x="3121051" y="332097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73511" y="3204508"/>
            <a:ext cx="3128010" cy="311150"/>
          </a:xfrm>
          <a:custGeom>
            <a:avLst/>
            <a:gdLst/>
            <a:ahLst/>
            <a:cxnLst/>
            <a:rect l="l" t="t" r="r" b="b"/>
            <a:pathLst>
              <a:path w="3128010" h="311150">
                <a:moveTo>
                  <a:pt x="0" y="77510"/>
                </a:moveTo>
                <a:lnTo>
                  <a:pt x="2355666" y="0"/>
                </a:lnTo>
                <a:lnTo>
                  <a:pt x="3127875" y="311153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70416" y="2992366"/>
            <a:ext cx="3134995" cy="290195"/>
          </a:xfrm>
          <a:custGeom>
            <a:avLst/>
            <a:gdLst/>
            <a:ahLst/>
            <a:cxnLst/>
            <a:rect l="l" t="t" r="r" b="b"/>
            <a:pathLst>
              <a:path w="3134995" h="290195">
                <a:moveTo>
                  <a:pt x="0" y="72274"/>
                </a:moveTo>
                <a:lnTo>
                  <a:pt x="2360506" y="0"/>
                </a:lnTo>
                <a:lnTo>
                  <a:pt x="3134619" y="290049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67242" y="2779351"/>
            <a:ext cx="3141980" cy="269240"/>
          </a:xfrm>
          <a:custGeom>
            <a:avLst/>
            <a:gdLst/>
            <a:ahLst/>
            <a:cxnLst/>
            <a:rect l="l" t="t" r="r" b="b"/>
            <a:pathLst>
              <a:path w="3141979" h="269239">
                <a:moveTo>
                  <a:pt x="0" y="66958"/>
                </a:moveTo>
                <a:lnTo>
                  <a:pt x="2365425" y="0"/>
                </a:lnTo>
                <a:lnTo>
                  <a:pt x="3141523" y="268708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63989" y="2565542"/>
            <a:ext cx="3148965" cy="247650"/>
          </a:xfrm>
          <a:custGeom>
            <a:avLst/>
            <a:gdLst/>
            <a:ahLst/>
            <a:cxnLst/>
            <a:rect l="l" t="t" r="r" b="b"/>
            <a:pathLst>
              <a:path w="3148965" h="247650">
                <a:moveTo>
                  <a:pt x="0" y="61564"/>
                </a:moveTo>
                <a:lnTo>
                  <a:pt x="2370424" y="0"/>
                </a:lnTo>
                <a:lnTo>
                  <a:pt x="3148426" y="247129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60815" y="2350781"/>
            <a:ext cx="3155950" cy="226060"/>
          </a:xfrm>
          <a:custGeom>
            <a:avLst/>
            <a:gdLst/>
            <a:ahLst/>
            <a:cxnLst/>
            <a:rect l="l" t="t" r="r" b="b"/>
            <a:pathLst>
              <a:path w="3155950" h="226060">
                <a:moveTo>
                  <a:pt x="0" y="56169"/>
                </a:moveTo>
                <a:lnTo>
                  <a:pt x="2375344" y="0"/>
                </a:lnTo>
                <a:lnTo>
                  <a:pt x="3155329" y="225470"/>
                </a:lnTo>
              </a:path>
            </a:pathLst>
          </a:custGeom>
          <a:ln w="11106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47723" y="4141776"/>
            <a:ext cx="57785" cy="2540"/>
          </a:xfrm>
          <a:custGeom>
            <a:avLst/>
            <a:gdLst/>
            <a:ahLst/>
            <a:cxnLst/>
            <a:rect l="l" t="t" r="r" b="b"/>
            <a:pathLst>
              <a:path w="57785" h="2539">
                <a:moveTo>
                  <a:pt x="-5553" y="1229"/>
                </a:moveTo>
                <a:lnTo>
                  <a:pt x="63080" y="1229"/>
                </a:lnTo>
              </a:path>
            </a:pathLst>
          </a:custGeom>
          <a:ln w="135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44549" y="3928047"/>
            <a:ext cx="57785" cy="2540"/>
          </a:xfrm>
          <a:custGeom>
            <a:avLst/>
            <a:gdLst/>
            <a:ahLst/>
            <a:cxnLst/>
            <a:rect l="l" t="t" r="r" b="b"/>
            <a:pathLst>
              <a:path w="57785" h="2539">
                <a:moveTo>
                  <a:pt x="-5553" y="1150"/>
                </a:moveTo>
                <a:lnTo>
                  <a:pt x="63159" y="1150"/>
                </a:lnTo>
              </a:path>
            </a:pathLst>
          </a:custGeom>
          <a:ln w="13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41296" y="3713365"/>
            <a:ext cx="57785" cy="2540"/>
          </a:xfrm>
          <a:custGeom>
            <a:avLst/>
            <a:gdLst/>
            <a:ahLst/>
            <a:cxnLst/>
            <a:rect l="l" t="t" r="r" b="b"/>
            <a:pathLst>
              <a:path w="57785" h="2539">
                <a:moveTo>
                  <a:pt x="-5553" y="1110"/>
                </a:moveTo>
                <a:lnTo>
                  <a:pt x="63318" y="1110"/>
                </a:lnTo>
              </a:path>
            </a:pathLst>
          </a:custGeom>
          <a:ln w="133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38122" y="3497811"/>
            <a:ext cx="58419" cy="2540"/>
          </a:xfrm>
          <a:custGeom>
            <a:avLst/>
            <a:gdLst/>
            <a:ahLst/>
            <a:cxnLst/>
            <a:rect l="l" t="t" r="r" b="b"/>
            <a:pathLst>
              <a:path w="58419" h="2539">
                <a:moveTo>
                  <a:pt x="-5553" y="1031"/>
                </a:moveTo>
                <a:lnTo>
                  <a:pt x="63397" y="1031"/>
                </a:lnTo>
              </a:path>
            </a:pathLst>
          </a:custGeom>
          <a:ln w="13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34869" y="3281384"/>
            <a:ext cx="58419" cy="1905"/>
          </a:xfrm>
          <a:custGeom>
            <a:avLst/>
            <a:gdLst/>
            <a:ahLst/>
            <a:cxnLst/>
            <a:rect l="l" t="t" r="r" b="b"/>
            <a:pathLst>
              <a:path w="58419" h="1904">
                <a:moveTo>
                  <a:pt x="-5553" y="952"/>
                </a:moveTo>
                <a:lnTo>
                  <a:pt x="63556" y="952"/>
                </a:lnTo>
              </a:path>
            </a:pathLst>
          </a:custGeom>
          <a:ln w="13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31615" y="3064005"/>
            <a:ext cx="58419" cy="1905"/>
          </a:xfrm>
          <a:custGeom>
            <a:avLst/>
            <a:gdLst/>
            <a:ahLst/>
            <a:cxnLst/>
            <a:rect l="l" t="t" r="r" b="b"/>
            <a:pathLst>
              <a:path w="58419" h="1905">
                <a:moveTo>
                  <a:pt x="-5553" y="912"/>
                </a:moveTo>
                <a:lnTo>
                  <a:pt x="63715" y="912"/>
                </a:lnTo>
              </a:path>
            </a:pathLst>
          </a:custGeom>
          <a:ln w="1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28362" y="2845754"/>
            <a:ext cx="58419" cy="1905"/>
          </a:xfrm>
          <a:custGeom>
            <a:avLst/>
            <a:gdLst/>
            <a:ahLst/>
            <a:cxnLst/>
            <a:rect l="l" t="t" r="r" b="b"/>
            <a:pathLst>
              <a:path w="58419" h="1905">
                <a:moveTo>
                  <a:pt x="-5553" y="833"/>
                </a:moveTo>
                <a:lnTo>
                  <a:pt x="63794" y="833"/>
                </a:lnTo>
              </a:path>
            </a:pathLst>
          </a:custGeom>
          <a:ln w="127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25109" y="2626551"/>
            <a:ext cx="58419" cy="1905"/>
          </a:xfrm>
          <a:custGeom>
            <a:avLst/>
            <a:gdLst/>
            <a:ahLst/>
            <a:cxnLst/>
            <a:rect l="l" t="t" r="r" b="b"/>
            <a:pathLst>
              <a:path w="58419" h="1905">
                <a:moveTo>
                  <a:pt x="-5553" y="793"/>
                </a:moveTo>
                <a:lnTo>
                  <a:pt x="63873" y="793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21776" y="2406475"/>
            <a:ext cx="59055" cy="1905"/>
          </a:xfrm>
          <a:custGeom>
            <a:avLst/>
            <a:gdLst/>
            <a:ahLst/>
            <a:cxnLst/>
            <a:rect l="l" t="t" r="r" b="b"/>
            <a:pathLst>
              <a:path w="59055" h="1905">
                <a:moveTo>
                  <a:pt x="-5553" y="674"/>
                </a:moveTo>
                <a:lnTo>
                  <a:pt x="64111" y="674"/>
                </a:lnTo>
              </a:path>
            </a:pathLst>
          </a:custGeom>
          <a:ln w="124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38459" y="2797286"/>
            <a:ext cx="2609644" cy="12923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Shape 1">
            <a:extLst>
              <a:ext uri="{FF2B5EF4-FFF2-40B4-BE49-F238E27FC236}">
                <a16:creationId xmlns:a16="http://schemas.microsoft.com/office/drawing/2014/main" id="{7B21170A-F9BD-8A41-9C46-CA2BFFE6BE0F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6" name="TextShape 2">
            <a:extLst>
              <a:ext uri="{FF2B5EF4-FFF2-40B4-BE49-F238E27FC236}">
                <a16:creationId xmlns:a16="http://schemas.microsoft.com/office/drawing/2014/main" id="{D632346C-A87C-2E43-9F65-0D1C51A60057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try to rotate the axes until we find the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angle 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view the data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Shape 1">
            <a:extLst>
              <a:ext uri="{FF2B5EF4-FFF2-40B4-BE49-F238E27FC236}">
                <a16:creationId xmlns:a16="http://schemas.microsoft.com/office/drawing/2014/main" id="{76195BCF-50FB-6348-81ED-781389C722C3}"/>
              </a:ext>
            </a:extLst>
          </p:cNvPr>
          <p:cNvSpPr txBox="1"/>
          <p:nvPr/>
        </p:nvSpPr>
        <p:spPr>
          <a:xfrm>
            <a:off x="152400" y="128970"/>
            <a:ext cx="8839200" cy="6901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t-SNE</a:t>
            </a:r>
          </a:p>
        </p:txBody>
      </p:sp>
      <p:sp>
        <p:nvSpPr>
          <p:cNvPr id="35" name="TextShape 2">
            <a:extLst>
              <a:ext uri="{FF2B5EF4-FFF2-40B4-BE49-F238E27FC236}">
                <a16:creationId xmlns:a16="http://schemas.microsoft.com/office/drawing/2014/main" id="{C45EF9E5-8BBE-A64D-ABDF-6983AD503627}"/>
              </a:ext>
            </a:extLst>
          </p:cNvPr>
          <p:cNvSpPr txBox="1"/>
          <p:nvPr/>
        </p:nvSpPr>
        <p:spPr>
          <a:xfrm>
            <a:off x="228600" y="971550"/>
            <a:ext cx="8686800" cy="388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t-Distributed Stochastic Neighbor Embedding (t-SNE) </a:t>
            </a:r>
            <a:r>
              <a:rPr lang="en-US" sz="1900" spc="-1" dirty="0">
                <a:uFill>
                  <a:solidFill>
                    <a:srgbClr val="FFFFFF"/>
                  </a:solidFill>
                </a:uFill>
                <a:latin typeface="Arial"/>
              </a:rPr>
              <a:t>is a non-linear dimensionality reduction and visualization technique</a:t>
            </a:r>
          </a:p>
          <a:p>
            <a:pPr marL="416383" indent="-3429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spc="-1" dirty="0">
                <a:uFill>
                  <a:solidFill>
                    <a:srgbClr val="FFFFFF"/>
                  </a:solidFill>
                </a:uFill>
                <a:latin typeface="Arial"/>
              </a:rPr>
              <a:t>Just as SNE, it maps the data points in a lower-dimensional space, such that points which were close in the original space remain close in the embedding space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9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focuses on preserving local structure and does not preserve global structure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900" spc="-1" dirty="0">
                <a:uFill>
                  <a:solidFill>
                    <a:srgbClr val="FFFFFF"/>
                  </a:solidFill>
                </a:uFill>
                <a:latin typeface="Arial"/>
              </a:rPr>
              <a:t>The results are non-deterministic</a:t>
            </a:r>
          </a:p>
          <a:p>
            <a:pPr marL="720000" indent="-342900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19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computationally expensive</a:t>
            </a:r>
            <a:endParaRPr lang="en-US" sz="19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000" indent="-28575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spc="-1" dirty="0"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lang="en-US" sz="19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-SNE does not produce a transformation of the space, it generates an embedding into a completely new space</a:t>
            </a:r>
          </a:p>
          <a:p>
            <a:pPr marL="360000" indent="-28575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spc="-1" dirty="0">
                <a:uFill>
                  <a:solidFill>
                    <a:srgbClr val="FFFFFF"/>
                  </a:solidFill>
                </a:uFill>
                <a:latin typeface="Arial"/>
              </a:rPr>
              <a:t>The features in the new space are difficult to interpret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Mismatched tails can compensate for mismatched dimensionalities</a:t>
            </a:r>
          </a:p>
        </p:txBody>
      </p:sp>
      <p:pic>
        <p:nvPicPr>
          <p:cNvPr id="14338" name="Picture 2" descr="Gaussian and Cauchy distrib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4517231" cy="310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76200" y="4662815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https://github.com/oreillymedia/t-SNE-tutorial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347801-EAB1-D749-9F6B-3746ED120C4A}"/>
                  </a:ext>
                </a:extLst>
              </p:cNvPr>
              <p:cNvSpPr/>
              <p:nvPr/>
            </p:nvSpPr>
            <p:spPr>
              <a:xfrm>
                <a:off x="4267200" y="2315905"/>
                <a:ext cx="4876800" cy="874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347801-EAB1-D749-9F6B-3746ED120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315905"/>
                <a:ext cx="4876800" cy="874085"/>
              </a:xfrm>
              <a:prstGeom prst="rect">
                <a:avLst/>
              </a:prstGeom>
              <a:blipFill>
                <a:blip r:embed="rId3"/>
                <a:stretch>
                  <a:fillRect l="-6250" t="-118571" b="-16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48887D5B-D75C-AC4B-8626-DB14F8C4A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31" y="4171148"/>
            <a:ext cx="8686800" cy="465533"/>
          </a:xfrm>
        </p:spPr>
        <p:txBody>
          <a:bodyPr/>
          <a:lstStyle/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Cauchy distribution =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t-Student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one degree of freedom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570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31056"/>
          </a:xfrm>
        </p:spPr>
        <p:txBody>
          <a:bodyPr>
            <a:normAutofit/>
          </a:bodyPr>
          <a:lstStyle/>
          <a:p>
            <a:pPr algn="ctr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</a:t>
            </a:r>
            <a:endParaRPr lang="en-US" sz="16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Introduced in 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[van der </a:t>
                </a:r>
                <a:r>
                  <a:rPr lang="en-US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Maaten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&amp; Hinton, JMLR 2008]</a:t>
                </a:r>
              </a:p>
              <a:p>
                <a:pPr algn="l" rtl="0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difference: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1+−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1+−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instead of: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algn="l" rtl="0"/>
                <a:endParaRPr lang="en-US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4" t="-2724" b="-15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3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3350"/>
            <a:ext cx="4572000" cy="4572000"/>
          </a:xfrm>
          <a:prstGeom prst="rect">
            <a:avLst/>
          </a:prstGeom>
        </p:spPr>
      </p:pic>
      <p:sp>
        <p:nvSpPr>
          <p:cNvPr id="5" name="מלבן 2">
            <a:extLst>
              <a:ext uri="{FF2B5EF4-FFF2-40B4-BE49-F238E27FC236}">
                <a16:creationId xmlns:a16="http://schemas.microsoft.com/office/drawing/2014/main" id="{20F2F109-202C-5249-9932-009F30624E46}"/>
              </a:ext>
            </a:extLst>
          </p:cNvPr>
          <p:cNvSpPr/>
          <p:nvPr/>
        </p:nvSpPr>
        <p:spPr>
          <a:xfrm>
            <a:off x="76200" y="4662815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https://github.com/oreillymedia/t-SNE-tutorial</a:t>
            </a:r>
          </a:p>
        </p:txBody>
      </p:sp>
    </p:spTree>
    <p:extLst>
      <p:ext uri="{BB962C8B-B14F-4D97-AF65-F5344CB8AC3E}">
        <p14:creationId xmlns:p14="http://schemas.microsoft.com/office/powerpoint/2010/main" val="2868309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 gradient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43" y="1901590"/>
            <a:ext cx="3896915" cy="3007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A87C1F3-A570-C14E-9F78-520988DF8B61}"/>
                  </a:ext>
                </a:extLst>
              </p:cNvPr>
              <p:cNvSpPr/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A87C1F3-A570-C14E-9F78-520988DF8B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blipFill>
                <a:blip r:embed="rId3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316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 gradient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43" y="1901590"/>
            <a:ext cx="3896915" cy="300735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838575" y="3343275"/>
            <a:ext cx="790575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5B817E-25A6-A64A-8775-F71857C89DB4}"/>
                  </a:ext>
                </a:extLst>
              </p:cNvPr>
              <p:cNvSpPr/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5B817E-25A6-A64A-8775-F71857C89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blipFill>
                <a:blip r:embed="rId3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310800" y="1799874"/>
            <a:ext cx="954000" cy="447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6292500" y="224786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3610211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 gradient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43" y="1901590"/>
            <a:ext cx="3896915" cy="300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089" y="3372787"/>
            <a:ext cx="755102" cy="806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91065A6-D342-D84D-8DF6-8D8AF21B13A6}"/>
                  </a:ext>
                </a:extLst>
              </p:cNvPr>
              <p:cNvSpPr/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91065A6-D342-D84D-8DF6-8D8AF21B1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blipFill>
                <a:blip r:embed="rId4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971800" y="1733550"/>
            <a:ext cx="32400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971800" y="2271668"/>
            <a:ext cx="32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exertion / compression</a:t>
            </a:r>
          </a:p>
        </p:txBody>
      </p:sp>
    </p:spTree>
    <p:extLst>
      <p:ext uri="{BB962C8B-B14F-4D97-AF65-F5344CB8AC3E}">
        <p14:creationId xmlns:p14="http://schemas.microsoft.com/office/powerpoint/2010/main" val="1014181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t-SNE gradient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43" y="1901590"/>
            <a:ext cx="3896915" cy="300735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838575" y="3343275"/>
            <a:ext cx="790575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933825" y="3248025"/>
            <a:ext cx="8001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781425" y="3371850"/>
            <a:ext cx="847726" cy="1343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895726" y="3286125"/>
            <a:ext cx="1283790" cy="1065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95726" y="3320060"/>
            <a:ext cx="1335583" cy="1307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4923" y="3008550"/>
            <a:ext cx="94505" cy="169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781425" y="2922825"/>
            <a:ext cx="57151" cy="255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870572" y="2922825"/>
            <a:ext cx="1308944" cy="255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11904A-A8FD-0747-BC83-FCA912BA1819}"/>
                  </a:ext>
                </a:extLst>
              </p:cNvPr>
              <p:cNvSpPr/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855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11904A-A8FD-0747-BC83-FCA912BA1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71" y="1657350"/>
                <a:ext cx="5987058" cy="795859"/>
              </a:xfrm>
              <a:prstGeom prst="rect">
                <a:avLst/>
              </a:prstGeom>
              <a:blipFill>
                <a:blip r:embed="rId3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667000" y="1730139"/>
            <a:ext cx="381000" cy="723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016A0A-EEAF-F24B-A53A-C4BAA309D08D}"/>
                  </a:ext>
                </a:extLst>
              </p:cNvPr>
              <p:cNvSpPr txBox="1"/>
              <p:nvPr/>
            </p:nvSpPr>
            <p:spPr>
              <a:xfrm>
                <a:off x="175618" y="3286125"/>
                <a:ext cx="34289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rtl="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What is the time complexity?</a:t>
                </a:r>
              </a:p>
              <a:p>
                <a:pPr marL="285750" indent="-285750" algn="l" rtl="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285750" indent="-285750" algn="l" rtl="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F0000"/>
                    </a:solidFill>
                  </a:rPr>
                  <a:t>Limited to datasets with only few thousands of points! 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016A0A-EEAF-F24B-A53A-C4BAA309D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8" y="3286125"/>
                <a:ext cx="3428999" cy="1200329"/>
              </a:xfrm>
              <a:prstGeom prst="rect">
                <a:avLst/>
              </a:prstGeom>
              <a:blipFill>
                <a:blip r:embed="rId4"/>
                <a:stretch>
                  <a:fillRect l="-1107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0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099722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9722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7991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7991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96286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96286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44527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44527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92823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92823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41064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41064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89305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89305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82154" y="4717619"/>
            <a:ext cx="145207" cy="79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598" y="4586175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0900" y="4586175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598" y="4221708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0900" y="422170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1598" y="3857263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0900" y="385726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1598" y="3492817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00" y="349281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91598" y="3128372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00" y="312837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1598" y="2763927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0900" y="276392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91598" y="2399482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0900" y="239948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1078" y="3386233"/>
            <a:ext cx="79494" cy="144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5160" y="2364045"/>
            <a:ext cx="2882482" cy="2162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1601" y="2286358"/>
            <a:ext cx="0" cy="2338070"/>
          </a:xfrm>
          <a:custGeom>
            <a:avLst/>
            <a:gdLst/>
            <a:ahLst/>
            <a:cxnLst/>
            <a:rect l="l" t="t" r="r" b="b"/>
            <a:pathLst>
              <a:path h="2338070">
                <a:moveTo>
                  <a:pt x="0" y="0"/>
                </a:moveTo>
                <a:lnTo>
                  <a:pt x="0" y="2337564"/>
                </a:lnTo>
              </a:path>
            </a:pathLst>
          </a:custGeom>
          <a:ln w="70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8093" y="4620419"/>
            <a:ext cx="3140075" cy="0"/>
          </a:xfrm>
          <a:custGeom>
            <a:avLst/>
            <a:gdLst/>
            <a:ahLst/>
            <a:cxnLst/>
            <a:rect l="l" t="t" r="r" b="b"/>
            <a:pathLst>
              <a:path w="3140075">
                <a:moveTo>
                  <a:pt x="0" y="0"/>
                </a:moveTo>
                <a:lnTo>
                  <a:pt x="3139551" y="0"/>
                </a:lnTo>
              </a:path>
            </a:pathLst>
          </a:custGeom>
          <a:ln w="7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64948" y="2307850"/>
            <a:ext cx="240276" cy="805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16466" y="2331182"/>
            <a:ext cx="64225" cy="758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45868" y="2338084"/>
            <a:ext cx="27977" cy="733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63880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63880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21523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21524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79200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79200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36876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36876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94553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94553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52174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52175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09851" y="2289831"/>
            <a:ext cx="0" cy="2331085"/>
          </a:xfrm>
          <a:custGeom>
            <a:avLst/>
            <a:gdLst/>
            <a:ahLst/>
            <a:cxnLst/>
            <a:rect l="l" t="t" r="r" b="b"/>
            <a:pathLst>
              <a:path h="2331085">
                <a:moveTo>
                  <a:pt x="0" y="2330591"/>
                </a:moveTo>
                <a:lnTo>
                  <a:pt x="0" y="0"/>
                </a:lnTo>
              </a:path>
            </a:pathLst>
          </a:custGeom>
          <a:ln w="768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09852" y="462042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649"/>
                </a:lnTo>
              </a:path>
            </a:pathLst>
          </a:custGeom>
          <a:ln w="7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77082" y="4717619"/>
            <a:ext cx="259915" cy="79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42974" y="4614371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12276" y="461437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42974" y="4324775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2276" y="432477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042974" y="4035158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12276" y="403515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42974" y="3745585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12276" y="374558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42974" y="3455957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12276" y="345595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042974" y="3166383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12276" y="316638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42974" y="2876810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12276" y="287681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42974" y="2587182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12276" y="258718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2974" y="2297608"/>
            <a:ext cx="3133090" cy="0"/>
          </a:xfrm>
          <a:custGeom>
            <a:avLst/>
            <a:gdLst/>
            <a:ahLst/>
            <a:cxnLst/>
            <a:rect l="l" t="t" r="r" b="b"/>
            <a:pathLst>
              <a:path w="3133090">
                <a:moveTo>
                  <a:pt x="0" y="0"/>
                </a:moveTo>
                <a:lnTo>
                  <a:pt x="3132552" y="0"/>
                </a:lnTo>
              </a:path>
            </a:pathLst>
          </a:custGeom>
          <a:ln w="76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12276" y="229760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30698" y="0"/>
                </a:moveTo>
                <a:lnTo>
                  <a:pt x="0" y="0"/>
                </a:lnTo>
              </a:path>
            </a:pathLst>
          </a:custGeom>
          <a:ln w="7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62542" y="3328067"/>
            <a:ext cx="79406" cy="2590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93699" y="4217161"/>
            <a:ext cx="486573" cy="3292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463646" y="3207023"/>
            <a:ext cx="598647" cy="439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57268" y="2379380"/>
            <a:ext cx="596289" cy="3641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75444" y="2820833"/>
            <a:ext cx="1904806" cy="10972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68719" y="3686377"/>
            <a:ext cx="505516" cy="3424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42977" y="2286358"/>
            <a:ext cx="0" cy="2338070"/>
          </a:xfrm>
          <a:custGeom>
            <a:avLst/>
            <a:gdLst/>
            <a:ahLst/>
            <a:cxnLst/>
            <a:rect l="l" t="t" r="r" b="b"/>
            <a:pathLst>
              <a:path h="2338070">
                <a:moveTo>
                  <a:pt x="0" y="0"/>
                </a:moveTo>
                <a:lnTo>
                  <a:pt x="0" y="2337564"/>
                </a:lnTo>
              </a:path>
            </a:pathLst>
          </a:custGeom>
          <a:ln w="70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39469" y="4620419"/>
            <a:ext cx="3140075" cy="0"/>
          </a:xfrm>
          <a:custGeom>
            <a:avLst/>
            <a:gdLst/>
            <a:ahLst/>
            <a:cxnLst/>
            <a:rect l="l" t="t" r="r" b="b"/>
            <a:pathLst>
              <a:path w="3140075">
                <a:moveTo>
                  <a:pt x="0" y="0"/>
                </a:moveTo>
                <a:lnTo>
                  <a:pt x="3139551" y="0"/>
                </a:lnTo>
              </a:path>
            </a:pathLst>
          </a:custGeom>
          <a:ln w="7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916324" y="2307850"/>
            <a:ext cx="240276" cy="805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967842" y="2331182"/>
            <a:ext cx="64225" cy="7583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97244" y="2338084"/>
            <a:ext cx="27977" cy="7338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כותרת 1">
            <a:extLst>
              <a:ext uri="{FF2B5EF4-FFF2-40B4-BE49-F238E27FC236}">
                <a16:creationId xmlns:a16="http://schemas.microsoft.com/office/drawing/2014/main" id="{A2E2A1D6-997B-E244-AA22-FE2EB5369455}"/>
              </a:ext>
            </a:extLst>
          </p:cNvPr>
          <p:cNvSpPr txBox="1">
            <a:spLocks/>
          </p:cNvSpPr>
          <p:nvPr/>
        </p:nvSpPr>
        <p:spPr>
          <a:xfrm>
            <a:off x="548370" y="186017"/>
            <a:ext cx="8047259" cy="782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PCA versus t-SNE</a:t>
            </a:r>
            <a:endParaRPr lang="en-US" sz="3200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מציין מיקום תוכן 2">
                <a:extLst>
                  <a:ext uri="{FF2B5EF4-FFF2-40B4-BE49-F238E27FC236}">
                    <a16:creationId xmlns:a16="http://schemas.microsoft.com/office/drawing/2014/main" id="{352EFAC6-91F4-934B-8C8E-D66948EEE2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802228"/>
                <a:ext cx="8686800" cy="782897"/>
              </a:xfrm>
              <a:prstGeom prst="rect">
                <a:avLst/>
              </a:prstGeom>
            </p:spPr>
            <p:txBody>
              <a:bodyPr/>
              <a:lstStyle>
                <a:lvl1pPr marL="0">
                  <a:defRPr>
                    <a:latin typeface="+mn-lt"/>
                    <a:ea typeface="+mn-ea"/>
                    <a:cs typeface="+mn-cs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l" rtl="0">
                  <a:buFont typeface="Arial" panose="020B0604020202020204" pitchFamily="34" charset="0"/>
                  <a:buChar char="•"/>
                </a:pPr>
                <a:r>
                  <a:rPr lang="en-US" sz="19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Applied on UCI Optical Recognition of Handwritten Digits Data Set</a:t>
                </a:r>
              </a:p>
              <a:p>
                <a:pPr marL="720000" indent="-342900" algn="l" rtl="0">
                  <a:buFont typeface="Wingdings" pitchFamily="2" charset="2"/>
                  <a:buChar char="Ø"/>
                </a:pPr>
                <a:r>
                  <a:rPr lang="en-US" sz="19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5620 samples of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1900" i="1" kern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1900" i="1" kern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19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-pixel images </a:t>
                </a:r>
                <a:r>
                  <a:rPr lang="en-US" sz="19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10 </a:t>
                </a:r>
                <a:r>
                  <a:rPr lang="en-US" sz="1900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classes of handwritten digits</a:t>
                </a:r>
              </a:p>
            </p:txBody>
          </p:sp>
        </mc:Choice>
        <mc:Fallback xmlns="">
          <p:sp>
            <p:nvSpPr>
              <p:cNvPr id="98" name="מציין מיקום תוכן 2">
                <a:extLst>
                  <a:ext uri="{FF2B5EF4-FFF2-40B4-BE49-F238E27FC236}">
                    <a16:creationId xmlns:a16="http://schemas.microsoft.com/office/drawing/2014/main" id="{352EFAC6-91F4-934B-8C8E-D66948EE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02228"/>
                <a:ext cx="8686800" cy="782897"/>
              </a:xfrm>
              <a:prstGeom prst="rect">
                <a:avLst/>
              </a:prstGeom>
              <a:blipFill>
                <a:blip r:embed="rId17"/>
                <a:stretch>
                  <a:fillRect l="-584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D93AB69F-1947-634A-816A-0784C5BA5525}"/>
              </a:ext>
            </a:extLst>
          </p:cNvPr>
          <p:cNvSpPr txBox="1"/>
          <p:nvPr/>
        </p:nvSpPr>
        <p:spPr>
          <a:xfrm>
            <a:off x="1720627" y="1844516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PCA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52183B7-CB2C-DC4B-A6B1-DB32E94CE07F}"/>
              </a:ext>
            </a:extLst>
          </p:cNvPr>
          <p:cNvSpPr txBox="1"/>
          <p:nvPr/>
        </p:nvSpPr>
        <p:spPr>
          <a:xfrm>
            <a:off x="5812976" y="1838493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t-SNE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Barnes-Hut-SNE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28750"/>
                <a:ext cx="8531915" cy="3263504"/>
              </a:xfrm>
            </p:spPr>
            <p:txBody>
              <a:bodyPr/>
              <a:lstStyle/>
              <a:p>
                <a:pPr algn="l" rtl="0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Introduced in 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[van der </a:t>
                </a:r>
                <a:r>
                  <a:rPr lang="en-US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Maaten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ICLR 2013]</a:t>
                </a:r>
              </a:p>
              <a:p>
                <a:pPr algn="l" rtl="0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Implementation of t-SNE with a better time complexity: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0000" algn="l" rtl="0">
                  <a:buFont typeface="Wingdings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Scales to larger data sets</a:t>
                </a:r>
              </a:p>
              <a:p>
                <a:pPr algn="l" rtl="0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It reduce the number of pairwise forces that needs to be computed</a:t>
                </a:r>
              </a:p>
              <a:p>
                <a:pPr marL="720000" lvl="2" algn="l" rtl="0">
                  <a:buFont typeface="Wingdings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Idea – forces exerted by a group of points on a point that is relatively far away are all very similar</a:t>
                </a:r>
              </a:p>
              <a:p>
                <a:pPr algn="l" rtl="0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28750"/>
                <a:ext cx="8531915" cy="3263504"/>
              </a:xfrm>
              <a:blipFill>
                <a:blip r:embed="rId2"/>
                <a:stretch>
                  <a:fillRect l="-595" t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-1238250"/>
            <a:ext cx="109299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409816" y="1978865"/>
            <a:ext cx="837908" cy="2589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00829" y="1969337"/>
            <a:ext cx="2475639" cy="1808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6524" y="3483062"/>
            <a:ext cx="3065984" cy="1408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8381" y="4558603"/>
            <a:ext cx="2484755" cy="314960"/>
          </a:xfrm>
          <a:custGeom>
            <a:avLst/>
            <a:gdLst/>
            <a:ahLst/>
            <a:cxnLst/>
            <a:rect l="l" t="t" r="r" b="b"/>
            <a:pathLst>
              <a:path w="2484754" h="314960">
                <a:moveTo>
                  <a:pt x="2484685" y="0"/>
                </a:moveTo>
                <a:lnTo>
                  <a:pt x="0" y="314858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32621" y="4861125"/>
            <a:ext cx="55880" cy="69850"/>
          </a:xfrm>
          <a:custGeom>
            <a:avLst/>
            <a:gdLst/>
            <a:ahLst/>
            <a:cxnLst/>
            <a:rect l="l" t="t" r="r" b="b"/>
            <a:pathLst>
              <a:path w="55879" h="69850">
                <a:moveTo>
                  <a:pt x="55622" y="0"/>
                </a:moveTo>
                <a:lnTo>
                  <a:pt x="1507" y="0"/>
                </a:lnTo>
                <a:lnTo>
                  <a:pt x="1507" y="9091"/>
                </a:lnTo>
                <a:lnTo>
                  <a:pt x="42847" y="9091"/>
                </a:lnTo>
                <a:lnTo>
                  <a:pt x="0" y="58954"/>
                </a:lnTo>
                <a:lnTo>
                  <a:pt x="0" y="69354"/>
                </a:lnTo>
                <a:lnTo>
                  <a:pt x="55622" y="69354"/>
                </a:lnTo>
                <a:lnTo>
                  <a:pt x="55622" y="60255"/>
                </a:lnTo>
                <a:lnTo>
                  <a:pt x="12774" y="60255"/>
                </a:lnTo>
                <a:lnTo>
                  <a:pt x="55622" y="10400"/>
                </a:lnTo>
                <a:lnTo>
                  <a:pt x="55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68873" y="1985442"/>
            <a:ext cx="725805" cy="2579370"/>
          </a:xfrm>
          <a:custGeom>
            <a:avLst/>
            <a:gdLst/>
            <a:ahLst/>
            <a:cxnLst/>
            <a:rect l="l" t="t" r="r" b="b"/>
            <a:pathLst>
              <a:path w="725804" h="2579370">
                <a:moveTo>
                  <a:pt x="725552" y="2579325"/>
                </a:moveTo>
                <a:lnTo>
                  <a:pt x="0" y="1516891"/>
                </a:lnTo>
                <a:lnTo>
                  <a:pt x="46021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96791" y="2014955"/>
            <a:ext cx="705485" cy="2586990"/>
          </a:xfrm>
          <a:custGeom>
            <a:avLst/>
            <a:gdLst/>
            <a:ahLst/>
            <a:cxnLst/>
            <a:rect l="l" t="t" r="r" b="b"/>
            <a:pathLst>
              <a:path w="705485" h="2586990">
                <a:moveTo>
                  <a:pt x="705081" y="2586894"/>
                </a:moveTo>
                <a:lnTo>
                  <a:pt x="0" y="1518953"/>
                </a:lnTo>
                <a:lnTo>
                  <a:pt x="30231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23439" y="2044706"/>
            <a:ext cx="684530" cy="2594610"/>
          </a:xfrm>
          <a:custGeom>
            <a:avLst/>
            <a:gdLst/>
            <a:ahLst/>
            <a:cxnLst/>
            <a:rect l="l" t="t" r="r" b="b"/>
            <a:pathLst>
              <a:path w="684529" h="2594610">
                <a:moveTo>
                  <a:pt x="684212" y="2594415"/>
                </a:moveTo>
                <a:lnTo>
                  <a:pt x="0" y="1521016"/>
                </a:lnTo>
                <a:lnTo>
                  <a:pt x="14203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46834" y="2074536"/>
            <a:ext cx="665480" cy="2602230"/>
          </a:xfrm>
          <a:custGeom>
            <a:avLst/>
            <a:gdLst/>
            <a:ahLst/>
            <a:cxnLst/>
            <a:rect l="l" t="t" r="r" b="b"/>
            <a:pathLst>
              <a:path w="665479" h="2602229">
                <a:moveTo>
                  <a:pt x="665090" y="2602063"/>
                </a:moveTo>
                <a:lnTo>
                  <a:pt x="1825" y="1523158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4359" y="2104524"/>
            <a:ext cx="660400" cy="2609850"/>
          </a:xfrm>
          <a:custGeom>
            <a:avLst/>
            <a:gdLst/>
            <a:ahLst/>
            <a:cxnLst/>
            <a:rect l="l" t="t" r="r" b="b"/>
            <a:pathLst>
              <a:path w="660400" h="2609850">
                <a:moveTo>
                  <a:pt x="660250" y="2609750"/>
                </a:moveTo>
                <a:lnTo>
                  <a:pt x="18249" y="1525300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0456" y="2134672"/>
            <a:ext cx="655320" cy="2618105"/>
          </a:xfrm>
          <a:custGeom>
            <a:avLst/>
            <a:gdLst/>
            <a:ahLst/>
            <a:cxnLst/>
            <a:rect l="l" t="t" r="r" b="b"/>
            <a:pathLst>
              <a:path w="655320" h="2618104">
                <a:moveTo>
                  <a:pt x="655251" y="2617485"/>
                </a:moveTo>
                <a:lnTo>
                  <a:pt x="34674" y="1527363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64966" y="2165057"/>
            <a:ext cx="650240" cy="2625725"/>
          </a:xfrm>
          <a:custGeom>
            <a:avLst/>
            <a:gdLst/>
            <a:ahLst/>
            <a:cxnLst/>
            <a:rect l="l" t="t" r="r" b="b"/>
            <a:pathLst>
              <a:path w="650239" h="2625725">
                <a:moveTo>
                  <a:pt x="650172" y="2625181"/>
                </a:moveTo>
                <a:lnTo>
                  <a:pt x="51337" y="1529425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67890" y="2195522"/>
            <a:ext cx="645160" cy="2633345"/>
          </a:xfrm>
          <a:custGeom>
            <a:avLst/>
            <a:gdLst/>
            <a:ahLst/>
            <a:cxnLst/>
            <a:rect l="l" t="t" r="r" b="b"/>
            <a:pathLst>
              <a:path w="645160" h="2633345">
                <a:moveTo>
                  <a:pt x="645094" y="2633003"/>
                </a:moveTo>
                <a:lnTo>
                  <a:pt x="68159" y="1531568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69305" y="2226145"/>
            <a:ext cx="640080" cy="2640965"/>
          </a:xfrm>
          <a:custGeom>
            <a:avLst/>
            <a:gdLst/>
            <a:ahLst/>
            <a:cxnLst/>
            <a:rect l="l" t="t" r="r" b="b"/>
            <a:pathLst>
              <a:path w="640079" h="2640965">
                <a:moveTo>
                  <a:pt x="639857" y="2640873"/>
                </a:moveTo>
                <a:lnTo>
                  <a:pt x="85139" y="1533710"/>
                </a:lnTo>
                <a:lnTo>
                  <a:pt x="0" y="0"/>
                </a:lnTo>
              </a:path>
            </a:pathLst>
          </a:custGeom>
          <a:ln w="11108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88157" y="4555573"/>
            <a:ext cx="19050" cy="27940"/>
          </a:xfrm>
          <a:custGeom>
            <a:avLst/>
            <a:gdLst/>
            <a:ahLst/>
            <a:cxnLst/>
            <a:rect l="l" t="t" r="r" b="b"/>
            <a:pathLst>
              <a:path w="19050" h="27939">
                <a:moveTo>
                  <a:pt x="0" y="0"/>
                </a:moveTo>
                <a:lnTo>
                  <a:pt x="18884" y="27616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5762" y="459259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0"/>
                </a:moveTo>
                <a:lnTo>
                  <a:pt x="18329" y="27775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01780" y="4629823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0" y="0"/>
                </a:moveTo>
                <a:lnTo>
                  <a:pt x="17773" y="27926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06211" y="4667261"/>
            <a:ext cx="17780" cy="28575"/>
          </a:xfrm>
          <a:custGeom>
            <a:avLst/>
            <a:gdLst/>
            <a:ahLst/>
            <a:cxnLst/>
            <a:rect l="l" t="t" r="r" b="b"/>
            <a:pathLst>
              <a:path w="17779" h="28575">
                <a:moveTo>
                  <a:pt x="0" y="0"/>
                </a:moveTo>
                <a:lnTo>
                  <a:pt x="17218" y="28068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09055" y="4704874"/>
            <a:ext cx="17145" cy="28575"/>
          </a:xfrm>
          <a:custGeom>
            <a:avLst/>
            <a:gdLst/>
            <a:ahLst/>
            <a:cxnLst/>
            <a:rect l="l" t="t" r="r" b="b"/>
            <a:pathLst>
              <a:path w="17145" h="28575">
                <a:moveTo>
                  <a:pt x="0" y="0"/>
                </a:moveTo>
                <a:lnTo>
                  <a:pt x="16662" y="28219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10312" y="4742709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10" h="28575">
                <a:moveTo>
                  <a:pt x="0" y="0"/>
                </a:moveTo>
                <a:lnTo>
                  <a:pt x="16107" y="2837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9902" y="4780742"/>
            <a:ext cx="15875" cy="28575"/>
          </a:xfrm>
          <a:custGeom>
            <a:avLst/>
            <a:gdLst/>
            <a:ahLst/>
            <a:cxnLst/>
            <a:rect l="l" t="t" r="r" b="b"/>
            <a:pathLst>
              <a:path w="15875" h="28575">
                <a:moveTo>
                  <a:pt x="0" y="0"/>
                </a:moveTo>
                <a:lnTo>
                  <a:pt x="15631" y="28521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7985" y="4818974"/>
            <a:ext cx="15240" cy="29209"/>
          </a:xfrm>
          <a:custGeom>
            <a:avLst/>
            <a:gdLst/>
            <a:ahLst/>
            <a:cxnLst/>
            <a:rect l="l" t="t" r="r" b="b"/>
            <a:pathLst>
              <a:path w="15239" h="29210">
                <a:moveTo>
                  <a:pt x="0" y="0"/>
                </a:moveTo>
                <a:lnTo>
                  <a:pt x="14996" y="28679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04323" y="4857428"/>
            <a:ext cx="14604" cy="29209"/>
          </a:xfrm>
          <a:custGeom>
            <a:avLst/>
            <a:gdLst/>
            <a:ahLst/>
            <a:cxnLst/>
            <a:rect l="l" t="t" r="r" b="b"/>
            <a:pathLst>
              <a:path w="14604" h="29210">
                <a:moveTo>
                  <a:pt x="0" y="0"/>
                </a:moveTo>
                <a:lnTo>
                  <a:pt x="14441" y="2883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07313" y="3765330"/>
            <a:ext cx="551180" cy="1108710"/>
          </a:xfrm>
          <a:custGeom>
            <a:avLst/>
            <a:gdLst/>
            <a:ahLst/>
            <a:cxnLst/>
            <a:rect l="l" t="t" r="r" b="b"/>
            <a:pathLst>
              <a:path w="551179" h="1108710">
                <a:moveTo>
                  <a:pt x="0" y="0"/>
                </a:moveTo>
                <a:lnTo>
                  <a:pt x="551067" y="1108131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77377" y="4382400"/>
            <a:ext cx="67286" cy="69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17549" y="1998850"/>
            <a:ext cx="2359660" cy="1787525"/>
          </a:xfrm>
          <a:custGeom>
            <a:avLst/>
            <a:gdLst/>
            <a:ahLst/>
            <a:cxnLst/>
            <a:rect l="l" t="t" r="r" b="b"/>
            <a:pathLst>
              <a:path w="2359660" h="1787525">
                <a:moveTo>
                  <a:pt x="2359554" y="0"/>
                </a:moveTo>
                <a:lnTo>
                  <a:pt x="2309962" y="1517843"/>
                </a:lnTo>
                <a:lnTo>
                  <a:pt x="0" y="1786948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79281" y="2110157"/>
            <a:ext cx="2385060" cy="1800225"/>
          </a:xfrm>
          <a:custGeom>
            <a:avLst/>
            <a:gdLst/>
            <a:ahLst/>
            <a:cxnLst/>
            <a:rect l="l" t="t" r="r" b="b"/>
            <a:pathLst>
              <a:path w="2385060" h="1800225">
                <a:moveTo>
                  <a:pt x="2384945" y="0"/>
                </a:moveTo>
                <a:lnTo>
                  <a:pt x="2330116" y="1525697"/>
                </a:lnTo>
                <a:lnTo>
                  <a:pt x="0" y="179980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42204" y="2223686"/>
            <a:ext cx="2411095" cy="1812925"/>
          </a:xfrm>
          <a:custGeom>
            <a:avLst/>
            <a:gdLst/>
            <a:ahLst/>
            <a:cxnLst/>
            <a:rect l="l" t="t" r="r" b="b"/>
            <a:pathLst>
              <a:path w="2411095" h="1812925">
                <a:moveTo>
                  <a:pt x="2410891" y="0"/>
                </a:moveTo>
                <a:lnTo>
                  <a:pt x="2350508" y="1533472"/>
                </a:lnTo>
                <a:lnTo>
                  <a:pt x="0" y="1812811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06316" y="2339516"/>
            <a:ext cx="2437765" cy="1826260"/>
          </a:xfrm>
          <a:custGeom>
            <a:avLst/>
            <a:gdLst/>
            <a:ahLst/>
            <a:cxnLst/>
            <a:rect l="l" t="t" r="r" b="b"/>
            <a:pathLst>
              <a:path w="2437765" h="1826260">
                <a:moveTo>
                  <a:pt x="2437394" y="0"/>
                </a:moveTo>
                <a:lnTo>
                  <a:pt x="2371297" y="1541326"/>
                </a:lnTo>
                <a:lnTo>
                  <a:pt x="0" y="1825981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71698" y="2457646"/>
            <a:ext cx="2465070" cy="1839595"/>
          </a:xfrm>
          <a:custGeom>
            <a:avLst/>
            <a:gdLst/>
            <a:ahLst/>
            <a:cxnLst/>
            <a:rect l="l" t="t" r="r" b="b"/>
            <a:pathLst>
              <a:path w="2465070" h="1839595">
                <a:moveTo>
                  <a:pt x="2464530" y="0"/>
                </a:moveTo>
                <a:lnTo>
                  <a:pt x="2392404" y="1549180"/>
                </a:lnTo>
                <a:lnTo>
                  <a:pt x="0" y="1839309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38350" y="2578156"/>
            <a:ext cx="2492375" cy="1852930"/>
          </a:xfrm>
          <a:custGeom>
            <a:avLst/>
            <a:gdLst/>
            <a:ahLst/>
            <a:cxnLst/>
            <a:rect l="l" t="t" r="r" b="b"/>
            <a:pathLst>
              <a:path w="2492375" h="1852929">
                <a:moveTo>
                  <a:pt x="2492223" y="0"/>
                </a:moveTo>
                <a:lnTo>
                  <a:pt x="2413986" y="1557034"/>
                </a:lnTo>
                <a:lnTo>
                  <a:pt x="0" y="1852876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06351" y="2701126"/>
            <a:ext cx="2520950" cy="1866900"/>
          </a:xfrm>
          <a:custGeom>
            <a:avLst/>
            <a:gdLst/>
            <a:ahLst/>
            <a:cxnLst/>
            <a:rect l="l" t="t" r="r" b="b"/>
            <a:pathLst>
              <a:path w="2520950" h="1866900">
                <a:moveTo>
                  <a:pt x="2520470" y="0"/>
                </a:moveTo>
                <a:lnTo>
                  <a:pt x="2435886" y="1564968"/>
                </a:lnTo>
                <a:lnTo>
                  <a:pt x="0" y="1866616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75701" y="2826714"/>
            <a:ext cx="2549525" cy="1880870"/>
          </a:xfrm>
          <a:custGeom>
            <a:avLst/>
            <a:gdLst/>
            <a:ahLst/>
            <a:cxnLst/>
            <a:rect l="l" t="t" r="r" b="b"/>
            <a:pathLst>
              <a:path w="2549525" h="1880870">
                <a:moveTo>
                  <a:pt x="2549432" y="0"/>
                </a:moveTo>
                <a:lnTo>
                  <a:pt x="2458183" y="1572822"/>
                </a:lnTo>
                <a:lnTo>
                  <a:pt x="0" y="1880484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46399" y="2954920"/>
            <a:ext cx="2579370" cy="1894839"/>
          </a:xfrm>
          <a:custGeom>
            <a:avLst/>
            <a:gdLst/>
            <a:ahLst/>
            <a:cxnLst/>
            <a:rect l="l" t="t" r="r" b="b"/>
            <a:pathLst>
              <a:path w="2579370" h="1894839">
                <a:moveTo>
                  <a:pt x="2579029" y="0"/>
                </a:moveTo>
                <a:lnTo>
                  <a:pt x="2480876" y="1580740"/>
                </a:lnTo>
                <a:lnTo>
                  <a:pt x="0" y="1894542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79779" y="3783577"/>
            <a:ext cx="57150" cy="6985"/>
          </a:xfrm>
          <a:custGeom>
            <a:avLst/>
            <a:gdLst/>
            <a:ahLst/>
            <a:cxnLst/>
            <a:rect l="l" t="t" r="r" b="b"/>
            <a:pathLst>
              <a:path w="57150" h="6985">
                <a:moveTo>
                  <a:pt x="-5553" y="3292"/>
                </a:moveTo>
                <a:lnTo>
                  <a:pt x="62128" y="3292"/>
                </a:lnTo>
              </a:path>
            </a:pathLst>
          </a:custGeom>
          <a:ln w="176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41194" y="3907737"/>
            <a:ext cx="57150" cy="6985"/>
          </a:xfrm>
          <a:custGeom>
            <a:avLst/>
            <a:gdLst/>
            <a:ahLst/>
            <a:cxnLst/>
            <a:rect l="l" t="t" r="r" b="b"/>
            <a:pathLst>
              <a:path w="57150" h="6985">
                <a:moveTo>
                  <a:pt x="-5553" y="3371"/>
                </a:moveTo>
                <a:lnTo>
                  <a:pt x="62683" y="3371"/>
                </a:lnTo>
              </a:path>
            </a:pathLst>
          </a:custGeom>
          <a:ln w="17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03799" y="4034197"/>
            <a:ext cx="57785" cy="6985"/>
          </a:xfrm>
          <a:custGeom>
            <a:avLst/>
            <a:gdLst/>
            <a:ahLst/>
            <a:cxnLst/>
            <a:rect l="l" t="t" r="r" b="b"/>
            <a:pathLst>
              <a:path w="57785" h="6985">
                <a:moveTo>
                  <a:pt x="57606" y="0"/>
                </a:moveTo>
                <a:lnTo>
                  <a:pt x="0" y="6902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67595" y="4163196"/>
            <a:ext cx="58419" cy="6985"/>
          </a:xfrm>
          <a:custGeom>
            <a:avLst/>
            <a:gdLst/>
            <a:ahLst/>
            <a:cxnLst/>
            <a:rect l="l" t="t" r="r" b="b"/>
            <a:pathLst>
              <a:path w="58420" h="6985">
                <a:moveTo>
                  <a:pt x="-5553" y="3451"/>
                </a:moveTo>
                <a:lnTo>
                  <a:pt x="63635" y="3451"/>
                </a:lnTo>
              </a:path>
            </a:pathLst>
          </a:custGeom>
          <a:ln w="18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32580" y="4294575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4" h="7620">
                <a:moveTo>
                  <a:pt x="58717" y="0"/>
                </a:moveTo>
                <a:lnTo>
                  <a:pt x="0" y="7140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98915" y="4428573"/>
            <a:ext cx="59690" cy="7620"/>
          </a:xfrm>
          <a:custGeom>
            <a:avLst/>
            <a:gdLst/>
            <a:ahLst/>
            <a:cxnLst/>
            <a:rect l="l" t="t" r="r" b="b"/>
            <a:pathLst>
              <a:path w="59689" h="7620">
                <a:moveTo>
                  <a:pt x="59193" y="0"/>
                </a:moveTo>
                <a:lnTo>
                  <a:pt x="0" y="7298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66519" y="4565283"/>
            <a:ext cx="60325" cy="7620"/>
          </a:xfrm>
          <a:custGeom>
            <a:avLst/>
            <a:gdLst/>
            <a:ahLst/>
            <a:cxnLst/>
            <a:rect l="l" t="t" r="r" b="b"/>
            <a:pathLst>
              <a:path w="60325" h="7620">
                <a:moveTo>
                  <a:pt x="59748" y="0"/>
                </a:moveTo>
                <a:lnTo>
                  <a:pt x="0" y="7394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35472" y="4704684"/>
            <a:ext cx="60325" cy="7620"/>
          </a:xfrm>
          <a:custGeom>
            <a:avLst/>
            <a:gdLst/>
            <a:ahLst/>
            <a:cxnLst/>
            <a:rect l="l" t="t" r="r" b="b"/>
            <a:pathLst>
              <a:path w="60325" h="7620">
                <a:moveTo>
                  <a:pt x="60304" y="0"/>
                </a:moveTo>
                <a:lnTo>
                  <a:pt x="0" y="7552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05853" y="4846900"/>
            <a:ext cx="60960" cy="8255"/>
          </a:xfrm>
          <a:custGeom>
            <a:avLst/>
            <a:gdLst/>
            <a:ahLst/>
            <a:cxnLst/>
            <a:rect l="l" t="t" r="r" b="b"/>
            <a:pathLst>
              <a:path w="60960" h="8254">
                <a:moveTo>
                  <a:pt x="60859" y="0"/>
                </a:moveTo>
                <a:lnTo>
                  <a:pt x="0" y="7703"/>
                </a:lnTo>
              </a:path>
            </a:pathLst>
          </a:custGeom>
          <a:ln w="11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19317" y="2231302"/>
            <a:ext cx="88265" cy="1534160"/>
          </a:xfrm>
          <a:custGeom>
            <a:avLst/>
            <a:gdLst/>
            <a:ahLst/>
            <a:cxnLst/>
            <a:rect l="l" t="t" r="r" b="b"/>
            <a:pathLst>
              <a:path w="88264" h="1534160">
                <a:moveTo>
                  <a:pt x="87996" y="1534027"/>
                </a:moveTo>
                <a:lnTo>
                  <a:pt x="0" y="0"/>
                </a:lnTo>
              </a:path>
            </a:pathLst>
          </a:custGeom>
          <a:ln w="11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32168" y="2937148"/>
            <a:ext cx="67500" cy="95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05726" y="3468378"/>
            <a:ext cx="3039745" cy="1060450"/>
          </a:xfrm>
          <a:custGeom>
            <a:avLst/>
            <a:gdLst/>
            <a:ahLst/>
            <a:cxnLst/>
            <a:rect l="l" t="t" r="r" b="b"/>
            <a:pathLst>
              <a:path w="3039745" h="1060450">
                <a:moveTo>
                  <a:pt x="0" y="267915"/>
                </a:moveTo>
                <a:lnTo>
                  <a:pt x="2309248" y="0"/>
                </a:lnTo>
                <a:lnTo>
                  <a:pt x="3039244" y="1060443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95649" y="3294871"/>
            <a:ext cx="3060700" cy="1054100"/>
          </a:xfrm>
          <a:custGeom>
            <a:avLst/>
            <a:gdLst/>
            <a:ahLst/>
            <a:cxnLst/>
            <a:rect l="l" t="t" r="r" b="b"/>
            <a:pathLst>
              <a:path w="3060700" h="1054100">
                <a:moveTo>
                  <a:pt x="0" y="266169"/>
                </a:moveTo>
                <a:lnTo>
                  <a:pt x="2324879" y="0"/>
                </a:lnTo>
                <a:lnTo>
                  <a:pt x="3060588" y="1053731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85413" y="3119064"/>
            <a:ext cx="3082925" cy="1047115"/>
          </a:xfrm>
          <a:custGeom>
            <a:avLst/>
            <a:gdLst/>
            <a:ahLst/>
            <a:cxnLst/>
            <a:rect l="l" t="t" r="r" b="b"/>
            <a:pathLst>
              <a:path w="3082925" h="1047114">
                <a:moveTo>
                  <a:pt x="0" y="264265"/>
                </a:moveTo>
                <a:lnTo>
                  <a:pt x="2340748" y="0"/>
                </a:lnTo>
                <a:lnTo>
                  <a:pt x="3082329" y="1046670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75098" y="2940877"/>
            <a:ext cx="3104515" cy="1039494"/>
          </a:xfrm>
          <a:custGeom>
            <a:avLst/>
            <a:gdLst/>
            <a:ahLst/>
            <a:cxnLst/>
            <a:rect l="l" t="t" r="r" b="b"/>
            <a:pathLst>
              <a:path w="3104515" h="1039495">
                <a:moveTo>
                  <a:pt x="0" y="262361"/>
                </a:moveTo>
                <a:lnTo>
                  <a:pt x="2356777" y="0"/>
                </a:lnTo>
                <a:lnTo>
                  <a:pt x="3104309" y="1039371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64624" y="2760310"/>
            <a:ext cx="3126740" cy="1031875"/>
          </a:xfrm>
          <a:custGeom>
            <a:avLst/>
            <a:gdLst/>
            <a:ahLst/>
            <a:cxnLst/>
            <a:rect l="l" t="t" r="r" b="b"/>
            <a:pathLst>
              <a:path w="3126740" h="1031875">
                <a:moveTo>
                  <a:pt x="0" y="260219"/>
                </a:moveTo>
                <a:lnTo>
                  <a:pt x="2373122" y="0"/>
                </a:lnTo>
                <a:lnTo>
                  <a:pt x="3126605" y="1031676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53991" y="2577204"/>
            <a:ext cx="3149600" cy="1024255"/>
          </a:xfrm>
          <a:custGeom>
            <a:avLst/>
            <a:gdLst/>
            <a:ahLst/>
            <a:cxnLst/>
            <a:rect l="l" t="t" r="r" b="b"/>
            <a:pathLst>
              <a:path w="3149600" h="1024254">
                <a:moveTo>
                  <a:pt x="0" y="258157"/>
                </a:moveTo>
                <a:lnTo>
                  <a:pt x="2389626" y="0"/>
                </a:lnTo>
                <a:lnTo>
                  <a:pt x="3149219" y="1023663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43200" y="2391639"/>
            <a:ext cx="3172460" cy="1015365"/>
          </a:xfrm>
          <a:custGeom>
            <a:avLst/>
            <a:gdLst/>
            <a:ahLst/>
            <a:cxnLst/>
            <a:rect l="l" t="t" r="r" b="b"/>
            <a:pathLst>
              <a:path w="3172460" h="1015364">
                <a:moveTo>
                  <a:pt x="0" y="255856"/>
                </a:moveTo>
                <a:lnTo>
                  <a:pt x="2406369" y="0"/>
                </a:lnTo>
                <a:lnTo>
                  <a:pt x="3172151" y="1015253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32330" y="2203376"/>
            <a:ext cx="3195955" cy="1007110"/>
          </a:xfrm>
          <a:custGeom>
            <a:avLst/>
            <a:gdLst/>
            <a:ahLst/>
            <a:cxnLst/>
            <a:rect l="l" t="t" r="r" b="b"/>
            <a:pathLst>
              <a:path w="3195954" h="1007110">
                <a:moveTo>
                  <a:pt x="0" y="253634"/>
                </a:moveTo>
                <a:lnTo>
                  <a:pt x="2423270" y="0"/>
                </a:lnTo>
                <a:lnTo>
                  <a:pt x="3195400" y="1006685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21221" y="2012575"/>
            <a:ext cx="3219450" cy="997585"/>
          </a:xfrm>
          <a:custGeom>
            <a:avLst/>
            <a:gdLst/>
            <a:ahLst/>
            <a:cxnLst/>
            <a:rect l="l" t="t" r="r" b="b"/>
            <a:pathLst>
              <a:path w="3219450" h="997585">
                <a:moveTo>
                  <a:pt x="0" y="251175"/>
                </a:moveTo>
                <a:lnTo>
                  <a:pt x="2440488" y="0"/>
                </a:lnTo>
                <a:lnTo>
                  <a:pt x="3219045" y="997562"/>
                </a:lnTo>
              </a:path>
            </a:pathLst>
          </a:custGeom>
          <a:ln w="11107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67957" y="3734151"/>
            <a:ext cx="57150" cy="6985"/>
          </a:xfrm>
          <a:custGeom>
            <a:avLst/>
            <a:gdLst/>
            <a:ahLst/>
            <a:cxnLst/>
            <a:rect l="l" t="t" r="r" b="b"/>
            <a:pathLst>
              <a:path w="57150" h="6985">
                <a:moveTo>
                  <a:pt x="-5553" y="3292"/>
                </a:moveTo>
                <a:lnTo>
                  <a:pt x="62128" y="3292"/>
                </a:lnTo>
              </a:path>
            </a:pathLst>
          </a:custGeom>
          <a:ln w="176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57641" y="3558899"/>
            <a:ext cx="57150" cy="6985"/>
          </a:xfrm>
          <a:custGeom>
            <a:avLst/>
            <a:gdLst/>
            <a:ahLst/>
            <a:cxnLst/>
            <a:rect l="l" t="t" r="r" b="b"/>
            <a:pathLst>
              <a:path w="57150" h="6985">
                <a:moveTo>
                  <a:pt x="-5553" y="3252"/>
                </a:moveTo>
                <a:lnTo>
                  <a:pt x="62524" y="3252"/>
                </a:lnTo>
              </a:path>
            </a:pathLst>
          </a:custGeom>
          <a:ln w="176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47168" y="3381188"/>
            <a:ext cx="57785" cy="6985"/>
          </a:xfrm>
          <a:custGeom>
            <a:avLst/>
            <a:gdLst/>
            <a:ahLst/>
            <a:cxnLst/>
            <a:rect l="l" t="t" r="r" b="b"/>
            <a:pathLst>
              <a:path w="57785" h="6985">
                <a:moveTo>
                  <a:pt x="-5553" y="3252"/>
                </a:moveTo>
                <a:lnTo>
                  <a:pt x="62921" y="3252"/>
                </a:lnTo>
              </a:path>
            </a:pathLst>
          </a:custGeom>
          <a:ln w="176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36614" y="3201097"/>
            <a:ext cx="57785" cy="6985"/>
          </a:xfrm>
          <a:custGeom>
            <a:avLst/>
            <a:gdLst/>
            <a:ahLst/>
            <a:cxnLst/>
            <a:rect l="l" t="t" r="r" b="b"/>
            <a:pathLst>
              <a:path w="57785" h="6985">
                <a:moveTo>
                  <a:pt x="-5553" y="3213"/>
                </a:moveTo>
                <a:lnTo>
                  <a:pt x="63318" y="3213"/>
                </a:lnTo>
              </a:path>
            </a:pathLst>
          </a:custGeom>
          <a:ln w="175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25823" y="3018388"/>
            <a:ext cx="58419" cy="6985"/>
          </a:xfrm>
          <a:custGeom>
            <a:avLst/>
            <a:gdLst/>
            <a:ahLst/>
            <a:cxnLst/>
            <a:rect l="l" t="t" r="r" b="b"/>
            <a:pathLst>
              <a:path w="58419" h="6985">
                <a:moveTo>
                  <a:pt x="-5553" y="3213"/>
                </a:moveTo>
                <a:lnTo>
                  <a:pt x="63715" y="3213"/>
                </a:lnTo>
              </a:path>
            </a:pathLst>
          </a:custGeom>
          <a:ln w="175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14952" y="2833219"/>
            <a:ext cx="59055" cy="6350"/>
          </a:xfrm>
          <a:custGeom>
            <a:avLst/>
            <a:gdLst/>
            <a:ahLst/>
            <a:cxnLst/>
            <a:rect l="l" t="t" r="r" b="b"/>
            <a:pathLst>
              <a:path w="59055" h="6350">
                <a:moveTo>
                  <a:pt x="-5553" y="3173"/>
                </a:moveTo>
                <a:lnTo>
                  <a:pt x="64111" y="3173"/>
                </a:lnTo>
              </a:path>
            </a:pathLst>
          </a:custGeom>
          <a:ln w="174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03844" y="2645433"/>
            <a:ext cx="59055" cy="6350"/>
          </a:xfrm>
          <a:custGeom>
            <a:avLst/>
            <a:gdLst/>
            <a:ahLst/>
            <a:cxnLst/>
            <a:rect l="l" t="t" r="r" b="b"/>
            <a:pathLst>
              <a:path w="59055" h="6350">
                <a:moveTo>
                  <a:pt x="-5553" y="3133"/>
                </a:moveTo>
                <a:lnTo>
                  <a:pt x="64587" y="3133"/>
                </a:lnTo>
              </a:path>
            </a:pathLst>
          </a:custGeom>
          <a:ln w="173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92656" y="2454948"/>
            <a:ext cx="59690" cy="6350"/>
          </a:xfrm>
          <a:custGeom>
            <a:avLst/>
            <a:gdLst/>
            <a:ahLst/>
            <a:cxnLst/>
            <a:rect l="l" t="t" r="r" b="b"/>
            <a:pathLst>
              <a:path w="59689" h="6350">
                <a:moveTo>
                  <a:pt x="-5553" y="3094"/>
                </a:moveTo>
                <a:lnTo>
                  <a:pt x="64984" y="3094"/>
                </a:lnTo>
              </a:path>
            </a:pathLst>
          </a:custGeom>
          <a:ln w="172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81309" y="2261688"/>
            <a:ext cx="60325" cy="6350"/>
          </a:xfrm>
          <a:custGeom>
            <a:avLst/>
            <a:gdLst/>
            <a:ahLst/>
            <a:cxnLst/>
            <a:rect l="l" t="t" r="r" b="b"/>
            <a:pathLst>
              <a:path w="60325" h="6350">
                <a:moveTo>
                  <a:pt x="-5553" y="3094"/>
                </a:moveTo>
                <a:lnTo>
                  <a:pt x="65381" y="3094"/>
                </a:lnTo>
              </a:path>
            </a:pathLst>
          </a:custGeom>
          <a:ln w="172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68495" y="4194619"/>
            <a:ext cx="92902" cy="928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32110" y="2622669"/>
            <a:ext cx="2606391" cy="15591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TextShape 1">
            <a:extLst>
              <a:ext uri="{FF2B5EF4-FFF2-40B4-BE49-F238E27FC236}">
                <a16:creationId xmlns:a16="http://schemas.microsoft.com/office/drawing/2014/main" id="{3738DB8E-513F-964D-9AFC-70B7002E0A71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7" name="TextShape 2">
            <a:extLst>
              <a:ext uri="{FF2B5EF4-FFF2-40B4-BE49-F238E27FC236}">
                <a16:creationId xmlns:a16="http://schemas.microsoft.com/office/drawing/2014/main" id="{DD8919D7-AA1B-F749-BA6A-3E50D3EC207C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try to rotate the axes until we find the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angle 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view the data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Barnes-Hut Approximation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8600" y="1268017"/>
            <a:ext cx="8686800" cy="465533"/>
          </a:xfrm>
        </p:spPr>
        <p:txBody>
          <a:bodyPr/>
          <a:lstStyle/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of the pairwise interactions between points are very similar: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10" y="2090738"/>
            <a:ext cx="276463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2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Barnes-Hut Approximation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8600" y="1268017"/>
            <a:ext cx="8686800" cy="465533"/>
          </a:xfrm>
        </p:spPr>
        <p:txBody>
          <a:bodyPr/>
          <a:lstStyle/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Approximate similar interactions by a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458" y="2047875"/>
            <a:ext cx="2840561" cy="2900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075" y="266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454109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 based on Quadtree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819" y="1376362"/>
            <a:ext cx="4424363" cy="36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734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55" y="283704"/>
            <a:ext cx="4831634" cy="4751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920850"/>
            <a:ext cx="3503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Barnes-Hut-SNE on all 70,000 MNIST images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in run time from days to ~10 minutes</a:t>
            </a:r>
          </a:p>
        </p:txBody>
      </p:sp>
    </p:spTree>
    <p:extLst>
      <p:ext uri="{BB962C8B-B14F-4D97-AF65-F5344CB8AC3E}">
        <p14:creationId xmlns:p14="http://schemas.microsoft.com/office/powerpoint/2010/main" val="12170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2" y="971550"/>
            <a:ext cx="5290457" cy="3967843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BF309F9F-967D-8F4B-AA30-57289CADEEB4}"/>
              </a:ext>
            </a:extLst>
          </p:cNvPr>
          <p:cNvSpPr txBox="1">
            <a:spLocks/>
          </p:cNvSpPr>
          <p:nvPr/>
        </p:nvSpPr>
        <p:spPr>
          <a:xfrm>
            <a:off x="548370" y="186017"/>
            <a:ext cx="8047259" cy="782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t-SNE on </a:t>
            </a:r>
            <a:r>
              <a:rPr lang="en-US" sz="3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r>
              <a:rPr lang="en-US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embeddings</a:t>
            </a:r>
            <a:endParaRPr lang="en-US" sz="3200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30CDA-C903-8146-B1CC-7CFC353F10FE}"/>
              </a:ext>
            </a:extLst>
          </p:cNvPr>
          <p:cNvSpPr txBox="1"/>
          <p:nvPr/>
        </p:nvSpPr>
        <p:spPr>
          <a:xfrm>
            <a:off x="381000" y="2747722"/>
            <a:ext cx="14105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1649991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וצאת תמונה עבור ‪alexnet for imagenet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23" y="1685076"/>
            <a:ext cx="6981679" cy="223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595" y="2525137"/>
            <a:ext cx="11647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044543" y="1685076"/>
            <a:ext cx="413657" cy="19480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9A2C7C1-2CE7-7343-9B7C-99E48E8EEB88}"/>
              </a:ext>
            </a:extLst>
          </p:cNvPr>
          <p:cNvSpPr txBox="1">
            <a:spLocks/>
          </p:cNvSpPr>
          <p:nvPr/>
        </p:nvSpPr>
        <p:spPr>
          <a:xfrm>
            <a:off x="548370" y="186017"/>
            <a:ext cx="8047259" cy="782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t-SNE on </a:t>
            </a:r>
            <a:r>
              <a:rPr lang="en-US" sz="3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r>
              <a:rPr lang="en-US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embeddings</a:t>
            </a:r>
            <a:endParaRPr lang="en-US" sz="3200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461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5" y="2248029"/>
            <a:ext cx="3766457" cy="2824843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7478487" y="4621114"/>
            <a:ext cx="1275287" cy="4517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מלבן 4"/>
          <p:cNvSpPr/>
          <p:nvPr/>
        </p:nvSpPr>
        <p:spPr>
          <a:xfrm>
            <a:off x="569840" y="117536"/>
            <a:ext cx="6104762" cy="20680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מחבר ישר 5"/>
          <p:cNvCxnSpPr/>
          <p:nvPr/>
        </p:nvCxnSpPr>
        <p:spPr>
          <a:xfrm>
            <a:off x="6674602" y="117536"/>
            <a:ext cx="2079172" cy="4503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535291" y="2196451"/>
            <a:ext cx="6943196" cy="28764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0" y="128422"/>
            <a:ext cx="6104762" cy="2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9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438517" y="1942118"/>
            <a:ext cx="898652" cy="2552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66050" y="1815200"/>
            <a:ext cx="2625367" cy="1451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6576" y="2697459"/>
            <a:ext cx="3110023" cy="2216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27325" y="4453039"/>
            <a:ext cx="2418080" cy="325755"/>
          </a:xfrm>
          <a:custGeom>
            <a:avLst/>
            <a:gdLst/>
            <a:ahLst/>
            <a:cxnLst/>
            <a:rect l="l" t="t" r="r" b="b"/>
            <a:pathLst>
              <a:path w="2418079" h="325754">
                <a:moveTo>
                  <a:pt x="2417685" y="0"/>
                </a:moveTo>
                <a:lnTo>
                  <a:pt x="0" y="32574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47584" y="4739613"/>
            <a:ext cx="59690" cy="72390"/>
          </a:xfrm>
          <a:custGeom>
            <a:avLst/>
            <a:gdLst/>
            <a:ahLst/>
            <a:cxnLst/>
            <a:rect l="l" t="t" r="r" b="b"/>
            <a:pathLst>
              <a:path w="59689" h="72389">
                <a:moveTo>
                  <a:pt x="59153" y="2749"/>
                </a:moveTo>
                <a:lnTo>
                  <a:pt x="5025" y="0"/>
                </a:lnTo>
                <a:lnTo>
                  <a:pt x="4563" y="9090"/>
                </a:lnTo>
                <a:lnTo>
                  <a:pt x="45853" y="11188"/>
                </a:lnTo>
                <a:lnTo>
                  <a:pt x="527" y="58819"/>
                </a:lnTo>
                <a:lnTo>
                  <a:pt x="0" y="69210"/>
                </a:lnTo>
                <a:lnTo>
                  <a:pt x="55634" y="72036"/>
                </a:lnTo>
                <a:lnTo>
                  <a:pt x="56095" y="62953"/>
                </a:lnTo>
                <a:lnTo>
                  <a:pt x="13299" y="60779"/>
                </a:lnTo>
                <a:lnTo>
                  <a:pt x="58625" y="13147"/>
                </a:lnTo>
                <a:lnTo>
                  <a:pt x="59153" y="2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05791" y="1965853"/>
            <a:ext cx="591820" cy="2494280"/>
          </a:xfrm>
          <a:custGeom>
            <a:avLst/>
            <a:gdLst/>
            <a:ahLst/>
            <a:cxnLst/>
            <a:rect l="l" t="t" r="r" b="b"/>
            <a:pathLst>
              <a:path w="591820" h="2494279">
                <a:moveTo>
                  <a:pt x="591376" y="2493655"/>
                </a:moveTo>
                <a:lnTo>
                  <a:pt x="0" y="872864"/>
                </a:lnTo>
                <a:lnTo>
                  <a:pt x="121009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9012" y="2003128"/>
            <a:ext cx="581025" cy="2495550"/>
          </a:xfrm>
          <a:custGeom>
            <a:avLst/>
            <a:gdLst/>
            <a:ahLst/>
            <a:cxnLst/>
            <a:rect l="l" t="t" r="r" b="b"/>
            <a:pathLst>
              <a:path w="581025" h="2495550">
                <a:moveTo>
                  <a:pt x="580706" y="2495098"/>
                </a:moveTo>
                <a:lnTo>
                  <a:pt x="0" y="870717"/>
                </a:lnTo>
                <a:lnTo>
                  <a:pt x="94442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51512" y="2040523"/>
            <a:ext cx="570230" cy="2496820"/>
          </a:xfrm>
          <a:custGeom>
            <a:avLst/>
            <a:gdLst/>
            <a:ahLst/>
            <a:cxnLst/>
            <a:rect l="l" t="t" r="r" b="b"/>
            <a:pathLst>
              <a:path w="570229" h="2496820">
                <a:moveTo>
                  <a:pt x="570037" y="2496514"/>
                </a:moveTo>
                <a:lnTo>
                  <a:pt x="0" y="868574"/>
                </a:lnTo>
                <a:lnTo>
                  <a:pt x="67795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3373" y="2078031"/>
            <a:ext cx="559435" cy="2498090"/>
          </a:xfrm>
          <a:custGeom>
            <a:avLst/>
            <a:gdLst/>
            <a:ahLst/>
            <a:cxnLst/>
            <a:rect l="l" t="t" r="r" b="b"/>
            <a:pathLst>
              <a:path w="559435" h="2498090">
                <a:moveTo>
                  <a:pt x="559206" y="2497933"/>
                </a:moveTo>
                <a:lnTo>
                  <a:pt x="0" y="866364"/>
                </a:lnTo>
                <a:lnTo>
                  <a:pt x="40906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94434" y="2115654"/>
            <a:ext cx="548640" cy="2499360"/>
          </a:xfrm>
          <a:custGeom>
            <a:avLst/>
            <a:gdLst/>
            <a:ahLst/>
            <a:cxnLst/>
            <a:rect l="l" t="t" r="r" b="b"/>
            <a:pathLst>
              <a:path w="548639" h="2499360">
                <a:moveTo>
                  <a:pt x="548454" y="2499353"/>
                </a:moveTo>
                <a:lnTo>
                  <a:pt x="0" y="864158"/>
                </a:lnTo>
                <a:lnTo>
                  <a:pt x="13938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01669" y="2153315"/>
            <a:ext cx="551180" cy="2501265"/>
          </a:xfrm>
          <a:custGeom>
            <a:avLst/>
            <a:gdLst/>
            <a:ahLst/>
            <a:cxnLst/>
            <a:rect l="l" t="t" r="r" b="b"/>
            <a:pathLst>
              <a:path w="551179" h="2501265">
                <a:moveTo>
                  <a:pt x="550729" y="2500828"/>
                </a:moveTo>
                <a:lnTo>
                  <a:pt x="13187" y="861960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94002" y="2191166"/>
            <a:ext cx="567690" cy="2502535"/>
          </a:xfrm>
          <a:custGeom>
            <a:avLst/>
            <a:gdLst/>
            <a:ahLst/>
            <a:cxnLst/>
            <a:rect l="l" t="t" r="r" b="b"/>
            <a:pathLst>
              <a:path w="567689" h="2502535">
                <a:moveTo>
                  <a:pt x="567105" y="2502216"/>
                </a:moveTo>
                <a:lnTo>
                  <a:pt x="40476" y="859691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85539" y="2229056"/>
            <a:ext cx="583565" cy="2503805"/>
          </a:xfrm>
          <a:custGeom>
            <a:avLst/>
            <a:gdLst/>
            <a:ahLst/>
            <a:cxnLst/>
            <a:rect l="l" t="t" r="r" b="b"/>
            <a:pathLst>
              <a:path w="583564" h="2503804">
                <a:moveTo>
                  <a:pt x="583557" y="2503687"/>
                </a:moveTo>
                <a:lnTo>
                  <a:pt x="67920" y="857509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76192" y="2267140"/>
            <a:ext cx="600075" cy="2505075"/>
          </a:xfrm>
          <a:custGeom>
            <a:avLst/>
            <a:gdLst/>
            <a:ahLst/>
            <a:cxnLst/>
            <a:rect l="l" t="t" r="r" b="b"/>
            <a:pathLst>
              <a:path w="600075" h="2505075">
                <a:moveTo>
                  <a:pt x="600015" y="2505056"/>
                </a:moveTo>
                <a:lnTo>
                  <a:pt x="95451" y="855173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92214" y="4445986"/>
            <a:ext cx="15240" cy="40640"/>
          </a:xfrm>
          <a:custGeom>
            <a:avLst/>
            <a:gdLst/>
            <a:ahLst/>
            <a:cxnLst/>
            <a:rect l="l" t="t" r="r" b="b"/>
            <a:pathLst>
              <a:path w="15239" h="40639">
                <a:moveTo>
                  <a:pt x="0" y="0"/>
                </a:moveTo>
                <a:lnTo>
                  <a:pt x="14788" y="40482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4923" y="4484713"/>
            <a:ext cx="14604" cy="40640"/>
          </a:xfrm>
          <a:custGeom>
            <a:avLst/>
            <a:gdLst/>
            <a:ahLst/>
            <a:cxnLst/>
            <a:rect l="l" t="t" r="r" b="b"/>
            <a:pathLst>
              <a:path w="14604" h="40639">
                <a:moveTo>
                  <a:pt x="0" y="0"/>
                </a:moveTo>
                <a:lnTo>
                  <a:pt x="14467" y="40545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6835" y="4523471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0" y="0"/>
                </a:moveTo>
                <a:lnTo>
                  <a:pt x="14221" y="40691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27946" y="4562380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0" y="0"/>
                </a:moveTo>
                <a:lnTo>
                  <a:pt x="13978" y="4079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38336" y="4601386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0" y="0"/>
                </a:moveTo>
                <a:lnTo>
                  <a:pt x="13734" y="40889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47927" y="4640495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0" y="0"/>
                </a:moveTo>
                <a:lnTo>
                  <a:pt x="13412" y="40984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56717" y="4679715"/>
            <a:ext cx="13335" cy="41275"/>
          </a:xfrm>
          <a:custGeom>
            <a:avLst/>
            <a:gdLst/>
            <a:ahLst/>
            <a:cxnLst/>
            <a:rect l="l" t="t" r="r" b="b"/>
            <a:pathLst>
              <a:path w="13335" h="41275">
                <a:moveTo>
                  <a:pt x="0" y="0"/>
                </a:moveTo>
                <a:lnTo>
                  <a:pt x="13169" y="41075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64788" y="4719033"/>
            <a:ext cx="13335" cy="41275"/>
          </a:xfrm>
          <a:custGeom>
            <a:avLst/>
            <a:gdLst/>
            <a:ahLst/>
            <a:cxnLst/>
            <a:rect l="l" t="t" r="r" b="b"/>
            <a:pathLst>
              <a:path w="13335" h="41275">
                <a:moveTo>
                  <a:pt x="0" y="0"/>
                </a:moveTo>
                <a:lnTo>
                  <a:pt x="12846" y="41162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2058" y="4758453"/>
            <a:ext cx="12700" cy="41275"/>
          </a:xfrm>
          <a:custGeom>
            <a:avLst/>
            <a:gdLst/>
            <a:ahLst/>
            <a:cxnLst/>
            <a:rect l="l" t="t" r="r" b="b"/>
            <a:pathLst>
              <a:path w="12700" h="41275">
                <a:moveTo>
                  <a:pt x="0" y="0"/>
                </a:moveTo>
                <a:lnTo>
                  <a:pt x="12603" y="41261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24621" y="3128268"/>
            <a:ext cx="502920" cy="1651000"/>
          </a:xfrm>
          <a:custGeom>
            <a:avLst/>
            <a:gdLst/>
            <a:ahLst/>
            <a:cxnLst/>
            <a:rect l="l" t="t" r="r" b="b"/>
            <a:pathLst>
              <a:path w="502920" h="1651000">
                <a:moveTo>
                  <a:pt x="0" y="0"/>
                </a:moveTo>
                <a:lnTo>
                  <a:pt x="502704" y="1650511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78363" y="3970494"/>
            <a:ext cx="69455" cy="72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34292" y="1992974"/>
            <a:ext cx="2456180" cy="1167130"/>
          </a:xfrm>
          <a:custGeom>
            <a:avLst/>
            <a:gdLst/>
            <a:ahLst/>
            <a:cxnLst/>
            <a:rect l="l" t="t" r="r" b="b"/>
            <a:pathLst>
              <a:path w="2456179" h="1167130">
                <a:moveTo>
                  <a:pt x="2455569" y="0"/>
                </a:moveTo>
                <a:lnTo>
                  <a:pt x="2329009" y="871072"/>
                </a:lnTo>
                <a:lnTo>
                  <a:pt x="0" y="1167014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92586" y="2194542"/>
            <a:ext cx="2473960" cy="1156970"/>
          </a:xfrm>
          <a:custGeom>
            <a:avLst/>
            <a:gdLst/>
            <a:ahLst/>
            <a:cxnLst/>
            <a:rect l="l" t="t" r="r" b="b"/>
            <a:pathLst>
              <a:path w="2473960" h="1156970">
                <a:moveTo>
                  <a:pt x="2473405" y="0"/>
                </a:moveTo>
                <a:lnTo>
                  <a:pt x="2339513" y="857430"/>
                </a:lnTo>
                <a:lnTo>
                  <a:pt x="0" y="115681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51421" y="2398216"/>
            <a:ext cx="2491740" cy="1146810"/>
          </a:xfrm>
          <a:custGeom>
            <a:avLst/>
            <a:gdLst/>
            <a:ahLst/>
            <a:cxnLst/>
            <a:rect l="l" t="t" r="r" b="b"/>
            <a:pathLst>
              <a:path w="2491740" h="1146810">
                <a:moveTo>
                  <a:pt x="2491467" y="0"/>
                </a:moveTo>
                <a:lnTo>
                  <a:pt x="2350100" y="843462"/>
                </a:lnTo>
                <a:lnTo>
                  <a:pt x="0" y="1146358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10877" y="2604078"/>
            <a:ext cx="2510155" cy="1136015"/>
          </a:xfrm>
          <a:custGeom>
            <a:avLst/>
            <a:gdLst/>
            <a:ahLst/>
            <a:cxnLst/>
            <a:rect l="l" t="t" r="r" b="b"/>
            <a:pathLst>
              <a:path w="2510154" h="1136014">
                <a:moveTo>
                  <a:pt x="2509750" y="0"/>
                </a:moveTo>
                <a:lnTo>
                  <a:pt x="2360766" y="829169"/>
                </a:lnTo>
                <a:lnTo>
                  <a:pt x="0" y="1135576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70870" y="2812128"/>
            <a:ext cx="2528570" cy="1124585"/>
          </a:xfrm>
          <a:custGeom>
            <a:avLst/>
            <a:gdLst/>
            <a:ahLst/>
            <a:cxnLst/>
            <a:rect l="l" t="t" r="r" b="b"/>
            <a:pathLst>
              <a:path w="2528570" h="1124585">
                <a:moveTo>
                  <a:pt x="2528338" y="0"/>
                </a:moveTo>
                <a:lnTo>
                  <a:pt x="2371599" y="814472"/>
                </a:lnTo>
                <a:lnTo>
                  <a:pt x="0" y="112454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31480" y="3022367"/>
            <a:ext cx="2547620" cy="1113790"/>
          </a:xfrm>
          <a:custGeom>
            <a:avLst/>
            <a:gdLst/>
            <a:ahLst/>
            <a:cxnLst/>
            <a:rect l="l" t="t" r="r" b="b"/>
            <a:pathLst>
              <a:path w="2547620" h="1113789">
                <a:moveTo>
                  <a:pt x="2547152" y="0"/>
                </a:moveTo>
                <a:lnTo>
                  <a:pt x="2382432" y="799525"/>
                </a:lnTo>
                <a:lnTo>
                  <a:pt x="0" y="1113255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92623" y="3234873"/>
            <a:ext cx="2566670" cy="1101725"/>
          </a:xfrm>
          <a:custGeom>
            <a:avLst/>
            <a:gdLst/>
            <a:ahLst/>
            <a:cxnLst/>
            <a:rect l="l" t="t" r="r" b="b"/>
            <a:pathLst>
              <a:path w="2566670" h="1101725">
                <a:moveTo>
                  <a:pt x="2566271" y="0"/>
                </a:moveTo>
                <a:lnTo>
                  <a:pt x="2393507" y="784257"/>
                </a:lnTo>
                <a:lnTo>
                  <a:pt x="0" y="1101715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54464" y="3449726"/>
            <a:ext cx="2585720" cy="1090295"/>
          </a:xfrm>
          <a:custGeom>
            <a:avLst/>
            <a:gdLst/>
            <a:ahLst/>
            <a:cxnLst/>
            <a:rect l="l" t="t" r="r" b="b"/>
            <a:pathLst>
              <a:path w="2585720" h="1090295">
                <a:moveTo>
                  <a:pt x="2585527" y="0"/>
                </a:moveTo>
                <a:lnTo>
                  <a:pt x="2404585" y="768506"/>
                </a:lnTo>
                <a:lnTo>
                  <a:pt x="0" y="1089748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16914" y="3666850"/>
            <a:ext cx="2605405" cy="1077595"/>
          </a:xfrm>
          <a:custGeom>
            <a:avLst/>
            <a:gdLst/>
            <a:ahLst/>
            <a:cxnLst/>
            <a:rect l="l" t="t" r="r" b="b"/>
            <a:pathLst>
              <a:path w="2605404" h="1077595">
                <a:moveTo>
                  <a:pt x="2605090" y="0"/>
                </a:moveTo>
                <a:lnTo>
                  <a:pt x="2415744" y="752504"/>
                </a:lnTo>
                <a:lnTo>
                  <a:pt x="0" y="1077574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96627" y="3157605"/>
            <a:ext cx="56515" cy="7620"/>
          </a:xfrm>
          <a:custGeom>
            <a:avLst/>
            <a:gdLst/>
            <a:ahLst/>
            <a:cxnLst/>
            <a:rect l="l" t="t" r="r" b="b"/>
            <a:pathLst>
              <a:path w="56514" h="7619">
                <a:moveTo>
                  <a:pt x="56458" y="0"/>
                </a:moveTo>
                <a:lnTo>
                  <a:pt x="0" y="7144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54758" y="3348896"/>
            <a:ext cx="57150" cy="7620"/>
          </a:xfrm>
          <a:custGeom>
            <a:avLst/>
            <a:gdLst/>
            <a:ahLst/>
            <a:cxnLst/>
            <a:rect l="l" t="t" r="r" b="b"/>
            <a:pathLst>
              <a:path w="57150" h="7620">
                <a:moveTo>
                  <a:pt x="56704" y="0"/>
                </a:moveTo>
                <a:lnTo>
                  <a:pt x="0" y="729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13431" y="3542125"/>
            <a:ext cx="57150" cy="7620"/>
          </a:xfrm>
          <a:custGeom>
            <a:avLst/>
            <a:gdLst/>
            <a:ahLst/>
            <a:cxnLst/>
            <a:rect l="l" t="t" r="r" b="b"/>
            <a:pathLst>
              <a:path w="57150" h="7620">
                <a:moveTo>
                  <a:pt x="57025" y="0"/>
                </a:moveTo>
                <a:lnTo>
                  <a:pt x="0" y="7354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72645" y="3737205"/>
            <a:ext cx="57785" cy="7620"/>
          </a:xfrm>
          <a:custGeom>
            <a:avLst/>
            <a:gdLst/>
            <a:ahLst/>
            <a:cxnLst/>
            <a:rect l="l" t="t" r="r" b="b"/>
            <a:pathLst>
              <a:path w="57785" h="7620">
                <a:moveTo>
                  <a:pt x="57266" y="0"/>
                </a:moveTo>
                <a:lnTo>
                  <a:pt x="0" y="742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32476" y="3934148"/>
            <a:ext cx="57785" cy="7620"/>
          </a:xfrm>
          <a:custGeom>
            <a:avLst/>
            <a:gdLst/>
            <a:ahLst/>
            <a:cxnLst/>
            <a:rect l="l" t="t" r="r" b="b"/>
            <a:pathLst>
              <a:path w="57785" h="7620">
                <a:moveTo>
                  <a:pt x="57592" y="0"/>
                </a:moveTo>
                <a:lnTo>
                  <a:pt x="0" y="7563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92923" y="4133105"/>
            <a:ext cx="58419" cy="8255"/>
          </a:xfrm>
          <a:custGeom>
            <a:avLst/>
            <a:gdLst/>
            <a:ahLst/>
            <a:cxnLst/>
            <a:rect l="l" t="t" r="r" b="b"/>
            <a:pathLst>
              <a:path w="58420" h="8254">
                <a:moveTo>
                  <a:pt x="57833" y="0"/>
                </a:moveTo>
                <a:lnTo>
                  <a:pt x="0" y="7630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53907" y="4333996"/>
            <a:ext cx="58419" cy="8255"/>
          </a:xfrm>
          <a:custGeom>
            <a:avLst/>
            <a:gdLst/>
            <a:ahLst/>
            <a:cxnLst/>
            <a:rect l="l" t="t" r="r" b="b"/>
            <a:pathLst>
              <a:path w="58420" h="8254">
                <a:moveTo>
                  <a:pt x="58075" y="0"/>
                </a:moveTo>
                <a:lnTo>
                  <a:pt x="0" y="7698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15584" y="4536885"/>
            <a:ext cx="58419" cy="8255"/>
          </a:xfrm>
          <a:custGeom>
            <a:avLst/>
            <a:gdLst/>
            <a:ahLst/>
            <a:cxnLst/>
            <a:rect l="l" t="t" r="r" b="b"/>
            <a:pathLst>
              <a:path w="58420" h="8254">
                <a:moveTo>
                  <a:pt x="58318" y="0"/>
                </a:moveTo>
                <a:lnTo>
                  <a:pt x="0" y="7797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77793" y="4741800"/>
            <a:ext cx="59055" cy="8255"/>
          </a:xfrm>
          <a:custGeom>
            <a:avLst/>
            <a:gdLst/>
            <a:ahLst/>
            <a:cxnLst/>
            <a:rect l="l" t="t" r="r" b="b"/>
            <a:pathLst>
              <a:path w="59054" h="8254">
                <a:moveTo>
                  <a:pt x="58641" y="0"/>
                </a:moveTo>
                <a:lnTo>
                  <a:pt x="0" y="789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24541" y="2273496"/>
            <a:ext cx="100330" cy="855344"/>
          </a:xfrm>
          <a:custGeom>
            <a:avLst/>
            <a:gdLst/>
            <a:ahLst/>
            <a:cxnLst/>
            <a:rect l="l" t="t" r="r" b="b"/>
            <a:pathLst>
              <a:path w="100330" h="855344">
                <a:moveTo>
                  <a:pt x="100079" y="854772"/>
                </a:moveTo>
                <a:lnTo>
                  <a:pt x="0" y="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44415" y="2594512"/>
            <a:ext cx="67418" cy="96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22791" y="2816939"/>
            <a:ext cx="2926080" cy="1623060"/>
          </a:xfrm>
          <a:custGeom>
            <a:avLst/>
            <a:gdLst/>
            <a:ahLst/>
            <a:cxnLst/>
            <a:rect l="l" t="t" r="r" b="b"/>
            <a:pathLst>
              <a:path w="2926079" h="1623060">
                <a:moveTo>
                  <a:pt x="0" y="295741"/>
                </a:moveTo>
                <a:lnTo>
                  <a:pt x="2331382" y="0"/>
                </a:lnTo>
                <a:lnTo>
                  <a:pt x="2925694" y="1622449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11715" y="2719986"/>
            <a:ext cx="2957830" cy="1637030"/>
          </a:xfrm>
          <a:custGeom>
            <a:avLst/>
            <a:gdLst/>
            <a:ahLst/>
            <a:cxnLst/>
            <a:rect l="l" t="t" r="r" b="b"/>
            <a:pathLst>
              <a:path w="2957829" h="1637029">
                <a:moveTo>
                  <a:pt x="0" y="297889"/>
                </a:moveTo>
                <a:lnTo>
                  <a:pt x="2356361" y="0"/>
                </a:lnTo>
                <a:lnTo>
                  <a:pt x="2957826" y="1636480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100348" y="2620984"/>
            <a:ext cx="2990850" cy="1651000"/>
          </a:xfrm>
          <a:custGeom>
            <a:avLst/>
            <a:gdLst/>
            <a:ahLst/>
            <a:cxnLst/>
            <a:rect l="l" t="t" r="r" b="b"/>
            <a:pathLst>
              <a:path w="2990850" h="1651000">
                <a:moveTo>
                  <a:pt x="0" y="300005"/>
                </a:moveTo>
                <a:lnTo>
                  <a:pt x="2381974" y="0"/>
                </a:lnTo>
                <a:lnTo>
                  <a:pt x="2990826" y="1650602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88772" y="2519771"/>
            <a:ext cx="3024505" cy="1665605"/>
          </a:xfrm>
          <a:custGeom>
            <a:avLst/>
            <a:gdLst/>
            <a:ahLst/>
            <a:cxnLst/>
            <a:rect l="l" t="t" r="r" b="b"/>
            <a:pathLst>
              <a:path w="3024504" h="1665604">
                <a:moveTo>
                  <a:pt x="0" y="302176"/>
                </a:moveTo>
                <a:lnTo>
                  <a:pt x="2408066" y="0"/>
                </a:lnTo>
                <a:lnTo>
                  <a:pt x="3024444" y="1665129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76909" y="2416352"/>
            <a:ext cx="3059430" cy="1680210"/>
          </a:xfrm>
          <a:custGeom>
            <a:avLst/>
            <a:gdLst/>
            <a:ahLst/>
            <a:cxnLst/>
            <a:rect l="l" t="t" r="r" b="b"/>
            <a:pathLst>
              <a:path w="3059429" h="1680210">
                <a:moveTo>
                  <a:pt x="0" y="304395"/>
                </a:moveTo>
                <a:lnTo>
                  <a:pt x="2434796" y="0"/>
                </a:lnTo>
                <a:lnTo>
                  <a:pt x="3058854" y="1679743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64846" y="2310562"/>
            <a:ext cx="3094355" cy="1694814"/>
          </a:xfrm>
          <a:custGeom>
            <a:avLst/>
            <a:gdLst/>
            <a:ahLst/>
            <a:cxnLst/>
            <a:rect l="l" t="t" r="r" b="b"/>
            <a:pathLst>
              <a:path w="3094354" h="1694814">
                <a:moveTo>
                  <a:pt x="0" y="306668"/>
                </a:moveTo>
                <a:lnTo>
                  <a:pt x="2462006" y="0"/>
                </a:lnTo>
                <a:lnTo>
                  <a:pt x="3094040" y="1694769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52424" y="2202486"/>
            <a:ext cx="3130550" cy="1710055"/>
          </a:xfrm>
          <a:custGeom>
            <a:avLst/>
            <a:gdLst/>
            <a:ahLst/>
            <a:cxnLst/>
            <a:rect l="l" t="t" r="r" b="b"/>
            <a:pathLst>
              <a:path w="3130550" h="1710054">
                <a:moveTo>
                  <a:pt x="0" y="308905"/>
                </a:moveTo>
                <a:lnTo>
                  <a:pt x="2489929" y="0"/>
                </a:lnTo>
                <a:lnTo>
                  <a:pt x="3130174" y="1709886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39730" y="2091886"/>
            <a:ext cx="3167380" cy="1725930"/>
          </a:xfrm>
          <a:custGeom>
            <a:avLst/>
            <a:gdLst/>
            <a:ahLst/>
            <a:cxnLst/>
            <a:rect l="l" t="t" r="r" b="b"/>
            <a:pathLst>
              <a:path w="3167379" h="1725929">
                <a:moveTo>
                  <a:pt x="0" y="311189"/>
                </a:moveTo>
                <a:lnTo>
                  <a:pt x="2518490" y="0"/>
                </a:lnTo>
                <a:lnTo>
                  <a:pt x="3167088" y="1725329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26769" y="1978683"/>
            <a:ext cx="3204845" cy="1741170"/>
          </a:xfrm>
          <a:custGeom>
            <a:avLst/>
            <a:gdLst/>
            <a:ahLst/>
            <a:cxnLst/>
            <a:rect l="l" t="t" r="r" b="b"/>
            <a:pathLst>
              <a:path w="3204845" h="1741170">
                <a:moveTo>
                  <a:pt x="0" y="313520"/>
                </a:moveTo>
                <a:lnTo>
                  <a:pt x="2547689" y="0"/>
                </a:lnTo>
                <a:lnTo>
                  <a:pt x="3204782" y="1741097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85125" y="3110302"/>
            <a:ext cx="57150" cy="7620"/>
          </a:xfrm>
          <a:custGeom>
            <a:avLst/>
            <a:gdLst/>
            <a:ahLst/>
            <a:cxnLst/>
            <a:rect l="l" t="t" r="r" b="b"/>
            <a:pathLst>
              <a:path w="57150" h="7619">
                <a:moveTo>
                  <a:pt x="56537" y="0"/>
                </a:moveTo>
                <a:lnTo>
                  <a:pt x="0" y="7140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73570" y="3015426"/>
            <a:ext cx="57785" cy="7620"/>
          </a:xfrm>
          <a:custGeom>
            <a:avLst/>
            <a:gdLst/>
            <a:ahLst/>
            <a:cxnLst/>
            <a:rect l="l" t="t" r="r" b="b"/>
            <a:pathLst>
              <a:path w="57785" h="7619">
                <a:moveTo>
                  <a:pt x="57179" y="0"/>
                </a:moveTo>
                <a:lnTo>
                  <a:pt x="0" y="7266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61803" y="2918552"/>
            <a:ext cx="58419" cy="7620"/>
          </a:xfrm>
          <a:custGeom>
            <a:avLst/>
            <a:gdLst/>
            <a:ahLst/>
            <a:cxnLst/>
            <a:rect l="l" t="t" r="r" b="b"/>
            <a:pathLst>
              <a:path w="58419" h="7619">
                <a:moveTo>
                  <a:pt x="57817" y="0"/>
                </a:moveTo>
                <a:lnTo>
                  <a:pt x="0" y="7313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9827" y="2819523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5" h="7619">
                <a:moveTo>
                  <a:pt x="58455" y="0"/>
                </a:moveTo>
                <a:lnTo>
                  <a:pt x="0" y="736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37488" y="2718254"/>
            <a:ext cx="59690" cy="7620"/>
          </a:xfrm>
          <a:custGeom>
            <a:avLst/>
            <a:gdLst/>
            <a:ahLst/>
            <a:cxnLst/>
            <a:rect l="l" t="t" r="r" b="b"/>
            <a:pathLst>
              <a:path w="59689" h="7619">
                <a:moveTo>
                  <a:pt x="59173" y="0"/>
                </a:moveTo>
                <a:lnTo>
                  <a:pt x="0" y="7404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24945" y="2614746"/>
            <a:ext cx="60325" cy="7620"/>
          </a:xfrm>
          <a:custGeom>
            <a:avLst/>
            <a:gdLst/>
            <a:ahLst/>
            <a:cxnLst/>
            <a:rect l="l" t="t" r="r" b="b"/>
            <a:pathLst>
              <a:path w="60325" h="7619">
                <a:moveTo>
                  <a:pt x="59811" y="0"/>
                </a:moveTo>
                <a:lnTo>
                  <a:pt x="0" y="745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12127" y="2508839"/>
            <a:ext cx="60960" cy="7620"/>
          </a:xfrm>
          <a:custGeom>
            <a:avLst/>
            <a:gdLst/>
            <a:ahLst/>
            <a:cxnLst/>
            <a:rect l="l" t="t" r="r" b="b"/>
            <a:pathLst>
              <a:path w="60960" h="7619">
                <a:moveTo>
                  <a:pt x="60449" y="0"/>
                </a:moveTo>
                <a:lnTo>
                  <a:pt x="0" y="7498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98954" y="2400536"/>
            <a:ext cx="61594" cy="7620"/>
          </a:xfrm>
          <a:custGeom>
            <a:avLst/>
            <a:gdLst/>
            <a:ahLst/>
            <a:cxnLst/>
            <a:rect l="l" t="t" r="r" b="b"/>
            <a:pathLst>
              <a:path w="61594" h="7619">
                <a:moveTo>
                  <a:pt x="61166" y="0"/>
                </a:moveTo>
                <a:lnTo>
                  <a:pt x="0" y="754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85513" y="2289675"/>
            <a:ext cx="62230" cy="7620"/>
          </a:xfrm>
          <a:custGeom>
            <a:avLst/>
            <a:gdLst/>
            <a:ahLst/>
            <a:cxnLst/>
            <a:rect l="l" t="t" r="r" b="b"/>
            <a:pathLst>
              <a:path w="62230" h="7619">
                <a:moveTo>
                  <a:pt x="61883" y="0"/>
                </a:moveTo>
                <a:lnTo>
                  <a:pt x="0" y="7584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41819" y="2496296"/>
            <a:ext cx="2558050" cy="1868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Shape 1">
            <a:extLst>
              <a:ext uri="{FF2B5EF4-FFF2-40B4-BE49-F238E27FC236}">
                <a16:creationId xmlns:a16="http://schemas.microsoft.com/office/drawing/2014/main" id="{F9385EF4-1F56-1342-B4BB-6AB987BC4F57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6" name="TextShape 2">
            <a:extLst>
              <a:ext uri="{FF2B5EF4-FFF2-40B4-BE49-F238E27FC236}">
                <a16:creationId xmlns:a16="http://schemas.microsoft.com/office/drawing/2014/main" id="{DB42F35E-50A3-0C4D-8908-2813AD4B164C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try to rotate the axes until we find the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angle 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view the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023249" y="1872492"/>
            <a:ext cx="1600587" cy="2244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9669" y="1645185"/>
            <a:ext cx="2416605" cy="1797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45652" y="2269130"/>
            <a:ext cx="3625770" cy="2794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71342" y="4072271"/>
            <a:ext cx="2139950" cy="759460"/>
          </a:xfrm>
          <a:custGeom>
            <a:avLst/>
            <a:gdLst/>
            <a:ahLst/>
            <a:cxnLst/>
            <a:rect l="l" t="t" r="r" b="b"/>
            <a:pathLst>
              <a:path w="2139950" h="759460">
                <a:moveTo>
                  <a:pt x="2139486" y="0"/>
                </a:moveTo>
                <a:lnTo>
                  <a:pt x="0" y="759335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0535" y="4547546"/>
            <a:ext cx="62865" cy="74930"/>
          </a:xfrm>
          <a:custGeom>
            <a:avLst/>
            <a:gdLst/>
            <a:ahLst/>
            <a:cxnLst/>
            <a:rect l="l" t="t" r="r" b="b"/>
            <a:pathLst>
              <a:path w="62864" h="74929">
                <a:moveTo>
                  <a:pt x="62500" y="5592"/>
                </a:moveTo>
                <a:lnTo>
                  <a:pt x="8670" y="0"/>
                </a:lnTo>
                <a:lnTo>
                  <a:pt x="7729" y="9061"/>
                </a:lnTo>
                <a:lnTo>
                  <a:pt x="48851" y="13334"/>
                </a:lnTo>
                <a:lnTo>
                  <a:pt x="1075" y="58509"/>
                </a:lnTo>
                <a:lnTo>
                  <a:pt x="0" y="68865"/>
                </a:lnTo>
                <a:lnTo>
                  <a:pt x="55329" y="74613"/>
                </a:lnTo>
                <a:lnTo>
                  <a:pt x="56270" y="65559"/>
                </a:lnTo>
                <a:lnTo>
                  <a:pt x="13648" y="61131"/>
                </a:lnTo>
                <a:lnTo>
                  <a:pt x="61423" y="15956"/>
                </a:lnTo>
                <a:lnTo>
                  <a:pt x="62500" y="55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1005" y="1906043"/>
            <a:ext cx="1177925" cy="2181860"/>
          </a:xfrm>
          <a:custGeom>
            <a:avLst/>
            <a:gdLst/>
            <a:ahLst/>
            <a:cxnLst/>
            <a:rect l="l" t="t" r="r" b="b"/>
            <a:pathLst>
              <a:path w="1177925" h="2181860">
                <a:moveTo>
                  <a:pt x="1177655" y="2181235"/>
                </a:moveTo>
                <a:lnTo>
                  <a:pt x="0" y="599334"/>
                </a:lnTo>
                <a:lnTo>
                  <a:pt x="94738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0707" y="1999426"/>
            <a:ext cx="1174750" cy="2178050"/>
          </a:xfrm>
          <a:custGeom>
            <a:avLst/>
            <a:gdLst/>
            <a:ahLst/>
            <a:cxnLst/>
            <a:rect l="l" t="t" r="r" b="b"/>
            <a:pathLst>
              <a:path w="1174750" h="2178050">
                <a:moveTo>
                  <a:pt x="1174226" y="2177902"/>
                </a:moveTo>
                <a:lnTo>
                  <a:pt x="0" y="591411"/>
                </a:lnTo>
                <a:lnTo>
                  <a:pt x="68863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9650" y="2093027"/>
            <a:ext cx="1170940" cy="2174875"/>
          </a:xfrm>
          <a:custGeom>
            <a:avLst/>
            <a:gdLst/>
            <a:ahLst/>
            <a:cxnLst/>
            <a:rect l="l" t="t" r="r" b="b"/>
            <a:pathLst>
              <a:path w="1170939" h="2174875">
                <a:moveTo>
                  <a:pt x="1170727" y="2174664"/>
                </a:moveTo>
                <a:lnTo>
                  <a:pt x="0" y="583670"/>
                </a:lnTo>
                <a:lnTo>
                  <a:pt x="42768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37692" y="2187081"/>
            <a:ext cx="1167765" cy="2171700"/>
          </a:xfrm>
          <a:custGeom>
            <a:avLst/>
            <a:gdLst/>
            <a:ahLst/>
            <a:cxnLst/>
            <a:rect l="l" t="t" r="r" b="b"/>
            <a:pathLst>
              <a:path w="1167764" h="2171700">
                <a:moveTo>
                  <a:pt x="1167227" y="2171198"/>
                </a:moveTo>
                <a:lnTo>
                  <a:pt x="0" y="575700"/>
                </a:lnTo>
                <a:lnTo>
                  <a:pt x="16569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5039" y="2281424"/>
            <a:ext cx="1174115" cy="2167890"/>
          </a:xfrm>
          <a:custGeom>
            <a:avLst/>
            <a:gdLst/>
            <a:ahLst/>
            <a:cxnLst/>
            <a:rect l="l" t="t" r="r" b="b"/>
            <a:pathLst>
              <a:path w="1174114" h="2167890">
                <a:moveTo>
                  <a:pt x="1173585" y="2167835"/>
                </a:moveTo>
                <a:lnTo>
                  <a:pt x="9873" y="567676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4819" y="2376141"/>
            <a:ext cx="1196975" cy="2164715"/>
          </a:xfrm>
          <a:custGeom>
            <a:avLst/>
            <a:gdLst/>
            <a:ahLst/>
            <a:cxnLst/>
            <a:rect l="l" t="t" r="r" b="b"/>
            <a:pathLst>
              <a:path w="1196975" h="2164715">
                <a:moveTo>
                  <a:pt x="1196680" y="2164394"/>
                </a:moveTo>
                <a:lnTo>
                  <a:pt x="36474" y="559668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13523" y="2471226"/>
            <a:ext cx="1220470" cy="2160905"/>
          </a:xfrm>
          <a:custGeom>
            <a:avLst/>
            <a:gdLst/>
            <a:ahLst/>
            <a:cxnLst/>
            <a:rect l="l" t="t" r="r" b="b"/>
            <a:pathLst>
              <a:path w="1220470" h="2160904">
                <a:moveTo>
                  <a:pt x="1219941" y="2160890"/>
                </a:moveTo>
                <a:lnTo>
                  <a:pt x="63329" y="551527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31240" y="2566607"/>
            <a:ext cx="1243330" cy="2157730"/>
          </a:xfrm>
          <a:custGeom>
            <a:avLst/>
            <a:gdLst/>
            <a:ahLst/>
            <a:cxnLst/>
            <a:rect l="l" t="t" r="r" b="b"/>
            <a:pathLst>
              <a:path w="1243329" h="2157729">
                <a:moveTo>
                  <a:pt x="1243281" y="2157403"/>
                </a:moveTo>
                <a:lnTo>
                  <a:pt x="90341" y="543403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47889" y="2662356"/>
            <a:ext cx="1267460" cy="2153920"/>
          </a:xfrm>
          <a:custGeom>
            <a:avLst/>
            <a:gdLst/>
            <a:ahLst/>
            <a:cxnLst/>
            <a:rect l="l" t="t" r="r" b="b"/>
            <a:pathLst>
              <a:path w="1267460" h="2153920">
                <a:moveTo>
                  <a:pt x="1266858" y="2153852"/>
                </a:moveTo>
                <a:lnTo>
                  <a:pt x="117520" y="535136"/>
                </a:lnTo>
                <a:lnTo>
                  <a:pt x="0" y="0"/>
                </a:lnTo>
              </a:path>
            </a:pathLst>
          </a:custGeom>
          <a:ln w="11109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58998" y="4074307"/>
            <a:ext cx="29209" cy="39370"/>
          </a:xfrm>
          <a:custGeom>
            <a:avLst/>
            <a:gdLst/>
            <a:ahLst/>
            <a:cxnLst/>
            <a:rect l="l" t="t" r="r" b="b"/>
            <a:pathLst>
              <a:path w="29210" h="39370">
                <a:moveTo>
                  <a:pt x="0" y="0"/>
                </a:moveTo>
                <a:lnTo>
                  <a:pt x="28915" y="38828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05351" y="4164365"/>
            <a:ext cx="29209" cy="39370"/>
          </a:xfrm>
          <a:custGeom>
            <a:avLst/>
            <a:gdLst/>
            <a:ahLst/>
            <a:cxnLst/>
            <a:rect l="l" t="t" r="r" b="b"/>
            <a:pathLst>
              <a:path w="29210" h="39370">
                <a:moveTo>
                  <a:pt x="0" y="0"/>
                </a:moveTo>
                <a:lnTo>
                  <a:pt x="28749" y="38891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50802" y="4254649"/>
            <a:ext cx="29209" cy="39370"/>
          </a:xfrm>
          <a:custGeom>
            <a:avLst/>
            <a:gdLst/>
            <a:ahLst/>
            <a:cxnLst/>
            <a:rect l="l" t="t" r="r" b="b"/>
            <a:pathLst>
              <a:path w="29210" h="39370">
                <a:moveTo>
                  <a:pt x="0" y="0"/>
                </a:moveTo>
                <a:lnTo>
                  <a:pt x="28654" y="3904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95424" y="4345245"/>
            <a:ext cx="28575" cy="39370"/>
          </a:xfrm>
          <a:custGeom>
            <a:avLst/>
            <a:gdLst/>
            <a:ahLst/>
            <a:cxnLst/>
            <a:rect l="l" t="t" r="r" b="b"/>
            <a:pathLst>
              <a:path w="28575" h="39370">
                <a:moveTo>
                  <a:pt x="0" y="0"/>
                </a:moveTo>
                <a:lnTo>
                  <a:pt x="28558" y="3919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39128" y="4436225"/>
            <a:ext cx="28575" cy="39370"/>
          </a:xfrm>
          <a:custGeom>
            <a:avLst/>
            <a:gdLst/>
            <a:ahLst/>
            <a:cxnLst/>
            <a:rect l="l" t="t" r="r" b="b"/>
            <a:pathLst>
              <a:path w="28575" h="39370">
                <a:moveTo>
                  <a:pt x="0" y="0"/>
                </a:moveTo>
                <a:lnTo>
                  <a:pt x="28558" y="3919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82011" y="4527422"/>
            <a:ext cx="28575" cy="39370"/>
          </a:xfrm>
          <a:custGeom>
            <a:avLst/>
            <a:gdLst/>
            <a:ahLst/>
            <a:cxnLst/>
            <a:rect l="l" t="t" r="r" b="b"/>
            <a:pathLst>
              <a:path w="28575" h="39370">
                <a:moveTo>
                  <a:pt x="0" y="0"/>
                </a:moveTo>
                <a:lnTo>
                  <a:pt x="28462" y="39355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23981" y="4618964"/>
            <a:ext cx="28575" cy="40005"/>
          </a:xfrm>
          <a:custGeom>
            <a:avLst/>
            <a:gdLst/>
            <a:ahLst/>
            <a:cxnLst/>
            <a:rect l="l" t="t" r="r" b="b"/>
            <a:pathLst>
              <a:path w="28575" h="40004">
                <a:moveTo>
                  <a:pt x="0" y="0"/>
                </a:moveTo>
                <a:lnTo>
                  <a:pt x="28369" y="39474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65121" y="4710811"/>
            <a:ext cx="28575" cy="40005"/>
          </a:xfrm>
          <a:custGeom>
            <a:avLst/>
            <a:gdLst/>
            <a:ahLst/>
            <a:cxnLst/>
            <a:rect l="l" t="t" r="r" b="b"/>
            <a:pathLst>
              <a:path w="28575" h="40004">
                <a:moveTo>
                  <a:pt x="0" y="0"/>
                </a:moveTo>
                <a:lnTo>
                  <a:pt x="28277" y="39592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05351" y="4802978"/>
            <a:ext cx="28575" cy="40005"/>
          </a:xfrm>
          <a:custGeom>
            <a:avLst/>
            <a:gdLst/>
            <a:ahLst/>
            <a:cxnLst/>
            <a:rect l="l" t="t" r="r" b="b"/>
            <a:pathLst>
              <a:path w="28575" h="40004">
                <a:moveTo>
                  <a:pt x="0" y="0"/>
                </a:moveTo>
                <a:lnTo>
                  <a:pt x="28185" y="3971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22611" y="3212115"/>
            <a:ext cx="1149350" cy="1619885"/>
          </a:xfrm>
          <a:custGeom>
            <a:avLst/>
            <a:gdLst/>
            <a:ahLst/>
            <a:cxnLst/>
            <a:rect l="l" t="t" r="r" b="b"/>
            <a:pathLst>
              <a:path w="1149350" h="1619885">
                <a:moveTo>
                  <a:pt x="0" y="0"/>
                </a:moveTo>
                <a:lnTo>
                  <a:pt x="1148730" y="1619491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11999" y="4053900"/>
            <a:ext cx="72836" cy="75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45119" y="1924480"/>
            <a:ext cx="2212340" cy="1319530"/>
          </a:xfrm>
          <a:custGeom>
            <a:avLst/>
            <a:gdLst/>
            <a:ahLst/>
            <a:cxnLst/>
            <a:rect l="l" t="t" r="r" b="b"/>
            <a:pathLst>
              <a:path w="2212340" h="1319530">
                <a:moveTo>
                  <a:pt x="2212107" y="0"/>
                </a:moveTo>
                <a:lnTo>
                  <a:pt x="2110608" y="597595"/>
                </a:lnTo>
                <a:lnTo>
                  <a:pt x="0" y="1319335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80464" y="2128577"/>
            <a:ext cx="2230755" cy="1306195"/>
          </a:xfrm>
          <a:custGeom>
            <a:avLst/>
            <a:gdLst/>
            <a:ahLst/>
            <a:cxnLst/>
            <a:rect l="l" t="t" r="r" b="b"/>
            <a:pathLst>
              <a:path w="2230754" h="1306195">
                <a:moveTo>
                  <a:pt x="2230359" y="0"/>
                </a:moveTo>
                <a:lnTo>
                  <a:pt x="2114108" y="579865"/>
                </a:lnTo>
                <a:lnTo>
                  <a:pt x="0" y="1306108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16516" y="2333806"/>
            <a:ext cx="2249170" cy="1292860"/>
          </a:xfrm>
          <a:custGeom>
            <a:avLst/>
            <a:gdLst/>
            <a:ahLst/>
            <a:cxnLst/>
            <a:rect l="l" t="t" r="r" b="b"/>
            <a:pathLst>
              <a:path w="2249170" h="1292860">
                <a:moveTo>
                  <a:pt x="2248823" y="0"/>
                </a:moveTo>
                <a:lnTo>
                  <a:pt x="2117599" y="561953"/>
                </a:lnTo>
                <a:lnTo>
                  <a:pt x="0" y="129262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53251" y="2540238"/>
            <a:ext cx="2267585" cy="1279525"/>
          </a:xfrm>
          <a:custGeom>
            <a:avLst/>
            <a:gdLst/>
            <a:ahLst/>
            <a:cxnLst/>
            <a:rect l="l" t="t" r="r" b="b"/>
            <a:pathLst>
              <a:path w="2267585" h="1279525">
                <a:moveTo>
                  <a:pt x="2267437" y="0"/>
                </a:moveTo>
                <a:lnTo>
                  <a:pt x="2121186" y="543796"/>
                </a:lnTo>
                <a:lnTo>
                  <a:pt x="0" y="1279038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90764" y="2747803"/>
            <a:ext cx="2286635" cy="1265555"/>
          </a:xfrm>
          <a:custGeom>
            <a:avLst/>
            <a:gdLst/>
            <a:ahLst/>
            <a:cxnLst/>
            <a:rect l="l" t="t" r="r" b="b"/>
            <a:pathLst>
              <a:path w="2286635" h="1265554">
                <a:moveTo>
                  <a:pt x="2286193" y="0"/>
                </a:moveTo>
                <a:lnTo>
                  <a:pt x="2124694" y="525457"/>
                </a:lnTo>
                <a:lnTo>
                  <a:pt x="0" y="126528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28968" y="2956572"/>
            <a:ext cx="2305685" cy="1251585"/>
          </a:xfrm>
          <a:custGeom>
            <a:avLst/>
            <a:gdLst/>
            <a:ahLst/>
            <a:cxnLst/>
            <a:rect l="l" t="t" r="r" b="b"/>
            <a:pathLst>
              <a:path w="2305685" h="1251585">
                <a:moveTo>
                  <a:pt x="2305090" y="0"/>
                </a:moveTo>
                <a:lnTo>
                  <a:pt x="2128210" y="506864"/>
                </a:lnTo>
                <a:lnTo>
                  <a:pt x="0" y="1251350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67862" y="3166553"/>
            <a:ext cx="2324735" cy="1237615"/>
          </a:xfrm>
          <a:custGeom>
            <a:avLst/>
            <a:gdLst/>
            <a:ahLst/>
            <a:cxnLst/>
            <a:rect l="l" t="t" r="r" b="b"/>
            <a:pathLst>
              <a:path w="2324735" h="1237614">
                <a:moveTo>
                  <a:pt x="2324207" y="0"/>
                </a:moveTo>
                <a:lnTo>
                  <a:pt x="2131805" y="488097"/>
                </a:lnTo>
                <a:lnTo>
                  <a:pt x="0" y="1237236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07455" y="3377666"/>
            <a:ext cx="2343785" cy="1223010"/>
          </a:xfrm>
          <a:custGeom>
            <a:avLst/>
            <a:gdLst/>
            <a:ahLst/>
            <a:cxnLst/>
            <a:rect l="l" t="t" r="r" b="b"/>
            <a:pathLst>
              <a:path w="2343785" h="1223010">
                <a:moveTo>
                  <a:pt x="2343545" y="0"/>
                </a:moveTo>
                <a:lnTo>
                  <a:pt x="2135401" y="469148"/>
                </a:lnTo>
                <a:lnTo>
                  <a:pt x="0" y="1222948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47892" y="3590070"/>
            <a:ext cx="2363470" cy="1209040"/>
          </a:xfrm>
          <a:custGeom>
            <a:avLst/>
            <a:gdLst/>
            <a:ahLst/>
            <a:cxnLst/>
            <a:rect l="l" t="t" r="r" b="b"/>
            <a:pathLst>
              <a:path w="2363470" h="1209039">
                <a:moveTo>
                  <a:pt x="2362942" y="0"/>
                </a:moveTo>
                <a:lnTo>
                  <a:pt x="2138843" y="449937"/>
                </a:lnTo>
                <a:lnTo>
                  <a:pt x="0" y="1208454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10852" y="3237935"/>
            <a:ext cx="51435" cy="17780"/>
          </a:xfrm>
          <a:custGeom>
            <a:avLst/>
            <a:gdLst/>
            <a:ahLst/>
            <a:cxnLst/>
            <a:rect l="l" t="t" r="r" b="b"/>
            <a:pathLst>
              <a:path w="51435" h="17779">
                <a:moveTo>
                  <a:pt x="51392" y="0"/>
                </a:moveTo>
                <a:lnTo>
                  <a:pt x="0" y="17639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46134" y="3428726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69" h="17779">
                <a:moveTo>
                  <a:pt x="51464" y="0"/>
                </a:moveTo>
                <a:lnTo>
                  <a:pt x="0" y="1771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82169" y="3620555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69" h="17779">
                <a:moveTo>
                  <a:pt x="51551" y="0"/>
                </a:moveTo>
                <a:lnTo>
                  <a:pt x="0" y="17782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18825" y="3813326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51638" y="0"/>
                </a:moveTo>
                <a:lnTo>
                  <a:pt x="0" y="17853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56251" y="4007055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51733" y="0"/>
                </a:moveTo>
                <a:lnTo>
                  <a:pt x="0" y="18003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94368" y="4201893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51820" y="0"/>
                </a:moveTo>
                <a:lnTo>
                  <a:pt x="0" y="18073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33255" y="4397688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51915" y="0"/>
                </a:moveTo>
                <a:lnTo>
                  <a:pt x="0" y="18215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872836" y="4594498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52009" y="0"/>
                </a:moveTo>
                <a:lnTo>
                  <a:pt x="0" y="18349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13185" y="4792368"/>
            <a:ext cx="52069" cy="19050"/>
          </a:xfrm>
          <a:custGeom>
            <a:avLst/>
            <a:gdLst/>
            <a:ahLst/>
            <a:cxnLst/>
            <a:rect l="l" t="t" r="r" b="b"/>
            <a:pathLst>
              <a:path w="52070" h="19050">
                <a:moveTo>
                  <a:pt x="52021" y="0"/>
                </a:moveTo>
                <a:lnTo>
                  <a:pt x="0" y="18467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00561" y="2678343"/>
            <a:ext cx="122555" cy="534035"/>
          </a:xfrm>
          <a:custGeom>
            <a:avLst/>
            <a:gdLst/>
            <a:ahLst/>
            <a:cxnLst/>
            <a:rect l="l" t="t" r="r" b="b"/>
            <a:pathLst>
              <a:path w="122555" h="534035">
                <a:moveTo>
                  <a:pt x="122050" y="533771"/>
                </a:moveTo>
                <a:lnTo>
                  <a:pt x="0" y="0"/>
                </a:lnTo>
              </a:path>
            </a:pathLst>
          </a:custGeom>
          <a:ln w="11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98816" y="2860348"/>
            <a:ext cx="70839" cy="973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20398" y="2480213"/>
            <a:ext cx="3295015" cy="1584325"/>
          </a:xfrm>
          <a:custGeom>
            <a:avLst/>
            <a:gdLst/>
            <a:ahLst/>
            <a:cxnLst/>
            <a:rect l="l" t="t" r="r" b="b"/>
            <a:pathLst>
              <a:path w="3295015" h="1584325">
                <a:moveTo>
                  <a:pt x="0" y="722257"/>
                </a:moveTo>
                <a:lnTo>
                  <a:pt x="2114069" y="0"/>
                </a:lnTo>
                <a:lnTo>
                  <a:pt x="3294535" y="1584027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06941" y="2413922"/>
            <a:ext cx="3333115" cy="1601470"/>
          </a:xfrm>
          <a:custGeom>
            <a:avLst/>
            <a:gdLst/>
            <a:ahLst/>
            <a:cxnLst/>
            <a:rect l="l" t="t" r="r" b="b"/>
            <a:pathLst>
              <a:path w="3333115" h="1601470">
                <a:moveTo>
                  <a:pt x="0" y="729703"/>
                </a:moveTo>
                <a:lnTo>
                  <a:pt x="2138402" y="0"/>
                </a:lnTo>
                <a:lnTo>
                  <a:pt x="3332976" y="160105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93174" y="2346148"/>
            <a:ext cx="3372485" cy="1618615"/>
          </a:xfrm>
          <a:custGeom>
            <a:avLst/>
            <a:gdLst/>
            <a:ahLst/>
            <a:cxnLst/>
            <a:rect l="l" t="t" r="r" b="b"/>
            <a:pathLst>
              <a:path w="3372485" h="1618614">
                <a:moveTo>
                  <a:pt x="0" y="737243"/>
                </a:moveTo>
                <a:lnTo>
                  <a:pt x="2163359" y="0"/>
                </a:lnTo>
                <a:lnTo>
                  <a:pt x="3372316" y="1618503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79081" y="2276725"/>
            <a:ext cx="3413125" cy="1636395"/>
          </a:xfrm>
          <a:custGeom>
            <a:avLst/>
            <a:gdLst/>
            <a:ahLst/>
            <a:cxnLst/>
            <a:rect l="l" t="t" r="r" b="b"/>
            <a:pathLst>
              <a:path w="3413125" h="1636395">
                <a:moveTo>
                  <a:pt x="0" y="745042"/>
                </a:moveTo>
                <a:lnTo>
                  <a:pt x="2188894" y="0"/>
                </a:lnTo>
                <a:lnTo>
                  <a:pt x="3412595" y="1636311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64646" y="2205661"/>
            <a:ext cx="3454400" cy="1654810"/>
          </a:xfrm>
          <a:custGeom>
            <a:avLst/>
            <a:gdLst/>
            <a:ahLst/>
            <a:cxnLst/>
            <a:rect l="l" t="t" r="r" b="b"/>
            <a:pathLst>
              <a:path w="3454400" h="1654810">
                <a:moveTo>
                  <a:pt x="0" y="752931"/>
                </a:moveTo>
                <a:lnTo>
                  <a:pt x="2215100" y="0"/>
                </a:lnTo>
                <a:lnTo>
                  <a:pt x="3453820" y="1654547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49853" y="2132859"/>
            <a:ext cx="3496310" cy="1673860"/>
          </a:xfrm>
          <a:custGeom>
            <a:avLst/>
            <a:gdLst/>
            <a:ahLst/>
            <a:cxnLst/>
            <a:rect l="l" t="t" r="r" b="b"/>
            <a:pathLst>
              <a:path w="3496310" h="1673860">
                <a:moveTo>
                  <a:pt x="0" y="761084"/>
                </a:moveTo>
                <a:lnTo>
                  <a:pt x="2241844" y="0"/>
                </a:lnTo>
                <a:lnTo>
                  <a:pt x="3496094" y="1673235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34704" y="2058338"/>
            <a:ext cx="3539490" cy="1692275"/>
          </a:xfrm>
          <a:custGeom>
            <a:avLst/>
            <a:gdLst/>
            <a:ahLst/>
            <a:cxnLst/>
            <a:rect l="l" t="t" r="r" b="b"/>
            <a:pathLst>
              <a:path w="3539490" h="1692275">
                <a:moveTo>
                  <a:pt x="0" y="769324"/>
                </a:moveTo>
                <a:lnTo>
                  <a:pt x="2269283" y="0"/>
                </a:lnTo>
                <a:lnTo>
                  <a:pt x="3539426" y="1692280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19174" y="1982018"/>
            <a:ext cx="3583940" cy="1711960"/>
          </a:xfrm>
          <a:custGeom>
            <a:avLst/>
            <a:gdLst/>
            <a:ahLst/>
            <a:cxnLst/>
            <a:rect l="l" t="t" r="r" b="b"/>
            <a:pathLst>
              <a:path w="3583940" h="1711960">
                <a:moveTo>
                  <a:pt x="0" y="777727"/>
                </a:moveTo>
                <a:lnTo>
                  <a:pt x="2297449" y="0"/>
                </a:lnTo>
                <a:lnTo>
                  <a:pt x="3583839" y="1711760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03255" y="1903803"/>
            <a:ext cx="3629660" cy="1731645"/>
          </a:xfrm>
          <a:custGeom>
            <a:avLst/>
            <a:gdLst/>
            <a:ahLst/>
            <a:cxnLst/>
            <a:rect l="l" t="t" r="r" b="b"/>
            <a:pathLst>
              <a:path w="3629660" h="1731645">
                <a:moveTo>
                  <a:pt x="0" y="786309"/>
                </a:moveTo>
                <a:lnTo>
                  <a:pt x="2326201" y="0"/>
                </a:lnTo>
                <a:lnTo>
                  <a:pt x="3629356" y="1731614"/>
                </a:lnTo>
              </a:path>
            </a:pathLst>
          </a:custGeom>
          <a:ln w="111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86100" y="3196596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69" h="17780">
                <a:moveTo>
                  <a:pt x="51479" y="0"/>
                </a:moveTo>
                <a:lnTo>
                  <a:pt x="0" y="17550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72248" y="3137689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69" h="17780">
                <a:moveTo>
                  <a:pt x="52048" y="0"/>
                </a:moveTo>
                <a:lnTo>
                  <a:pt x="0" y="17730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58061" y="3077396"/>
            <a:ext cx="52705" cy="18415"/>
          </a:xfrm>
          <a:custGeom>
            <a:avLst/>
            <a:gdLst/>
            <a:ahLst/>
            <a:cxnLst/>
            <a:rect l="l" t="t" r="r" b="b"/>
            <a:pathLst>
              <a:path w="52705" h="18414">
                <a:moveTo>
                  <a:pt x="52665" y="0"/>
                </a:moveTo>
                <a:lnTo>
                  <a:pt x="0" y="17986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3541" y="3015714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53297" y="0"/>
                </a:moveTo>
                <a:lnTo>
                  <a:pt x="0" y="18159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28679" y="2952482"/>
            <a:ext cx="53975" cy="18415"/>
          </a:xfrm>
          <a:custGeom>
            <a:avLst/>
            <a:gdLst/>
            <a:ahLst/>
            <a:cxnLst/>
            <a:rect l="l" t="t" r="r" b="b"/>
            <a:pathLst>
              <a:path w="53975" h="18414">
                <a:moveTo>
                  <a:pt x="53946" y="0"/>
                </a:moveTo>
                <a:lnTo>
                  <a:pt x="0" y="1833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13452" y="2887776"/>
            <a:ext cx="54610" cy="19050"/>
          </a:xfrm>
          <a:custGeom>
            <a:avLst/>
            <a:gdLst/>
            <a:ahLst/>
            <a:cxnLst/>
            <a:rect l="l" t="t" r="r" b="b"/>
            <a:pathLst>
              <a:path w="54610" h="19050">
                <a:moveTo>
                  <a:pt x="54602" y="0"/>
                </a:moveTo>
                <a:lnTo>
                  <a:pt x="0" y="18502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797843" y="2821438"/>
            <a:ext cx="55880" cy="19050"/>
          </a:xfrm>
          <a:custGeom>
            <a:avLst/>
            <a:gdLst/>
            <a:ahLst/>
            <a:cxnLst/>
            <a:rect l="l" t="t" r="r" b="b"/>
            <a:pathLst>
              <a:path w="55880" h="19050">
                <a:moveTo>
                  <a:pt x="55282" y="0"/>
                </a:moveTo>
                <a:lnTo>
                  <a:pt x="0" y="18751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81847" y="2753466"/>
            <a:ext cx="56515" cy="19050"/>
          </a:xfrm>
          <a:custGeom>
            <a:avLst/>
            <a:gdLst/>
            <a:ahLst/>
            <a:cxnLst/>
            <a:rect l="l" t="t" r="r" b="b"/>
            <a:pathLst>
              <a:path w="56514" h="19050">
                <a:moveTo>
                  <a:pt x="55985" y="0"/>
                </a:moveTo>
                <a:lnTo>
                  <a:pt x="0" y="18917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65447" y="2683777"/>
            <a:ext cx="57150" cy="19685"/>
          </a:xfrm>
          <a:custGeom>
            <a:avLst/>
            <a:gdLst/>
            <a:ahLst/>
            <a:cxnLst/>
            <a:rect l="l" t="t" r="r" b="b"/>
            <a:pathLst>
              <a:path w="57150" h="19685">
                <a:moveTo>
                  <a:pt x="56697" y="0"/>
                </a:moveTo>
                <a:lnTo>
                  <a:pt x="0" y="19162"/>
                </a:lnTo>
              </a:path>
            </a:pathLst>
          </a:custGeom>
          <a:ln w="111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88971" y="2644706"/>
            <a:ext cx="2817159" cy="14832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Shape 1">
            <a:extLst>
              <a:ext uri="{FF2B5EF4-FFF2-40B4-BE49-F238E27FC236}">
                <a16:creationId xmlns:a16="http://schemas.microsoft.com/office/drawing/2014/main" id="{5339EBF3-E541-1F44-A76B-B8D0B16280DF}"/>
              </a:ext>
            </a:extLst>
          </p:cNvPr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76" name="TextShape 2">
            <a:extLst>
              <a:ext uri="{FF2B5EF4-FFF2-40B4-BE49-F238E27FC236}">
                <a16:creationId xmlns:a16="http://schemas.microsoft.com/office/drawing/2014/main" id="{DF0E2EED-7C8E-ED47-8AB0-AC18F3289FE8}"/>
              </a:ext>
            </a:extLst>
          </p:cNvPr>
          <p:cNvSpPr txBox="1"/>
          <p:nvPr/>
        </p:nvSpPr>
        <p:spPr>
          <a:xfrm>
            <a:off x="152400" y="1203632"/>
            <a:ext cx="8839200" cy="879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can we do to get a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view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this data set?</a:t>
            </a:r>
          </a:p>
          <a:p>
            <a:pPr marL="416383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try to rotate the axes until we find the </a:t>
            </a:r>
            <a:r>
              <a:rPr lang="en-US" sz="1905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angle </a:t>
            </a: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view the data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C88FB43-D7CB-CE4A-B31A-47755E8E4EF4}"/>
              </a:ext>
            </a:extLst>
          </p:cNvPr>
          <p:cNvSpPr txBox="1"/>
          <p:nvPr/>
        </p:nvSpPr>
        <p:spPr>
          <a:xfrm>
            <a:off x="6778064" y="1999426"/>
            <a:ext cx="202177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get a better understanding of the data by looking from this angle than from our original perspective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6186</TotalTime>
  <Words>3320</Words>
  <Application>Microsoft Macintosh PowerPoint</Application>
  <PresentationFormat>On-screen Show (16:9)</PresentationFormat>
  <Paragraphs>428</Paragraphs>
  <Slides>76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Calibri</vt:lpstr>
      <vt:lpstr>Calibri Light</vt:lpstr>
      <vt:lpstr>Cambria Math</vt:lpstr>
      <vt:lpstr>Courier New</vt:lpstr>
      <vt:lpstr>Lucida Sans</vt:lpstr>
      <vt:lpstr>Times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Formulation</vt:lpstr>
      <vt:lpstr>PowerPoint Presentation</vt:lpstr>
      <vt:lpstr>PowerPoint Presentation</vt:lpstr>
      <vt:lpstr>Why not PCA?</vt:lpstr>
      <vt:lpstr>Why not PCA?</vt:lpstr>
      <vt:lpstr>PowerPoint Presentation</vt:lpstr>
      <vt:lpstr>SNE (Stochastic Neighbor Embedding) </vt:lpstr>
      <vt:lpstr>SNE (Stochastic Neighbor Embedding) </vt:lpstr>
      <vt:lpstr>SNE (Stochastic Neighbor Embedding) </vt:lpstr>
      <vt:lpstr>Kullback-Leibler Divergence</vt:lpstr>
      <vt:lpstr>Kullback-Leibler Divergence</vt:lpstr>
      <vt:lpstr>SNE (Stochastic Neighbor Embedding) </vt:lpstr>
      <vt:lpstr>PCA versus SNE</vt:lpstr>
      <vt:lpstr>Optimization</vt:lpstr>
      <vt:lpstr>Are we overfitting?</vt:lpstr>
      <vt:lpstr>Crowding Problem</vt:lpstr>
      <vt:lpstr>PowerPoint Presentation</vt:lpstr>
      <vt:lpstr>PowerPoint Presentation</vt:lpstr>
      <vt:lpstr>Mismatched tails can compensate for mismatched dimensionalities</vt:lpstr>
      <vt:lpstr>t-SNE</vt:lpstr>
      <vt:lpstr>PowerPoint Presentation</vt:lpstr>
      <vt:lpstr>t-SNE gradient interpretation</vt:lpstr>
      <vt:lpstr>t-SNE gradient interpretation</vt:lpstr>
      <vt:lpstr>t-SNE gradient interpretation</vt:lpstr>
      <vt:lpstr>t-SNE gradient interpretation</vt:lpstr>
      <vt:lpstr>PowerPoint Presentation</vt:lpstr>
      <vt:lpstr>Barnes-Hut-SNE</vt:lpstr>
      <vt:lpstr>Barnes-Hut Approximation</vt:lpstr>
      <vt:lpstr>Barnes-Hut Approximation</vt:lpstr>
      <vt:lpstr>Solution based on Quadtree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8.3 Principal Component Analysis</dc:title>
  <dc:subject>Introduction to Machine Learning with Python Lecture 8.3.</dc:subject>
  <dc:creator>Andrei Manea</dc:creator>
  <cp:lastModifiedBy>Radu Ionescu</cp:lastModifiedBy>
  <cp:revision>157</cp:revision>
  <dcterms:created xsi:type="dcterms:W3CDTF">2019-11-23T22:51:40Z</dcterms:created>
  <dcterms:modified xsi:type="dcterms:W3CDTF">2024-01-18T17:40:43Z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2019-01-04T00:00:00Z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2019-11-23T00:00:00Z</vt:filetime>
  </property>
</Properties>
</file>