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6" r:id="rId2"/>
    <p:sldId id="258" r:id="rId3"/>
    <p:sldId id="1683" r:id="rId4"/>
    <p:sldId id="272" r:id="rId5"/>
    <p:sldId id="259" r:id="rId6"/>
    <p:sldId id="257" r:id="rId7"/>
    <p:sldId id="260" r:id="rId8"/>
    <p:sldId id="1684" r:id="rId9"/>
    <p:sldId id="261" r:id="rId10"/>
    <p:sldId id="1618" r:id="rId11"/>
    <p:sldId id="1619" r:id="rId12"/>
    <p:sldId id="262" r:id="rId13"/>
    <p:sldId id="263" r:id="rId14"/>
    <p:sldId id="264" r:id="rId15"/>
    <p:sldId id="265" r:id="rId16"/>
    <p:sldId id="266" r:id="rId17"/>
    <p:sldId id="1630" r:id="rId18"/>
    <p:sldId id="1631" r:id="rId19"/>
    <p:sldId id="1632" r:id="rId20"/>
    <p:sldId id="1633" r:id="rId21"/>
    <p:sldId id="1634" r:id="rId22"/>
    <p:sldId id="1635" r:id="rId23"/>
    <p:sldId id="1638" r:id="rId24"/>
    <p:sldId id="1639" r:id="rId25"/>
    <p:sldId id="1640" r:id="rId26"/>
    <p:sldId id="1641" r:id="rId27"/>
    <p:sldId id="1642" r:id="rId28"/>
    <p:sldId id="1643" r:id="rId29"/>
    <p:sldId id="1644" r:id="rId30"/>
    <p:sldId id="1645" r:id="rId31"/>
    <p:sldId id="1647" r:id="rId32"/>
    <p:sldId id="1648" r:id="rId33"/>
    <p:sldId id="1649" r:id="rId34"/>
    <p:sldId id="1650" r:id="rId35"/>
    <p:sldId id="1651" r:id="rId36"/>
    <p:sldId id="1652" r:id="rId37"/>
    <p:sldId id="1653" r:id="rId38"/>
    <p:sldId id="1654" r:id="rId39"/>
    <p:sldId id="1655" r:id="rId40"/>
    <p:sldId id="1656" r:id="rId41"/>
    <p:sldId id="1657" r:id="rId42"/>
    <p:sldId id="1658" r:id="rId43"/>
    <p:sldId id="1659" r:id="rId44"/>
    <p:sldId id="1660" r:id="rId45"/>
    <p:sldId id="1661" r:id="rId46"/>
    <p:sldId id="1662" r:id="rId47"/>
    <p:sldId id="1663" r:id="rId48"/>
    <p:sldId id="1664" r:id="rId49"/>
    <p:sldId id="1665" r:id="rId50"/>
    <p:sldId id="1666" r:id="rId51"/>
    <p:sldId id="1668" r:id="rId52"/>
    <p:sldId id="1669" r:id="rId53"/>
    <p:sldId id="1667" r:id="rId54"/>
    <p:sldId id="1686" r:id="rId55"/>
    <p:sldId id="1671" r:id="rId56"/>
    <p:sldId id="1646" r:id="rId57"/>
    <p:sldId id="1672" r:id="rId58"/>
    <p:sldId id="1673" r:id="rId59"/>
    <p:sldId id="1674" r:id="rId60"/>
    <p:sldId id="1687" r:id="rId61"/>
    <p:sldId id="1620" r:id="rId62"/>
    <p:sldId id="270" r:id="rId63"/>
    <p:sldId id="267" r:id="rId64"/>
    <p:sldId id="268" r:id="rId65"/>
    <p:sldId id="1690" r:id="rId66"/>
    <p:sldId id="1694" r:id="rId67"/>
    <p:sldId id="1693" r:id="rId68"/>
    <p:sldId id="1692" r:id="rId69"/>
    <p:sldId id="1691" r:id="rId70"/>
    <p:sldId id="1695" r:id="rId71"/>
    <p:sldId id="1696" r:id="rId72"/>
    <p:sldId id="1697" r:id="rId73"/>
    <p:sldId id="1688" r:id="rId74"/>
    <p:sldId id="1698" r:id="rId75"/>
    <p:sldId id="1699" r:id="rId76"/>
    <p:sldId id="271" r:id="rId77"/>
    <p:sldId id="1675" r:id="rId78"/>
    <p:sldId id="1676" r:id="rId79"/>
    <p:sldId id="1677" r:id="rId80"/>
    <p:sldId id="1678" r:id="rId81"/>
    <p:sldId id="1679" r:id="rId82"/>
    <p:sldId id="1680" r:id="rId83"/>
    <p:sldId id="1681" r:id="rId84"/>
    <p:sldId id="1682" r:id="rId85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/>
    <p:restoredTop sz="93357"/>
  </p:normalViewPr>
  <p:slideViewPr>
    <p:cSldViewPr snapToGrid="0" snapToObjects="1">
      <p:cViewPr varScale="1">
        <p:scale>
          <a:sx n="121" d="100"/>
          <a:sy n="121" d="100"/>
        </p:scale>
        <p:origin x="17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11A38-4784-834E-B34F-C22BC9224170}" type="datetimeFigureOut">
              <a:rPr lang="en-US" smtClean="0"/>
              <a:t>10/30/23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47A58-7B26-5F4C-8671-3C5BFCD1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8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291040" y="1768680"/>
            <a:ext cx="5497200" cy="438444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291040" y="1768680"/>
            <a:ext cx="549720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29B3954B-387F-488B-908B-3A7AB25DE04E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000" y="307080"/>
            <a:ext cx="9071640" cy="2436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-Nearest Neighbors.</a:t>
            </a:r>
          </a:p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Local Learning.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Curse </a:t>
            </a:r>
            <a:r>
              <a:rPr lang="en-US" sz="4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 Dimensionality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3797D1DA-4D81-1042-862D-D7F3618312C3}"/>
              </a:ext>
            </a:extLst>
          </p:cNvPr>
          <p:cNvSpPr txBox="1"/>
          <p:nvPr/>
        </p:nvSpPr>
        <p:spPr>
          <a:xfrm>
            <a:off x="504360" y="3543120"/>
            <a:ext cx="9071640" cy="32594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 Ionescu, Prof. PhD.</a:t>
            </a: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raducu.ionescu@gmail.com</a:t>
            </a:r>
          </a:p>
          <a:p>
            <a:pPr algn="ctr">
              <a:spcBef>
                <a:spcPts val="799"/>
              </a:spcBef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Faculty of Mathematics and Computer Science</a:t>
            </a: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University of Bucharest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1-NN versus k-NN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436" y="1903918"/>
            <a:ext cx="5767752" cy="3737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2391" t="14377" r="28133" b="72978"/>
          <a:stretch/>
        </p:blipFill>
        <p:spPr>
          <a:xfrm>
            <a:off x="5753730" y="2479606"/>
            <a:ext cx="546528" cy="4602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2391" t="14377" r="28133" b="72978"/>
          <a:stretch/>
        </p:blipFill>
        <p:spPr>
          <a:xfrm>
            <a:off x="6093913" y="2993173"/>
            <a:ext cx="546528" cy="4602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6636243" y="3023870"/>
            <a:ext cx="419982" cy="50397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323">
              <a:solidFill>
                <a:schemeClr val="tx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964272" y="1847920"/>
            <a:ext cx="503978" cy="50397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323">
              <a:solidFill>
                <a:schemeClr val="tx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2391" t="14377" r="28133" b="72978"/>
          <a:stretch/>
        </p:blipFill>
        <p:spPr>
          <a:xfrm>
            <a:off x="3912302" y="4327526"/>
            <a:ext cx="546528" cy="46026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4200348" y="3947830"/>
            <a:ext cx="503978" cy="419982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323">
              <a:solidFill>
                <a:schemeClr val="tx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452337" y="4199819"/>
            <a:ext cx="503978" cy="419982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100796" tIns="50398" rIns="100796" bIns="50398" numCol="1" rtlCol="0" anchor="ctr" anchorCtr="0" compatLnSpc="1">
            <a:prstTxWarp prst="textNoShape">
              <a:avLst/>
            </a:prstTxWarp>
          </a:bodyPr>
          <a:lstStyle/>
          <a:p>
            <a:pPr algn="ctr" defTabSz="100794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323">
              <a:solidFill>
                <a:schemeClr val="tx1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8219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1-NN versus k-NN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436" y="1959915"/>
            <a:ext cx="5767752" cy="363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38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underlying hypothesis of k-NN</a:t>
            </a:r>
          </a:p>
        </p:txBody>
      </p:sp>
      <p:sp>
        <p:nvSpPr>
          <p:cNvPr id="57" name="TextShape 2"/>
          <p:cNvSpPr txBox="1"/>
          <p:nvPr/>
        </p:nvSpPr>
        <p:spPr>
          <a:xfrm>
            <a:off x="502560" y="2409119"/>
            <a:ext cx="9071640" cy="49753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training data and the test data are sampled from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same distribution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Becomes unlikely for a representative pattern in the training set to be absent in the test set</a:t>
            </a:r>
          </a:p>
        </p:txBody>
      </p:sp>
      <p:pic>
        <p:nvPicPr>
          <p:cNvPr id="58" name="Picture 57"/>
          <p:cNvPicPr/>
          <p:nvPr/>
        </p:nvPicPr>
        <p:blipFill>
          <a:blip r:embed="rId2"/>
          <a:stretch/>
        </p:blipFill>
        <p:spPr>
          <a:xfrm>
            <a:off x="540360" y="1671120"/>
            <a:ext cx="9093240" cy="3784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Shape 1"/>
          <p:cNvSpPr txBox="1"/>
          <p:nvPr/>
        </p:nvSpPr>
        <p:spPr>
          <a:xfrm>
            <a:off x="219919" y="301320"/>
            <a:ext cx="9641711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happens for different values of k?</a:t>
            </a:r>
          </a:p>
        </p:txBody>
      </p:sp>
      <p:sp>
        <p:nvSpPr>
          <p:cNvPr id="60" name="TextShape 2"/>
          <p:cNvSpPr txBox="1"/>
          <p:nvPr/>
        </p:nvSpPr>
        <p:spPr>
          <a:xfrm>
            <a:off x="502560" y="262512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 = 1</a:t>
            </a:r>
          </a:p>
        </p:txBody>
      </p:sp>
      <p:pic>
        <p:nvPicPr>
          <p:cNvPr id="61" name="Picture 60"/>
          <p:cNvPicPr/>
          <p:nvPr/>
        </p:nvPicPr>
        <p:blipFill>
          <a:blip r:embed="rId2"/>
          <a:stretch/>
        </p:blipFill>
        <p:spPr>
          <a:xfrm>
            <a:off x="960840" y="1616400"/>
            <a:ext cx="8158320" cy="515016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430215" y="79482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What happens for different values of k?</a:t>
            </a:r>
          </a:p>
        </p:txBody>
      </p:sp>
      <p:sp>
        <p:nvSpPr>
          <p:cNvPr id="63" name="TextShape 2"/>
          <p:cNvSpPr txBox="1"/>
          <p:nvPr/>
        </p:nvSpPr>
        <p:spPr>
          <a:xfrm>
            <a:off x="502560" y="262512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 = 3</a:t>
            </a:r>
          </a:p>
        </p:txBody>
      </p:sp>
      <p:pic>
        <p:nvPicPr>
          <p:cNvPr id="64" name="Picture 63"/>
          <p:cNvPicPr/>
          <p:nvPr/>
        </p:nvPicPr>
        <p:blipFill>
          <a:blip r:embed="rId2"/>
          <a:stretch/>
        </p:blipFill>
        <p:spPr>
          <a:xfrm>
            <a:off x="1007640" y="1675440"/>
            <a:ext cx="8061480" cy="5089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What happens for different values of k?</a:t>
            </a:r>
          </a:p>
        </p:txBody>
      </p:sp>
      <p:sp>
        <p:nvSpPr>
          <p:cNvPr id="66" name="TextShape 2"/>
          <p:cNvSpPr txBox="1"/>
          <p:nvPr/>
        </p:nvSpPr>
        <p:spPr>
          <a:xfrm>
            <a:off x="502560" y="262512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 = 7</a:t>
            </a:r>
          </a:p>
        </p:txBody>
      </p:sp>
      <p:pic>
        <p:nvPicPr>
          <p:cNvPr id="67" name="Picture 66"/>
          <p:cNvPicPr/>
          <p:nvPr/>
        </p:nvPicPr>
        <p:blipFill>
          <a:blip r:embed="rId2"/>
          <a:stretch/>
        </p:blipFill>
        <p:spPr>
          <a:xfrm>
            <a:off x="1024200" y="1645920"/>
            <a:ext cx="8101440" cy="5083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What happens for different values of k?</a:t>
            </a:r>
          </a:p>
        </p:txBody>
      </p:sp>
      <p:sp>
        <p:nvSpPr>
          <p:cNvPr id="69" name="TextShape 2"/>
          <p:cNvSpPr txBox="1"/>
          <p:nvPr/>
        </p:nvSpPr>
        <p:spPr>
          <a:xfrm>
            <a:off x="502560" y="262512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 = 21</a:t>
            </a:r>
          </a:p>
        </p:txBody>
      </p:sp>
      <p:pic>
        <p:nvPicPr>
          <p:cNvPr id="70" name="Picture 69"/>
          <p:cNvPicPr/>
          <p:nvPr/>
        </p:nvPicPr>
        <p:blipFill>
          <a:blip r:embed="rId2"/>
          <a:stretch/>
        </p:blipFill>
        <p:spPr>
          <a:xfrm>
            <a:off x="941760" y="1636920"/>
            <a:ext cx="8211240" cy="5083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/>
          </p:nvPr>
        </p:nvSpPr>
        <p:spPr>
          <a:xfrm>
            <a:off x="504000" y="1953492"/>
            <a:ext cx="9071640" cy="4876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distance function: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800" b="1" dirty="0"/>
              <a:t>The Euclidean distance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800" b="1" dirty="0"/>
              <a:t>The Edit (</a:t>
            </a:r>
            <a:r>
              <a:rPr lang="en-US" sz="2800" b="1" dirty="0" err="1"/>
              <a:t>Levenstein</a:t>
            </a:r>
            <a:r>
              <a:rPr lang="en-US" sz="2800" b="1" dirty="0"/>
              <a:t>) distance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800" b="1" dirty="0"/>
              <a:t>The Hamming distance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many neighbors should we consider?</a:t>
            </a:r>
            <a:endParaRPr lang="en-US" sz="28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do we “train” the model on the examples from the vicinity?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 we need for a memory-based classifier?</a:t>
            </a:r>
          </a:p>
        </p:txBody>
      </p:sp>
    </p:spTree>
    <p:extLst>
      <p:ext uri="{BB962C8B-B14F-4D97-AF65-F5344CB8AC3E}">
        <p14:creationId xmlns:p14="http://schemas.microsoft.com/office/powerpoint/2010/main" val="8218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/>
          </p:nvPr>
        </p:nvSpPr>
        <p:spPr>
          <a:xfrm>
            <a:off x="504000" y="1563481"/>
            <a:ext cx="9071640" cy="566859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 distance function: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800" b="1" dirty="0"/>
              <a:t>E.g., the Euclidean distance</a:t>
            </a:r>
          </a:p>
          <a:p>
            <a:pPr marL="4572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many neighbors should we consider?</a:t>
            </a:r>
            <a:endParaRPr lang="en-US" sz="2800" b="1" dirty="0"/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800" b="1" dirty="0"/>
              <a:t>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do we “train” the model on the examples from the vicinity?</a:t>
            </a:r>
          </a:p>
          <a:p>
            <a:pPr marL="457200" lvl="1" indent="-457200">
              <a:buFont typeface="Wingdings" pitchFamily="2" charset="2"/>
              <a:buChar char="Ø"/>
            </a:pPr>
            <a:r>
              <a:rPr lang="en-US" sz="2800" b="1" dirty="0"/>
              <a:t>We just predict the label of the nearest neighbor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Let’s consider a particular 1-NN</a:t>
            </a:r>
          </a:p>
        </p:txBody>
      </p:sp>
    </p:spTree>
    <p:extLst>
      <p:ext uri="{BB962C8B-B14F-4D97-AF65-F5344CB8AC3E}">
        <p14:creationId xmlns:p14="http://schemas.microsoft.com/office/powerpoint/2010/main" val="5467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Euc</a:t>
            </a: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lidean distance (L</a:t>
            </a:r>
            <a:r>
              <a:rPr lang="en-US" sz="4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</a:t>
            </a: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Shape 2"/>
              <p:cNvSpPr txBox="1"/>
              <p:nvPr/>
            </p:nvSpPr>
            <p:spPr>
              <a:xfrm>
                <a:off x="504000" y="1852544"/>
                <a:ext cx="9071640" cy="4718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For the vectors </a:t>
                </a:r>
                <a14:m>
                  <m:oMath xmlns:m="http://schemas.openxmlformats.org/officeDocument/2006/math">
                    <m:r>
                      <a:rPr lang="ro-RO" sz="2800" b="0" i="1" strike="noStrike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ro-RO" sz="2800" b="0" i="1" strike="noStrike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5, 1,3,0</m:t>
                        </m:r>
                      </m:e>
                    </m:d>
                  </m:oMath>
                </a14:m>
                <a:r>
                  <a:rPr lang="en-US" sz="2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and </a:t>
                </a:r>
                <a14:m>
                  <m:oMath xmlns:m="http://schemas.openxmlformats.org/officeDocument/2006/math">
                    <m:r>
                      <a:rPr lang="ro-RO" sz="2800" b="0" i="1" strike="noStrike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ro-RO" sz="2800" b="0" i="1" strike="noStrike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=(2,1,4,1)</m:t>
                    </m:r>
                  </m:oMath>
                </a14:m>
                <a:r>
                  <a:rPr lang="en-US" sz="2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, we have: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sz="2800" b="0" i="1" strike="noStrike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800" b="0" i="1" strike="noStrike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ro-RO" sz="2800" b="0" i="1" strike="noStrike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ro-RO" sz="2800" b="0" i="1" strike="noStrike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ro-RO" sz="2800" b="0" i="1" strike="noStrike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ro-RO" sz="2800" b="0" i="1" strike="noStrike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+…+</m:t>
                        </m:r>
                        <m:sSup>
                          <m:sSupPr>
                            <m:ctrlPr>
                              <a:rPr lang="ro-RO" sz="2800" b="0" i="1" strike="noStrike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o-RO" sz="2800" b="0" i="1" strike="noStrike" spc="-1" smtClean="0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o-RO" sz="2800" b="0" i="1" spc="-1" smtClean="0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o-RO" sz="2800" b="0" i="1" spc="-1" smtClean="0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ro-RO" sz="2800" b="0" i="1" strike="noStrike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ro-RO" sz="2800" b="0" i="1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mbria Math" panose="02040503050406030204" pitchFamily="18" charset="0"/>
                  </a:rPr>
                  <a:t> 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ro-RO" sz="2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ro-RO" sz="2800" b="0" i="1" strike="noStrike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5−2</m:t>
                                </m:r>
                              </m:e>
                            </m:d>
                          </m:e>
                          <m:sup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ro-RO" sz="28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−1)</m:t>
                            </m:r>
                          </m:e>
                          <m:sup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(3−4)</m:t>
                            </m:r>
                          </m:e>
                          <m:sup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(0−1)</m:t>
                            </m:r>
                          </m:e>
                          <m:sup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ro-RO" sz="28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  <m: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</m:oMath>
                </a14:m>
                <a:endParaRPr lang="ro-RO" sz="2800" b="0" i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ro-RO" sz="2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ro-RO" sz="2800" b="0" i="1" strike="noStrike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9+1+1</m:t>
                        </m:r>
                      </m:e>
                    </m:rad>
                    <m:r>
                      <a:rPr lang="ro-RO" sz="2800" b="0" i="1" strike="noStrike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rad>
                  </m:oMath>
                </a14:m>
                <a:endParaRPr lang="ro-RO" sz="2800" b="0" i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ro-RO" sz="2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ea typeface="Cambria Math" panose="02040503050406030204" pitchFamily="18" charset="0"/>
                  </a:rPr>
                  <a:t>               </a:t>
                </a:r>
                <a14:m>
                  <m:oMath xmlns:m="http://schemas.openxmlformats.org/officeDocument/2006/math">
                    <m:r>
                      <a:rPr lang="ro-RO" sz="2800" b="0" i="1" strike="noStrike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≅3.32</m:t>
                    </m:r>
                  </m:oMath>
                </a14:m>
                <a:endParaRPr lang="en-US" sz="2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51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1852544"/>
                <a:ext cx="9071640" cy="4718880"/>
              </a:xfrm>
              <a:prstGeom prst="rect">
                <a:avLst/>
              </a:prstGeom>
              <a:blipFill>
                <a:blip r:embed="rId2"/>
                <a:stretch>
                  <a:fillRect l="-979" t="-21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2764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504000" y="301320"/>
            <a:ext cx="9071640" cy="10367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Classification from labeled samples</a:t>
            </a:r>
          </a:p>
        </p:txBody>
      </p:sp>
      <p:sp>
        <p:nvSpPr>
          <p:cNvPr id="43" name="TextShape 2"/>
          <p:cNvSpPr txBox="1"/>
          <p:nvPr/>
        </p:nvSpPr>
        <p:spPr>
          <a:xfrm>
            <a:off x="504000" y="172368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Suppose we have a set of N training examples: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classification problem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consists of estimating the function 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g(x) such that:</a:t>
            </a:r>
          </a:p>
        </p:txBody>
      </p:sp>
      <p:pic>
        <p:nvPicPr>
          <p:cNvPr id="44" name="Picture 43"/>
          <p:cNvPicPr/>
          <p:nvPr/>
        </p:nvPicPr>
        <p:blipFill>
          <a:blip r:embed="rId2"/>
          <a:stretch/>
        </p:blipFill>
        <p:spPr>
          <a:xfrm>
            <a:off x="3419280" y="1338039"/>
            <a:ext cx="3017520" cy="2770200"/>
          </a:xfrm>
          <a:prstGeom prst="rect">
            <a:avLst/>
          </a:prstGeom>
          <a:ln>
            <a:noFill/>
          </a:ln>
        </p:spPr>
      </p:pic>
      <p:pic>
        <p:nvPicPr>
          <p:cNvPr id="45" name="Picture 44"/>
          <p:cNvPicPr/>
          <p:nvPr/>
        </p:nvPicPr>
        <p:blipFill>
          <a:blip r:embed="rId3"/>
          <a:stretch/>
        </p:blipFill>
        <p:spPr>
          <a:xfrm>
            <a:off x="800445" y="4667359"/>
            <a:ext cx="8548200" cy="608040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EA3107-6F22-AF40-83DE-F09B88967A3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099140" y="6221636"/>
            <a:ext cx="1881360" cy="560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Manhattan distance (L</a:t>
            </a:r>
            <a:r>
              <a:rPr lang="en-US" sz="4400" b="0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Shape 2"/>
              <p:cNvSpPr txBox="1"/>
              <p:nvPr/>
            </p:nvSpPr>
            <p:spPr>
              <a:xfrm>
                <a:off x="504000" y="4641272"/>
                <a:ext cx="9071640" cy="24938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For the vectors </a:t>
                </a:r>
                <a14:m>
                  <m:oMath xmlns:m="http://schemas.openxmlformats.org/officeDocument/2006/math"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5, 1,3,0</m:t>
                        </m:r>
                      </m:e>
                    </m:d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and </a:t>
                </a:r>
                <a14:m>
                  <m:oMath xmlns:m="http://schemas.openxmlformats.org/officeDocument/2006/math"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=(2,1,4,1)</m:t>
                    </m:r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, we have: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sz="2800" b="0" i="1" strike="noStrike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800" b="0" i="1" strike="noStrike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ro-RO" sz="2800" b="0" i="1" strike="noStrike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o-RO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ro-RO" sz="2800" b="0" i="1" strike="noStrike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|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ro-RO" sz="2800" b="0" i="1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mbria Math" panose="02040503050406030204" pitchFamily="18" charset="0"/>
                  </a:rPr>
                  <a:t> 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ro-RO" sz="2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ro-RO" sz="2800" b="0" i="1" strike="noStrike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1−1</m:t>
                        </m:r>
                      </m:e>
                    </m:d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3−4</m:t>
                        </m:r>
                      </m:e>
                    </m:d>
                    <m:r>
                      <a:rPr lang="en-US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+|0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ro-RO" sz="2800" b="0" i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ro-RO" sz="2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              </a:t>
                </a:r>
                <a14:m>
                  <m:oMath xmlns:m="http://schemas.openxmlformats.org/officeDocument/2006/math">
                    <m:r>
                      <a:rPr lang="ro-RO" sz="2800" b="0" i="1" strike="noStrike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trike="noStrike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3+1+1</m:t>
                    </m:r>
                    <m:r>
                      <a:rPr lang="ro-RO" sz="2800" b="0" i="1" strike="noStrike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trike="noStrike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ro-RO" sz="2800" b="0" i="1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4641272"/>
                <a:ext cx="9071640" cy="2493819"/>
              </a:xfrm>
              <a:prstGeom prst="rect">
                <a:avLst/>
              </a:prstGeom>
              <a:blipFill>
                <a:blip r:embed="rId2"/>
                <a:stretch>
                  <a:fillRect l="-979" t="-4040" b="-95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2E1268-A10B-3942-BE8A-0C506D366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398" y="1419656"/>
            <a:ext cx="3043828" cy="304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87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Minkowski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distance 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</a:t>
            </a:r>
            <a:r>
              <a:rPr lang="en-US" sz="4400" b="0" strike="noStrike" spc="-1" baseline="-25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Shape 2"/>
              <p:cNvSpPr txBox="1"/>
              <p:nvPr/>
            </p:nvSpPr>
            <p:spPr>
              <a:xfrm>
                <a:off x="504000" y="2002972"/>
                <a:ext cx="9071640" cy="5132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For the vectors </a:t>
                </a:r>
                <a14:m>
                  <m:oMath xmlns:m="http://schemas.openxmlformats.org/officeDocument/2006/math"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o-RO" sz="28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and </a:t>
                </a:r>
                <a14:m>
                  <m:oMath xmlns:m="http://schemas.openxmlformats.org/officeDocument/2006/math"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8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…</m:t>
                        </m:r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8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ro-RO" sz="28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, we have:</a:t>
                </a: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8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ctrlPr>
                          <a:rPr lang="ro-RO" sz="28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𝑝</m:t>
                        </m:r>
                      </m:deg>
                      <m:e>
                        <m:sSup>
                          <m:sSupPr>
                            <m:ctrlP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pc="-1" smtClean="0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sz="28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+…+</m:t>
                        </m:r>
                        <m:sSup>
                          <m:sSupPr>
                            <m:ctrlP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pc="-1" smtClean="0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b="0" i="1" spc="-1" smtClean="0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p>
                            <m:r>
                              <a:rPr lang="en-US" sz="28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</a:t>
                </a:r>
              </a:p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The </a:t>
                </a:r>
                <a:r>
                  <a:rPr lang="en-US" sz="28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Minkowski</a:t>
                </a: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distance is a generalization for the Euclidean distance (</a:t>
                </a:r>
                <a14:m>
                  <m:oMath xmlns:m="http://schemas.openxmlformats.org/officeDocument/2006/math"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) and the Manhattan distance (</a:t>
                </a:r>
                <a14:m>
                  <m:oMath xmlns:m="http://schemas.openxmlformats.org/officeDocument/2006/math"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)</a:t>
                </a:r>
              </a:p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If </a:t>
                </a:r>
                <a14:m>
                  <m:oMath xmlns:m="http://schemas.openxmlformats.org/officeDocument/2006/math"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&lt;1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is no longer a distance. The triangle inequality is violated for </a:t>
                </a:r>
                <a14:m>
                  <m:oMath xmlns:m="http://schemas.openxmlformats.org/officeDocument/2006/math"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=(0,0)</m:t>
                    </m:r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o-RO" sz="2800" b="0" i="0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y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(1,1)</m:t>
                    </m:r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and </a:t>
                </a:r>
                <a14:m>
                  <m:oMath xmlns:m="http://schemas.openxmlformats.org/officeDocument/2006/math"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:</a:t>
                </a: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sz="280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8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ro-RO" sz="28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ro-RO" sz="28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&lt;1</m:t>
                            </m:r>
                          </m:sub>
                        </m:sSub>
                      </m:sub>
                    </m:sSub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(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)&gt;</m:t>
                    </m:r>
                    <m:sSub>
                      <m:sSubPr>
                        <m:ctrlP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&lt;1</m:t>
                            </m:r>
                          </m:sub>
                        </m:sSub>
                      </m:sub>
                    </m:sSub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(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&lt;1</m:t>
                            </m:r>
                          </m:sub>
                        </m:sSub>
                      </m:sub>
                    </m:sSub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(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mc:Choice>
        <mc:Fallback xmlns="">
          <p:sp>
            <p:nvSpPr>
              <p:cNvPr id="51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2002972"/>
                <a:ext cx="9071640" cy="5132120"/>
              </a:xfrm>
              <a:prstGeom prst="rect">
                <a:avLst/>
              </a:prstGeom>
              <a:blipFill>
                <a:blip r:embed="rId2"/>
                <a:stretch>
                  <a:fillRect l="-979" t="-2222" r="-2517" b="-5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7282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Hamming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Shape 2"/>
              <p:cNvSpPr txBox="1"/>
              <p:nvPr/>
            </p:nvSpPr>
            <p:spPr>
              <a:xfrm>
                <a:off x="504000" y="2002972"/>
                <a:ext cx="9071640" cy="5132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Useful, for instance, when the samples are represented by categorical features or when the samples are DNA sequences </a:t>
                </a:r>
              </a:p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For the vectors </a:t>
                </a:r>
                <a14:m>
                  <m:oMath xmlns:m="http://schemas.openxmlformats.org/officeDocument/2006/math"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and </a:t>
                </a:r>
                <a14:m>
                  <m:oMath xmlns:m="http://schemas.openxmlformats.org/officeDocument/2006/math"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=(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, we have:</a:t>
                </a: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𝐻𝑎𝑚𝑚𝑖𝑛𝑔</m:t>
                        </m:r>
                      </m:sub>
                    </m:sSub>
                    <m:d>
                      <m:dPr>
                        <m:ctrlP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r>
                      <a:rPr lang="ro-RO" sz="28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1+0+0+1=2</m:t>
                    </m:r>
                  </m:oMath>
                </a14:m>
                <a:r>
                  <a:rPr lang="en-US" sz="2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</a:t>
                </a:r>
              </a:p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We are counting how many features (components) are different among the two vectors</a:t>
                </a:r>
              </a:p>
            </p:txBody>
          </p:sp>
        </mc:Choice>
        <mc:Fallback xmlns="">
          <p:sp>
            <p:nvSpPr>
              <p:cNvPr id="51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2002972"/>
                <a:ext cx="9071640" cy="5132120"/>
              </a:xfrm>
              <a:prstGeom prst="rect">
                <a:avLst/>
              </a:prstGeom>
              <a:blipFill>
                <a:blip r:embed="rId2"/>
                <a:stretch>
                  <a:fillRect l="-979" t="-2222" r="-30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266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Edit (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Levenstein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 distance</a:t>
            </a:r>
          </a:p>
        </p:txBody>
      </p:sp>
      <p:sp>
        <p:nvSpPr>
          <p:cNvPr id="51" name="TextShape 2"/>
          <p:cNvSpPr txBox="1"/>
          <p:nvPr/>
        </p:nvSpPr>
        <p:spPr>
          <a:xfrm>
            <a:off x="504000" y="2002972"/>
            <a:ext cx="9071640" cy="5132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Useful, for instance, when the samples are strings (text documents, DNA sequences) or temporal sequences (videos)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distance is given by the number of changes (insert, delete, replace) necessary to transform one object into the other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For video sequences, we use Dynamic Time Warping (DTW)</a:t>
            </a:r>
          </a:p>
        </p:txBody>
      </p:sp>
    </p:spTree>
    <p:extLst>
      <p:ext uri="{BB962C8B-B14F-4D97-AF65-F5344CB8AC3E}">
        <p14:creationId xmlns:p14="http://schemas.microsoft.com/office/powerpoint/2010/main" val="321744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Application: Gesture recognition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A189CA-9388-A14B-B91F-91FA5AE2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862" y="2843487"/>
            <a:ext cx="4039916" cy="345213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C5ADF2-9194-DA4D-828A-E16C1A5DED5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1654140"/>
            <a:ext cx="9071640" cy="856834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gesture corresponds to the motion performed by the user?</a:t>
            </a:r>
          </a:p>
        </p:txBody>
      </p:sp>
    </p:spTree>
    <p:extLst>
      <p:ext uri="{BB962C8B-B14F-4D97-AF65-F5344CB8AC3E}">
        <p14:creationId xmlns:p14="http://schemas.microsoft.com/office/powerpoint/2010/main" val="3665743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Let’s consider 10 gesture classes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A59BF6-F4A9-5F46-A011-EE6583146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5" y="1563479"/>
            <a:ext cx="9697091" cy="501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36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Gesture recognition problem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F0D05B-489D-BE4D-ADDF-E8305AA0F1E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4000" y="1930400"/>
            <a:ext cx="9071640" cy="42230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have to recognize 10 simple gestures performed by a user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Each gesture corresponds to a number from 0 to 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Only the trajectory of the hand matters, not the handshape / fingers pose: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This is just a choice we make for this example application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Many systems, e.g. sign language, need to use handshape as well</a:t>
            </a:r>
          </a:p>
        </p:txBody>
      </p:sp>
    </p:spTree>
    <p:extLst>
      <p:ext uri="{BB962C8B-B14F-4D97-AF65-F5344CB8AC3E}">
        <p14:creationId xmlns:p14="http://schemas.microsoft.com/office/powerpoint/2010/main" val="26421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Decomposing gesture recognition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41FF2-2CAE-A043-B251-8A4D13C00B12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1886856"/>
            <a:ext cx="9071640" cy="5239658"/>
          </a:xfrm>
        </p:spPr>
        <p:txBody>
          <a:bodyPr lIns="0"/>
          <a:lstStyle/>
          <a:p>
            <a:r>
              <a:rPr lang="en-US" sz="2800" dirty="0"/>
              <a:t>We need modules for: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Computing how the person moved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Person detection / tracking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Hand detection / tracking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Handshape recognition?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Recognizing what the motion means</a:t>
            </a:r>
            <a:endParaRPr lang="en-US" sz="2800" i="1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Motion estimation and recognition are quite different tasks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/>
              <a:t>When we see someone using sign language, we know how they move, but not what the motion means</a:t>
            </a:r>
          </a:p>
        </p:txBody>
      </p:sp>
    </p:spTree>
    <p:extLst>
      <p:ext uri="{BB962C8B-B14F-4D97-AF65-F5344CB8AC3E}">
        <p14:creationId xmlns:p14="http://schemas.microsoft.com/office/powerpoint/2010/main" val="252549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786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Gesture recognition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0572D-5D7D-E64B-9AC3-44328921E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39" y="1167386"/>
            <a:ext cx="8187773" cy="6057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DE6820-4D5E-6047-B812-C4C2E4908312}"/>
              </a:ext>
            </a:extLst>
          </p:cNvPr>
          <p:cNvSpPr txBox="1"/>
          <p:nvPr/>
        </p:nvSpPr>
        <p:spPr>
          <a:xfrm>
            <a:off x="743210" y="5333645"/>
            <a:ext cx="53450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do we determine the gesture class?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k-NN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should we measure similarity / distance between gestures?</a:t>
            </a:r>
          </a:p>
        </p:txBody>
      </p:sp>
    </p:spTree>
    <p:extLst>
      <p:ext uri="{BB962C8B-B14F-4D97-AF65-F5344CB8AC3E}">
        <p14:creationId xmlns:p14="http://schemas.microsoft.com/office/powerpoint/2010/main" val="186829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180109" y="301320"/>
            <a:ext cx="9712035" cy="971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If hand location is known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TextShape 2"/>
          <p:cNvSpPr txBox="1"/>
          <p:nvPr/>
        </p:nvSpPr>
        <p:spPr>
          <a:xfrm>
            <a:off x="504000" y="3588328"/>
            <a:ext cx="9071640" cy="34636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Assumption: hand location is known in all frames of the database gestures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The training data can be annotated offline using manual annotation / colored gloves / sensors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For the test data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we need a hand detector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(we do not cover this part)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BE875-D872-9147-8BD6-33DB3EC54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3" y="1521915"/>
            <a:ext cx="9576625" cy="165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0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504000" y="301320"/>
            <a:ext cx="9071640" cy="1049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Regression from labeled samples</a:t>
            </a:r>
          </a:p>
        </p:txBody>
      </p:sp>
      <p:sp>
        <p:nvSpPr>
          <p:cNvPr id="76" name="TextShape 2"/>
          <p:cNvSpPr txBox="1"/>
          <p:nvPr/>
        </p:nvSpPr>
        <p:spPr>
          <a:xfrm>
            <a:off x="502920" y="186912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Suppose we have a set of N training examples: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regression problem consists of estimating the function g(x) such that: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" name="Picture 76"/>
          <p:cNvPicPr/>
          <p:nvPr/>
        </p:nvPicPr>
        <p:blipFill>
          <a:blip r:embed="rId2"/>
          <a:stretch/>
        </p:blipFill>
        <p:spPr>
          <a:xfrm>
            <a:off x="2926080" y="1276360"/>
            <a:ext cx="4079520" cy="3047400"/>
          </a:xfrm>
          <a:prstGeom prst="rect">
            <a:avLst/>
          </a:prstGeom>
          <a:ln>
            <a:noFill/>
          </a:ln>
        </p:spPr>
      </p:pic>
      <p:pic>
        <p:nvPicPr>
          <p:cNvPr id="78" name="Picture 77"/>
          <p:cNvPicPr/>
          <p:nvPr/>
        </p:nvPicPr>
        <p:blipFill>
          <a:blip r:embed="rId3"/>
          <a:stretch/>
        </p:blipFill>
        <p:spPr>
          <a:xfrm>
            <a:off x="877270" y="4787540"/>
            <a:ext cx="7234920" cy="630360"/>
          </a:xfrm>
          <a:prstGeom prst="rect">
            <a:avLst/>
          </a:prstGeom>
          <a:ln>
            <a:noFill/>
          </a:ln>
        </p:spPr>
      </p:pic>
      <p:pic>
        <p:nvPicPr>
          <p:cNvPr id="79" name="Picture 78"/>
          <p:cNvPicPr/>
          <p:nvPr/>
        </p:nvPicPr>
        <p:blipFill>
          <a:blip r:embed="rId4"/>
          <a:stretch/>
        </p:blipFill>
        <p:spPr>
          <a:xfrm>
            <a:off x="3879360" y="6512040"/>
            <a:ext cx="1994400" cy="594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254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Comparing trajectories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TextShape 2"/>
          <p:cNvSpPr txBox="1"/>
          <p:nvPr/>
        </p:nvSpPr>
        <p:spPr>
          <a:xfrm>
            <a:off x="504000" y="5403272"/>
            <a:ext cx="9071640" cy="185651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We can make a trajectory based on the location of the hand at each frame 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do we compare trajectories?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A4E2D-6A30-444D-A42C-857E0E405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92" y="1563480"/>
            <a:ext cx="7785527" cy="336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5403272"/>
            <a:ext cx="9071640" cy="185651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Comparing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i-th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frame to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i-th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frame is problematic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What do we do with frame 9 from the right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?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9569B-A35F-6341-85C9-77D258347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48" y="1563480"/>
            <a:ext cx="7781544" cy="33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19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5056909"/>
            <a:ext cx="9071640" cy="2382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them: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1, 1)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5DE638-6501-D94C-B89C-D8C31A1B2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48" y="1563480"/>
            <a:ext cx="7781544" cy="337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5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5056909"/>
            <a:ext cx="9071640" cy="2382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them: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((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1, 1)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(2, 2)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7C637-9F70-8045-81D2-B77D4B63F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48" y="1563480"/>
            <a:ext cx="7781544" cy="338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6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5056909"/>
            <a:ext cx="9071640" cy="2382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them: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((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1, 1),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(2, 2), 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(2, 3)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3D6C5-EDAF-B646-8203-366BE7A4F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48" y="1563480"/>
            <a:ext cx="7781544" cy="33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5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5056909"/>
            <a:ext cx="9071640" cy="2382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them: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((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1, 1),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(2, 2), (2, 3), 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(3, 4)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C510B0-F741-7448-810B-ACD66F711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48" y="1563480"/>
            <a:ext cx="7781544" cy="338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36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5056909"/>
            <a:ext cx="9071640" cy="2382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them: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((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1, 1),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(2, 2), (2, 3), (3, 4), 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(4, 5)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CCB91-3666-204E-86B5-0FDE9315B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48" y="1563480"/>
            <a:ext cx="7781544" cy="338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656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5056909"/>
            <a:ext cx="9071640" cy="2382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them: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((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1, 1),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(2, 2), (2, 3), (3, 4), (4, 5), 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(4, 6)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F3969D-F72D-A24C-B84D-759C201B1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48" y="1563480"/>
            <a:ext cx="7781544" cy="33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61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5056909"/>
            <a:ext cx="9071640" cy="2382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them: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((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1, 1),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(2, 2), (2, 3), (3, 4), (4, 5), (4, 6), 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(5, 7)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4FACDC-A157-3A42-BAC2-D5149DEC9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48" y="1563479"/>
            <a:ext cx="7781544" cy="338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76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5056909"/>
            <a:ext cx="9071640" cy="2382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them: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1, 1)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(2, 2), (2, 3), (3, 4), (4, 5), (4, 6), (5, 7), 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(6, 7)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28A6A-DC6B-5D43-9585-5FF811545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16" y="1563480"/>
            <a:ext cx="7836408" cy="338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60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Learning from labeled samples</a:t>
            </a:r>
          </a:p>
        </p:txBody>
      </p:sp>
      <p:sp>
        <p:nvSpPr>
          <p:cNvPr id="86" name="TextShape 2"/>
          <p:cNvSpPr txBox="1"/>
          <p:nvPr/>
        </p:nvSpPr>
        <p:spPr>
          <a:xfrm>
            <a:off x="431515" y="1411920"/>
            <a:ext cx="9328933" cy="51687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Suppose we have a set of N training examples: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learning problem consists of estimating g(x) such that:</a:t>
            </a: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loss function</a:t>
            </a: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(e.g. MSE):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Generalization error: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Empirical (estimated) error: </a:t>
            </a:r>
          </a:p>
        </p:txBody>
      </p:sp>
      <p:pic>
        <p:nvPicPr>
          <p:cNvPr id="87" name="Picture 86"/>
          <p:cNvPicPr/>
          <p:nvPr/>
        </p:nvPicPr>
        <p:blipFill>
          <a:blip r:embed="rId2"/>
          <a:stretch/>
        </p:blipFill>
        <p:spPr>
          <a:xfrm>
            <a:off x="848960" y="1856660"/>
            <a:ext cx="7234920" cy="630360"/>
          </a:xfrm>
          <a:prstGeom prst="rect">
            <a:avLst/>
          </a:prstGeom>
          <a:ln>
            <a:noFill/>
          </a:ln>
        </p:spPr>
      </p:pic>
      <p:pic>
        <p:nvPicPr>
          <p:cNvPr id="88" name="Picture 87"/>
          <p:cNvPicPr/>
          <p:nvPr/>
        </p:nvPicPr>
        <p:blipFill>
          <a:blip r:embed="rId3"/>
          <a:stretch/>
        </p:blipFill>
        <p:spPr>
          <a:xfrm>
            <a:off x="4084560" y="3100580"/>
            <a:ext cx="1881360" cy="560520"/>
          </a:xfrm>
          <a:prstGeom prst="rect">
            <a:avLst/>
          </a:prstGeom>
          <a:ln>
            <a:noFill/>
          </a:ln>
        </p:spPr>
      </p:pic>
      <p:pic>
        <p:nvPicPr>
          <p:cNvPr id="89" name="Picture 88"/>
          <p:cNvPicPr/>
          <p:nvPr/>
        </p:nvPicPr>
        <p:blipFill>
          <a:blip r:embed="rId4"/>
          <a:stretch/>
        </p:blipFill>
        <p:spPr>
          <a:xfrm>
            <a:off x="4129920" y="4360700"/>
            <a:ext cx="1791000" cy="488160"/>
          </a:xfrm>
          <a:prstGeom prst="rect">
            <a:avLst/>
          </a:prstGeom>
          <a:ln>
            <a:noFill/>
          </a:ln>
        </p:spPr>
      </p:pic>
      <p:pic>
        <p:nvPicPr>
          <p:cNvPr id="90" name="Picture 89"/>
          <p:cNvPicPr/>
          <p:nvPr/>
        </p:nvPicPr>
        <p:blipFill>
          <a:blip r:embed="rId5"/>
          <a:stretch/>
        </p:blipFill>
        <p:spPr>
          <a:xfrm>
            <a:off x="1998000" y="5391920"/>
            <a:ext cx="6054480" cy="632520"/>
          </a:xfrm>
          <a:prstGeom prst="rect">
            <a:avLst/>
          </a:prstGeom>
          <a:ln>
            <a:noFill/>
          </a:ln>
        </p:spPr>
      </p:pic>
      <p:pic>
        <p:nvPicPr>
          <p:cNvPr id="91" name="Picture 90"/>
          <p:cNvPicPr/>
          <p:nvPr/>
        </p:nvPicPr>
        <p:blipFill>
          <a:blip r:embed="rId6"/>
          <a:stretch/>
        </p:blipFill>
        <p:spPr>
          <a:xfrm>
            <a:off x="3330360" y="6457320"/>
            <a:ext cx="3390120" cy="857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5056909"/>
            <a:ext cx="9071640" cy="2382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them: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((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1, 1),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(2, 2), (2, 3), (3, 4), (4, 5), (4, 6), (5, 7), (6, 7), 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(7, 8)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898B4-BCD3-034C-BFAE-0EA016E43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48" y="1563480"/>
            <a:ext cx="7781544" cy="337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41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5056909"/>
            <a:ext cx="9071640" cy="2382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them: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((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1, 1),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(2, 2), (2, 3), (3, 4), (4, 5), (4, 6), (5, 7), (6, 7), (7, 8), 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(8, 9)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CCD46-10D8-CD45-AB93-4499541F3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48" y="1563480"/>
            <a:ext cx="7781544" cy="337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3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5056909"/>
            <a:ext cx="9071640" cy="2382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them: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((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1, 1),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(2, 2), (2, 3), (3, 4), (4, 5), (4, 6), (5, 7), (6, 7), (7, 8), (8, 9))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Can be many-to-many: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is matched with Q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and Q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E57DA-FDDD-A04E-A6D0-61B13A3CE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0" y="1563480"/>
            <a:ext cx="6766560" cy="341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7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5056909"/>
            <a:ext cx="9071640" cy="2382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((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1, 1),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(2, 2), (2, 3), (3, 4), (4, 5), (4, 6), (5, 7), (6, 7), (7, 8), (8, 9))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Can be many-to-many: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4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is matched with Q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5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and Q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6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01244-19C2-C946-B909-82C84BE61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0" y="1563480"/>
            <a:ext cx="6766560" cy="342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26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5056909"/>
            <a:ext cx="9071640" cy="23829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Arial"/>
              </a:rPr>
              <a:t>((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1, 1),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(2, 2), (2, 3), (3, 4), (4, 5), (4, 6), (5, 7), (6, 7), (7, 8), (8, 9))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Can be many-to-many: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5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and M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6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are matched with Q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7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C09FA0-913A-7644-95FA-5225C7A73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0" y="1563480"/>
            <a:ext cx="6766560" cy="340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847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Shape 2"/>
              <p:cNvSpPr txBox="1"/>
              <p:nvPr/>
            </p:nvSpPr>
            <p:spPr>
              <a:xfrm>
                <a:off x="504000" y="5056909"/>
                <a:ext cx="9071640" cy="2382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• What is the cost of alignment</a:t>
                </a:r>
                <a:r>
                  <a:rPr lang="en-US" sz="24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?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𝑐𝑜𝑠𝑡</m:t>
                      </m:r>
                      <m:d>
                        <m:dPr>
                          <m:ctrlPr>
                            <a:rPr lang="ro-RO" sz="2400" b="0" i="1" strike="noStrike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ro-RO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o-RO" sz="2400" b="0" i="1" strike="noStrike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o-RO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𝑐𝑜𝑠𝑡</m:t>
                      </m:r>
                      <m:d>
                        <m:dPr>
                          <m:ctrlPr>
                            <a:rPr lang="ro-RO" sz="2400" b="0" i="1" strike="noStrike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ro-RO" sz="24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ro-RO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o-RO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ro-RO" sz="24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+…+</m:t>
                      </m:r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𝑐𝑜𝑠𝑡</m:t>
                      </m:r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o-RO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o-RO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ro-RO" sz="24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ro-RO" sz="24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ro-RO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o-RO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o-RO" sz="24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• We could use the Euclidean distance: </a:t>
                </a:r>
                <a14:m>
                  <m:oMath xmlns:m="http://schemas.openxmlformats.org/officeDocument/2006/math">
                    <m:r>
                      <a:rPr lang="ro-RO" sz="24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𝑐𝑜𝑠𝑡</m:t>
                    </m:r>
                    <m:d>
                      <m:dPr>
                        <m:ctrlP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ro-RO" sz="24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o-RO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ro-RO" sz="24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ro-RO" sz="24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ro-RO" sz="24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7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5056909"/>
                <a:ext cx="9071640" cy="2382982"/>
              </a:xfrm>
              <a:prstGeom prst="rect">
                <a:avLst/>
              </a:prstGeom>
              <a:blipFill>
                <a:blip r:embed="rId2"/>
                <a:stretch>
                  <a:fillRect l="-838" t="-42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3020358-D8C5-344A-A6FF-AF7895315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0" y="1563480"/>
            <a:ext cx="6766560" cy="29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124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Shape 2"/>
              <p:cNvSpPr txBox="1"/>
              <p:nvPr/>
            </p:nvSpPr>
            <p:spPr>
              <a:xfrm>
                <a:off x="504000" y="5056909"/>
                <a:ext cx="9071640" cy="2382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• What is the cost of alignment?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𝑐𝑜𝑠𝑡</m:t>
                      </m:r>
                      <m:d>
                        <m:dPr>
                          <m:ctrlPr>
                            <a:rPr lang="ro-RO" sz="2400" b="0" i="1" strike="noStrike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ro-RO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o-RO" sz="2400" b="0" i="1" strike="noStrike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o-RO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ro-RO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𝑐𝑜𝑠𝑡</m:t>
                      </m:r>
                      <m:d>
                        <m:dPr>
                          <m:ctrlPr>
                            <a:rPr lang="ro-RO" sz="2400" b="0" i="1" strike="noStrike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o-RO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a:rPr lang="ro-RO" sz="24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ro-RO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o-RO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o-RO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ro-RO" sz="24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+…+</m:t>
                      </m:r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𝑐𝑜𝑠𝑡</m:t>
                      </m:r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ro-RO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o-RO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ro-RO" sz="24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ro-RO" sz="24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ro-RO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o-RO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o-RO" sz="24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ro-RO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• We could use the Euclidean distance: </a:t>
                </a:r>
                <a14:m>
                  <m:oMath xmlns:m="http://schemas.openxmlformats.org/officeDocument/2006/math">
                    <m:r>
                      <a:rPr lang="ro-RO" sz="24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𝑐𝑜𝑠𝑡</m:t>
                    </m:r>
                    <m:d>
                      <m:dPr>
                        <m:ctrlP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ro-RO" sz="24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o-RO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ro-RO" sz="24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ro-RO" sz="24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• Example: </a:t>
                </a:r>
                <a14:m>
                  <m:oMath xmlns:m="http://schemas.openxmlformats.org/officeDocument/2006/math">
                    <m:r>
                      <a:rPr lang="ro-RO" sz="2400" i="1" spc="-1" smtClean="0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𝑐𝑜𝑠𝑡</m:t>
                    </m:r>
                    <m:d>
                      <m:dPr>
                        <m:ctrlPr>
                          <a:rPr lang="ro-RO" sz="2400" i="1" spc="-1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400" b="0" i="1" spc="-1" smtClean="0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ro-RO" sz="2400" i="1" spc="-1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o-RO" sz="2400" b="0" i="1" spc="-1" smtClean="0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ro-RO" sz="2400" i="1" spc="-1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o-RO" sz="2400" i="1" spc="-1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400" i="1" spc="-1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sSub>
                          <m:sSubPr>
                            <m:ctrlPr>
                              <a:rPr lang="ro-RO" sz="2400" i="1" spc="-1">
                                <a:solidFill>
                                  <a:srgbClr val="FF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i="1" spc="-1">
                                <a:solidFill>
                                  <a:srgbClr val="FF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ro-RO" sz="2400" i="1" spc="-1">
                                <a:solidFill>
                                  <a:srgbClr val="FF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ro-RO" sz="2400" i="1" spc="-1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o-RO" sz="2400" i="1" spc="-1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400" b="0" i="1" spc="-1" smtClean="0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ro-RO" sz="2400" b="0" i="1" spc="-1" smtClean="0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ro-RO" sz="2400" i="1" spc="-1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ro-RO" sz="2400" i="1" spc="-1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2400" b="0" i="1" spc="-1" smtClean="0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ro-RO" sz="2400" b="0" i="1" spc="-1" smtClean="0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ro-RO" sz="2400" i="1" spc="-1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spc="-1" baseline="-25000" dirty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7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5056909"/>
                <a:ext cx="9071640" cy="2382982"/>
              </a:xfrm>
              <a:prstGeom prst="rect">
                <a:avLst/>
              </a:prstGeom>
              <a:blipFill>
                <a:blip r:embed="rId2"/>
                <a:stretch>
                  <a:fillRect l="-839" t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8904984-9B76-E740-8613-81314E932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0" y="1563480"/>
            <a:ext cx="6766560" cy="29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23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4668982"/>
            <a:ext cx="9071640" cy="27709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((1, 1),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(2, 2), (2, 3), (3, 4), (4, 5), (4, 6), (5, 7), (6, 7), (7, 8), (8, 9))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What are the rules of alignment</a:t>
            </a:r>
            <a:r>
              <a:rPr lang="ro-RO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?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C899D4-2471-F548-BA76-38CC9CC55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0" y="1563480"/>
            <a:ext cx="6766560" cy="29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214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Matching trajectories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4668982"/>
            <a:ext cx="9071640" cy="27709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((1, 1),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(2, 2), (2, 3), (3, 4), (4, 5), (4, 6), (5, 7), (6, 7), (7, 8), (8, 9))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What are the rules of alignment</a:t>
            </a:r>
            <a:r>
              <a:rPr lang="ro-RO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?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ro-RO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Is</a:t>
            </a:r>
            <a:r>
              <a:rPr lang="ro-RO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o-RO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alignment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((1, 5), (2, 3), (6, 7), (7, 1))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legal?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Depends on what makes sense in our application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7B969-CF27-2D42-8F5C-3B7C73229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0" y="1563480"/>
            <a:ext cx="6766560" cy="29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424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Rules of alignment for DTW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4668982"/>
            <a:ext cx="9071640" cy="27709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can align them: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(1, 1)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</a:rPr>
              <a:t>,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(2, 2), (2, 3), (3, 4), (4, 5), (4, 6), (5, 7), (6, 7), (7, 8), </a:t>
            </a: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(8, 9)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D</a:t>
            </a:r>
            <a:r>
              <a:rPr lang="ro-RO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TW </a:t>
            </a:r>
            <a:r>
              <a:rPr lang="ro-RO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rules</a:t>
            </a:r>
            <a:r>
              <a:rPr lang="ro-RO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ro-RO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boundaries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First elements match: (s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,t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Last elements match: (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</a:t>
            </a:r>
            <a:r>
              <a:rPr lang="en-US" sz="2400" spc="-1" baseline="-25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,t</a:t>
            </a:r>
            <a:r>
              <a:rPr lang="en-US" sz="2400" spc="-1" baseline="-25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E8999E-0023-5144-8972-0BF81CFCE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0" y="1563480"/>
            <a:ext cx="6766560" cy="29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09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is the label for sample x?</a:t>
            </a:r>
          </a:p>
        </p:txBody>
      </p:sp>
      <p:sp>
        <p:nvSpPr>
          <p:cNvPr id="48" name="TextShape 2"/>
          <p:cNvSpPr txBox="1"/>
          <p:nvPr/>
        </p:nvSpPr>
        <p:spPr>
          <a:xfrm>
            <a:off x="504000" y="172368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" name="Picture 48"/>
          <p:cNvPicPr/>
          <p:nvPr/>
        </p:nvPicPr>
        <p:blipFill>
          <a:blip r:embed="rId2"/>
          <a:stretch/>
        </p:blipFill>
        <p:spPr>
          <a:xfrm>
            <a:off x="2338560" y="1831320"/>
            <a:ext cx="5664600" cy="5299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Rules of alignment for DTW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Shape 2"/>
              <p:cNvSpPr txBox="1"/>
              <p:nvPr/>
            </p:nvSpPr>
            <p:spPr>
              <a:xfrm>
                <a:off x="504000" y="4668982"/>
                <a:ext cx="9071640" cy="27709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• Illegal alignment (violating monotonicity):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uFill>
                      <a:solidFill>
                        <a:srgbClr val="FFFFFF"/>
                      </a:solidFill>
                    </a:uFill>
                  </a:rPr>
                  <a:t>(..., (3, 5), (4, 4), ...</a:t>
                </a: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)</a:t>
                </a: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• 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DTW 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rules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: 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monotonicity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(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the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alignment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cannot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go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backwards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)</a:t>
                </a:r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ro-RO" sz="24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0</m:t>
                    </m:r>
                    <m:r>
                      <a:rPr lang="ro-RO" sz="24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d>
                      <m:dPr>
                        <m:ctrlPr>
                          <a:rPr lang="ro-RO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ro-RO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ro-RO" sz="2400" b="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Cambria Math" panose="02040503050406030204" pitchFamily="18" charset="0"/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ro-RO" sz="24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0</m:t>
                    </m:r>
                    <m:r>
                      <a:rPr lang="ro-RO" sz="24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d>
                      <m:dPr>
                        <m:ctrlP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7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4668982"/>
                <a:ext cx="9071640" cy="2770909"/>
              </a:xfrm>
              <a:prstGeom prst="rect">
                <a:avLst/>
              </a:prstGeom>
              <a:blipFill>
                <a:blip r:embed="rId2"/>
                <a:stretch>
                  <a:fillRect l="-839" t="-31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0DE2092-ECB5-CE43-A7C9-CEE5F2B3A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0" y="1563480"/>
            <a:ext cx="6766560" cy="29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211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Rules of alignment for DTW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Shape 2"/>
              <p:cNvSpPr txBox="1"/>
              <p:nvPr/>
            </p:nvSpPr>
            <p:spPr>
              <a:xfrm>
                <a:off x="504000" y="4668982"/>
                <a:ext cx="9071640" cy="27709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• Illegal alignment (violating continuity):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uFill>
                      <a:solidFill>
                        <a:srgbClr val="FFFFFF"/>
                      </a:solidFill>
                    </a:uFill>
                  </a:rPr>
                  <a:t>(..., (3, 5), (7, 8), ...</a:t>
                </a: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)</a:t>
                </a: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• 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DTW 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rules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: 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continuity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(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the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alignment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cannot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skip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elements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)</a:t>
                </a:r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ro-RO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ro-RO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ro-RO" sz="24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</m:oMath>
                </a14:m>
                <a:endParaRPr lang="ro-RO" sz="2400" b="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Cambria Math" panose="02040503050406030204" pitchFamily="18" charset="0"/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ro-RO" sz="240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ro-RO" sz="24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7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4668982"/>
                <a:ext cx="9071640" cy="2770909"/>
              </a:xfrm>
              <a:prstGeom prst="rect">
                <a:avLst/>
              </a:prstGeom>
              <a:blipFill>
                <a:blip r:embed="rId2"/>
                <a:stretch>
                  <a:fillRect l="-839" t="-31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FAC52F3-D092-BF45-8AF5-D344C194E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0" y="1563480"/>
            <a:ext cx="6766560" cy="29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448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Rules of alignment for DTW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Shape 2"/>
              <p:cNvSpPr txBox="1"/>
              <p:nvPr/>
            </p:nvSpPr>
            <p:spPr>
              <a:xfrm>
                <a:off x="504000" y="4668982"/>
                <a:ext cx="9071640" cy="27709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• Valid alignment: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uFill>
                      <a:solidFill>
                        <a:srgbClr val="FFFFFF"/>
                      </a:solidFill>
                    </a:uFill>
                  </a:rPr>
                  <a:t>((1, 1), </a:t>
                </a: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(2, 2), (2, 3), (3, 4), (4, 5), (4, 6), (5, 7), (6, 7), (7, 8), (8, 9))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• DTW rules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: 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monotonicity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and</a:t>
                </a:r>
                <a:r>
                  <a:rPr lang="ro-RO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ro-RO" sz="24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continuity</a:t>
                </a:r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ro-RO" sz="24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0≤</m:t>
                    </m:r>
                    <m:d>
                      <m:dPr>
                        <m:ctrlPr>
                          <a:rPr lang="ro-RO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ro-RO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ro-RO" sz="24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</m:oMath>
                </a14:m>
                <a:endParaRPr lang="ro-RO" sz="2400" b="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Cambria Math" panose="02040503050406030204" pitchFamily="18" charset="0"/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ro-RO" sz="24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0≤</m:t>
                    </m:r>
                    <m:d>
                      <m:dPr>
                        <m:ctrlP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ro-RO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ro-RO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ro-RO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ro-RO" sz="240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ro-RO" sz="24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7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4668982"/>
                <a:ext cx="9071640" cy="2770909"/>
              </a:xfrm>
              <a:prstGeom prst="rect">
                <a:avLst/>
              </a:prstGeom>
              <a:blipFill>
                <a:blip r:embed="rId2"/>
                <a:stretch>
                  <a:fillRect l="-839" t="-3196" r="-4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F31FD8D-2750-1B45-A5B3-F09409C5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0" y="1563480"/>
            <a:ext cx="6766560" cy="29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91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Dynamic Time Warping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4668982"/>
            <a:ext cx="9071640" cy="27709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Dynamic Time Warping (DTW) is a distance measure between sequences of points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The DTW distance is the cost of the optimal alignment between two trajectories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alignment must obey the DTW rules defined in the previous slides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10A3A2-687C-9B46-9844-FEADBBA10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0" y="1563480"/>
            <a:ext cx="6766560" cy="294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7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7867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Gesture recognition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0572D-5D7D-E64B-9AC3-44328921E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39" y="1167386"/>
            <a:ext cx="8187773" cy="6057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DE6820-4D5E-6047-B812-C4C2E4908312}"/>
              </a:ext>
            </a:extLst>
          </p:cNvPr>
          <p:cNvSpPr txBox="1"/>
          <p:nvPr/>
        </p:nvSpPr>
        <p:spPr>
          <a:xfrm>
            <a:off x="743210" y="5333645"/>
            <a:ext cx="53450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do we determine the gesture class? </a:t>
            </a:r>
            <a:r>
              <a:rPr lang="en-US" sz="2400" dirty="0">
                <a:solidFill>
                  <a:srgbClr val="FF0000"/>
                </a:solidFill>
              </a:rPr>
              <a:t>k-NN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should we measure similarity / distance between gestures?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DTW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545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Computing DTW (Edit) distance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4918364"/>
            <a:ext cx="9071640" cy="25215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Training sample: M = (M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M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..., M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8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Test sample: Q = (Q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Q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..., Q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9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Each M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and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Q</a:t>
            </a:r>
            <a:r>
              <a:rPr lang="en-US" sz="2400" spc="-1" baseline="-25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j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can be, for example, a 2D pixel location of the hand (center of the bounding box)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7D837-D924-DD47-9A02-0990BF238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40" y="1563480"/>
            <a:ext cx="6766560" cy="322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0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Computing DTW (Edit) distance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1723680"/>
            <a:ext cx="9071640" cy="55499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Training sample: M = (M</a:t>
            </a:r>
            <a:r>
              <a:rPr lang="en-US" sz="28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M</a:t>
            </a:r>
            <a:r>
              <a:rPr lang="en-US" sz="28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..., M</a:t>
            </a:r>
            <a:r>
              <a:rPr lang="en-US" sz="28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8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Test sample: Q = (Q</a:t>
            </a:r>
            <a:r>
              <a:rPr lang="en-US" sz="28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Q</a:t>
            </a:r>
            <a:r>
              <a:rPr lang="en-US" sz="28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..., Q</a:t>
            </a:r>
            <a:r>
              <a:rPr lang="en-US" sz="28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9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We want optimal alignment between M and Q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Dynamic programming strategy: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Break problem up into smaller, interrelated problems P(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i,j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), which we solve using a recursive relation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Problem P(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i,j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): find optimal alignment between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(M</a:t>
            </a:r>
            <a:r>
              <a:rPr lang="en-US" sz="28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M</a:t>
            </a:r>
            <a:r>
              <a:rPr lang="en-US" sz="28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..., M</a:t>
            </a:r>
            <a:r>
              <a:rPr lang="en-US" sz="28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 and (Q</a:t>
            </a:r>
            <a:r>
              <a:rPr lang="en-US" sz="28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Q</a:t>
            </a:r>
            <a:r>
              <a:rPr lang="en-US" sz="28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...,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Q</a:t>
            </a:r>
            <a:r>
              <a:rPr lang="en-US" sz="2800" spc="-1" baseline="-25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j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972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Computing DTW (Edit) distance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1723680"/>
            <a:ext cx="9071640" cy="55499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Solve problem P(1, j):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optimal alignment is: ((1, 1), (1, 2), ..., (1, j))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Solve problem P(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1):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optimal alignment is: ((1, 1), (2, 1), ..., (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1))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Solve problem P(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j):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Find best solution from: 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100000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j-1), (i-1, j), (i-1, j-1)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Add the pair (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j) to the solution best solution from above</a:t>
            </a:r>
          </a:p>
        </p:txBody>
      </p:sp>
    </p:spTree>
    <p:extLst>
      <p:ext uri="{BB962C8B-B14F-4D97-AF65-F5344CB8AC3E}">
        <p14:creationId xmlns:p14="http://schemas.microsoft.com/office/powerpoint/2010/main" val="72722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DTW algorithm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360218" y="1563480"/>
            <a:ext cx="9504218" cy="571015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spcAft>
                <a:spcPts val="200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Input:</a:t>
            </a:r>
          </a:p>
          <a:p>
            <a:pPr indent="-457200">
              <a:spcAft>
                <a:spcPts val="2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Training sample: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M = [M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1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, M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2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, ..., M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8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]</a:t>
            </a:r>
          </a:p>
          <a:p>
            <a:pPr indent="-457200">
              <a:spcAft>
                <a:spcPts val="2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Test sample: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Q = [Q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1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, Q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2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, ..., Q</a:t>
            </a:r>
            <a:r>
              <a:rPr lang="en-US" sz="24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9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]</a:t>
            </a:r>
          </a:p>
          <a:p>
            <a:pPr>
              <a:spcAft>
                <a:spcPts val="200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Algorithm:</a:t>
            </a:r>
          </a:p>
          <a:p>
            <a:pPr>
              <a:spcAft>
                <a:spcPts val="200"/>
              </a:spcAft>
              <a:buClr>
                <a:srgbClr val="000000"/>
              </a:buClr>
              <a:buSzPct val="45000"/>
            </a:pP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C = </a:t>
            </a:r>
            <a:r>
              <a:rPr lang="en-US" sz="19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np.zeros</a:t>
            </a: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((m, n))</a:t>
            </a:r>
          </a:p>
          <a:p>
            <a:pPr>
              <a:spcAft>
                <a:spcPts val="200"/>
              </a:spcAft>
              <a:buClr>
                <a:srgbClr val="000000"/>
              </a:buClr>
              <a:buSzPct val="45000"/>
            </a:pP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C[0,0] = cost(M</a:t>
            </a:r>
            <a:r>
              <a:rPr lang="en-US" sz="19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1</a:t>
            </a: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,Q</a:t>
            </a:r>
            <a:r>
              <a:rPr lang="en-US" sz="19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1</a:t>
            </a: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)</a:t>
            </a:r>
          </a:p>
          <a:p>
            <a:pPr>
              <a:spcAft>
                <a:spcPts val="200"/>
              </a:spcAft>
              <a:buClr>
                <a:srgbClr val="000000"/>
              </a:buClr>
              <a:buSzPct val="45000"/>
            </a:pP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for </a:t>
            </a:r>
            <a:r>
              <a:rPr lang="en-US" sz="19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i</a:t>
            </a: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 in range(1,m): </a:t>
            </a:r>
          </a:p>
          <a:p>
            <a:pPr>
              <a:spcAft>
                <a:spcPts val="200"/>
              </a:spcAft>
              <a:buClr>
                <a:srgbClr val="000000"/>
              </a:buClr>
              <a:buSzPct val="45000"/>
            </a:pP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   C[i,0] = C[i-1,0] + cost(M</a:t>
            </a:r>
            <a:r>
              <a:rPr lang="en-US" sz="19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i</a:t>
            </a: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,Q</a:t>
            </a:r>
            <a:r>
              <a:rPr lang="en-US" sz="19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1</a:t>
            </a: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)</a:t>
            </a:r>
          </a:p>
          <a:p>
            <a:pPr>
              <a:spcAft>
                <a:spcPts val="200"/>
              </a:spcAft>
              <a:buClr>
                <a:srgbClr val="000000"/>
              </a:buClr>
              <a:buSzPct val="45000"/>
            </a:pP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for j in range(1,n): </a:t>
            </a:r>
          </a:p>
          <a:p>
            <a:pPr>
              <a:spcAft>
                <a:spcPts val="200"/>
              </a:spcAft>
              <a:buClr>
                <a:srgbClr val="000000"/>
              </a:buClr>
              <a:buSzPct val="45000"/>
            </a:pP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   C[0,j] = C[0,j-1] + cost(M</a:t>
            </a:r>
            <a:r>
              <a:rPr lang="en-US" sz="19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1</a:t>
            </a: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,Q</a:t>
            </a:r>
            <a:r>
              <a:rPr lang="en-US" sz="1900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j</a:t>
            </a: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)</a:t>
            </a:r>
          </a:p>
          <a:p>
            <a:pPr>
              <a:spcAft>
                <a:spcPts val="200"/>
              </a:spcAft>
              <a:buClr>
                <a:srgbClr val="000000"/>
              </a:buClr>
              <a:buSzPct val="45000"/>
            </a:pP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for </a:t>
            </a:r>
            <a:r>
              <a:rPr lang="en-US" sz="19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i</a:t>
            </a: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 in range(1,m):</a:t>
            </a:r>
          </a:p>
          <a:p>
            <a:pPr>
              <a:spcAft>
                <a:spcPts val="200"/>
              </a:spcAft>
              <a:buClr>
                <a:srgbClr val="000000"/>
              </a:buClr>
              <a:buSzPct val="45000"/>
            </a:pP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   for j in range(1,n):</a:t>
            </a:r>
          </a:p>
          <a:p>
            <a:pPr>
              <a:spcAft>
                <a:spcPts val="200"/>
              </a:spcAft>
              <a:buClr>
                <a:srgbClr val="000000"/>
              </a:buClr>
              <a:buSzPct val="45000"/>
            </a:pP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      C[</a:t>
            </a:r>
            <a:r>
              <a:rPr lang="en-US" sz="19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i,j</a:t>
            </a: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] = cost(</a:t>
            </a:r>
            <a:r>
              <a:rPr lang="en-US" sz="19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M</a:t>
            </a:r>
            <a:r>
              <a:rPr lang="en-US" sz="1900" spc="-1" baseline="-25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i</a:t>
            </a:r>
            <a:r>
              <a:rPr lang="en-US" sz="19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,Q</a:t>
            </a:r>
            <a:r>
              <a:rPr lang="en-US" sz="1900" spc="-1" baseline="-25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j</a:t>
            </a: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) + </a:t>
            </a:r>
            <a:r>
              <a:rPr lang="en-US" sz="19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np.min</a:t>
            </a:r>
            <a:r>
              <a:rPr lang="en-US" sz="19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(C[i-1,j],C[i,j-1],C[i-1,j-1])</a:t>
            </a:r>
          </a:p>
          <a:p>
            <a:pPr>
              <a:spcAft>
                <a:spcPts val="200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Return:</a:t>
            </a:r>
          </a:p>
          <a:p>
            <a:pPr>
              <a:spcAft>
                <a:spcPts val="200"/>
              </a:spcAft>
              <a:buClr>
                <a:srgbClr val="000000"/>
              </a:buClr>
              <a:buSzPct val="45000"/>
            </a:pPr>
            <a:r>
              <a:rPr lang="en-U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C</a:t>
            </a:r>
            <a:r>
              <a:rPr lang="en-US" sz="20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" pitchFamily="2" charset="0"/>
              </a:rPr>
              <a:t>[m-1,n-1]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84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85403-C06C-CC48-8429-3B49E7759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64" y="300942"/>
            <a:ext cx="8503739" cy="5314838"/>
          </a:xfrm>
          <a:prstGeom prst="rect">
            <a:avLst/>
          </a:prstGeom>
        </p:spPr>
      </p:pic>
      <p:sp>
        <p:nvSpPr>
          <p:cNvPr id="71" name="TextShape 1"/>
          <p:cNvSpPr txBox="1"/>
          <p:nvPr/>
        </p:nvSpPr>
        <p:spPr>
          <a:xfrm>
            <a:off x="207818" y="301320"/>
            <a:ext cx="9367822" cy="613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DTW algorithm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207818" y="5615780"/>
            <a:ext cx="9656618" cy="17548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spcAft>
                <a:spcPts val="200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• For each cell (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j):</a:t>
            </a:r>
          </a:p>
          <a:p>
            <a:pPr marL="342900" indent="-342900">
              <a:spcAft>
                <a:spcPts val="2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Compute optimal alignment of M[1:i] and Q[1:j]</a:t>
            </a:r>
          </a:p>
          <a:p>
            <a:pPr marL="342900" indent="-342900">
              <a:spcAft>
                <a:spcPts val="2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Answer depends only on (i-1, j), (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, j-1), (i-1, j-1)</a:t>
            </a:r>
          </a:p>
          <a:p>
            <a:pPr marL="342900" indent="-342900">
              <a:spcAft>
                <a:spcPts val="200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Time: linear to size of table, quadratic to length of gestures</a:t>
            </a:r>
            <a:endParaRPr lang="en-U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9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2560" y="91440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</a:t>
            </a:r>
            <a:r>
              <a:rPr lang="en-US" sz="4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-Nearest Neighbors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504000" y="301320"/>
            <a:ext cx="9071640" cy="11040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Regression from labeled samples</a:t>
            </a:r>
          </a:p>
        </p:txBody>
      </p:sp>
      <p:sp>
        <p:nvSpPr>
          <p:cNvPr id="76" name="TextShape 2"/>
          <p:cNvSpPr txBox="1"/>
          <p:nvPr/>
        </p:nvSpPr>
        <p:spPr>
          <a:xfrm>
            <a:off x="502920" y="186912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Suppose we have a set of N training examples: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regression problem consists of estimating the function g(x) such that: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7" name="Picture 76"/>
          <p:cNvPicPr/>
          <p:nvPr/>
        </p:nvPicPr>
        <p:blipFill>
          <a:blip r:embed="rId2"/>
          <a:stretch/>
        </p:blipFill>
        <p:spPr>
          <a:xfrm>
            <a:off x="2926080" y="1276360"/>
            <a:ext cx="4079520" cy="3047400"/>
          </a:xfrm>
          <a:prstGeom prst="rect">
            <a:avLst/>
          </a:prstGeom>
          <a:ln>
            <a:noFill/>
          </a:ln>
        </p:spPr>
      </p:pic>
      <p:pic>
        <p:nvPicPr>
          <p:cNvPr id="78" name="Picture 77"/>
          <p:cNvPicPr/>
          <p:nvPr/>
        </p:nvPicPr>
        <p:blipFill>
          <a:blip r:embed="rId3"/>
          <a:stretch/>
        </p:blipFill>
        <p:spPr>
          <a:xfrm>
            <a:off x="877270" y="4787540"/>
            <a:ext cx="7234920" cy="630360"/>
          </a:xfrm>
          <a:prstGeom prst="rect">
            <a:avLst/>
          </a:prstGeom>
          <a:ln>
            <a:noFill/>
          </a:ln>
        </p:spPr>
      </p:pic>
      <p:pic>
        <p:nvPicPr>
          <p:cNvPr id="79" name="Picture 78"/>
          <p:cNvPicPr/>
          <p:nvPr/>
        </p:nvPicPr>
        <p:blipFill>
          <a:blip r:embed="rId4"/>
          <a:stretch/>
        </p:blipFill>
        <p:spPr>
          <a:xfrm>
            <a:off x="3879360" y="6512040"/>
            <a:ext cx="1994400" cy="594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3027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1-NN for regression tasks</a:t>
            </a:r>
          </a:p>
        </p:txBody>
      </p:sp>
      <p:grpSp>
        <p:nvGrpSpPr>
          <p:cNvPr id="84" name="Group 8"/>
          <p:cNvGrpSpPr>
            <a:grpSpLocks/>
          </p:cNvGrpSpPr>
          <p:nvPr/>
        </p:nvGrpSpPr>
        <p:grpSpPr bwMode="auto">
          <a:xfrm>
            <a:off x="474972" y="1972935"/>
            <a:ext cx="9168511" cy="5074988"/>
            <a:chOff x="1728" y="2549"/>
            <a:chExt cx="3776" cy="1710"/>
          </a:xfrm>
        </p:grpSpPr>
        <p:sp>
          <p:nvSpPr>
            <p:cNvPr id="85" name="Line 9"/>
            <p:cNvSpPr>
              <a:spLocks noChangeShapeType="1"/>
            </p:cNvSpPr>
            <p:nvPr/>
          </p:nvSpPr>
          <p:spPr bwMode="auto">
            <a:xfrm>
              <a:off x="1968" y="2592"/>
              <a:ext cx="0" cy="1536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en-US" sz="198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Line 10"/>
            <p:cNvSpPr>
              <a:spLocks noChangeShapeType="1"/>
            </p:cNvSpPr>
            <p:nvPr/>
          </p:nvSpPr>
          <p:spPr bwMode="auto">
            <a:xfrm>
              <a:off x="1728" y="3936"/>
              <a:ext cx="3648" cy="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en-US" sz="198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Text Box 15"/>
            <p:cNvSpPr txBox="1">
              <a:spLocks noChangeArrowheads="1"/>
            </p:cNvSpPr>
            <p:nvPr/>
          </p:nvSpPr>
          <p:spPr bwMode="auto">
            <a:xfrm>
              <a:off x="5188" y="3974"/>
              <a:ext cx="288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77979" indent="-377979" defTabSz="1007943">
                <a:spcBef>
                  <a:spcPct val="50000"/>
                </a:spcBef>
                <a:buClr>
                  <a:srgbClr val="000000"/>
                </a:buClr>
                <a:defRPr/>
              </a:pPr>
              <a:r>
                <a:rPr lang="en-US" sz="2646" kern="0" dirty="0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92" name="Text Box 16"/>
            <p:cNvSpPr txBox="1">
              <a:spLocks noChangeArrowheads="1"/>
            </p:cNvSpPr>
            <p:nvPr/>
          </p:nvSpPr>
          <p:spPr bwMode="auto">
            <a:xfrm>
              <a:off x="1770" y="2549"/>
              <a:ext cx="288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77979" indent="-377979" defTabSz="1007943">
                <a:spcBef>
                  <a:spcPct val="50000"/>
                </a:spcBef>
                <a:buClr>
                  <a:srgbClr val="000000"/>
                </a:buClr>
                <a:defRPr/>
              </a:pPr>
              <a:r>
                <a:rPr lang="en-US" sz="2646" kern="0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95" name="Line 19"/>
            <p:cNvSpPr>
              <a:spLocks noChangeShapeType="1"/>
            </p:cNvSpPr>
            <p:nvPr/>
          </p:nvSpPr>
          <p:spPr bwMode="auto">
            <a:xfrm>
              <a:off x="1968" y="3552"/>
              <a:ext cx="72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en-US" sz="198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Line 20"/>
            <p:cNvSpPr>
              <a:spLocks noChangeShapeType="1"/>
            </p:cNvSpPr>
            <p:nvPr/>
          </p:nvSpPr>
          <p:spPr bwMode="auto">
            <a:xfrm flipV="1">
              <a:off x="2688" y="3168"/>
              <a:ext cx="0" cy="38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en-US" sz="198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Line 21"/>
            <p:cNvSpPr>
              <a:spLocks noChangeShapeType="1"/>
            </p:cNvSpPr>
            <p:nvPr/>
          </p:nvSpPr>
          <p:spPr bwMode="auto">
            <a:xfrm>
              <a:off x="2688" y="3168"/>
              <a:ext cx="43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en-US" sz="198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Line 22"/>
            <p:cNvSpPr>
              <a:spLocks noChangeShapeType="1"/>
            </p:cNvSpPr>
            <p:nvPr/>
          </p:nvSpPr>
          <p:spPr bwMode="auto">
            <a:xfrm>
              <a:off x="3120" y="3168"/>
              <a:ext cx="0" cy="19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en-US" sz="198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Line 23"/>
            <p:cNvSpPr>
              <a:spLocks noChangeShapeType="1"/>
            </p:cNvSpPr>
            <p:nvPr/>
          </p:nvSpPr>
          <p:spPr bwMode="auto">
            <a:xfrm>
              <a:off x="3120" y="3360"/>
              <a:ext cx="11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en-US" sz="198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Line 24"/>
            <p:cNvSpPr>
              <a:spLocks noChangeShapeType="1"/>
            </p:cNvSpPr>
            <p:nvPr/>
          </p:nvSpPr>
          <p:spPr bwMode="auto">
            <a:xfrm flipV="1">
              <a:off x="4272" y="2784"/>
              <a:ext cx="0" cy="57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en-US" sz="198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Line 25"/>
            <p:cNvSpPr>
              <a:spLocks noChangeShapeType="1"/>
            </p:cNvSpPr>
            <p:nvPr/>
          </p:nvSpPr>
          <p:spPr bwMode="auto">
            <a:xfrm>
              <a:off x="4272" y="2784"/>
              <a:ext cx="11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en-US" sz="198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Text Box 26"/>
            <p:cNvSpPr txBox="1">
              <a:spLocks noChangeArrowheads="1"/>
            </p:cNvSpPr>
            <p:nvPr/>
          </p:nvSpPr>
          <p:spPr bwMode="auto">
            <a:xfrm rot="19407590">
              <a:off x="1947" y="2953"/>
              <a:ext cx="901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1007943">
                <a:lnSpc>
                  <a:spcPct val="80000"/>
                </a:lnSpc>
                <a:buClr>
                  <a:srgbClr val="000000"/>
                </a:buClr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</a:rPr>
                <a:t>This is the nearest point</a:t>
              </a:r>
            </a:p>
          </p:txBody>
        </p:sp>
        <p:sp>
          <p:nvSpPr>
            <p:cNvPr id="103" name="Text Box 27"/>
            <p:cNvSpPr txBox="1">
              <a:spLocks noChangeArrowheads="1"/>
            </p:cNvSpPr>
            <p:nvPr/>
          </p:nvSpPr>
          <p:spPr bwMode="auto">
            <a:xfrm>
              <a:off x="4602" y="3188"/>
              <a:ext cx="902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1007943">
                <a:lnSpc>
                  <a:spcPct val="80000"/>
                </a:lnSpc>
                <a:buClr>
                  <a:srgbClr val="000000"/>
                </a:buClr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</a:rPr>
                <a:t>This is the nearest point</a:t>
              </a:r>
            </a:p>
          </p:txBody>
        </p:sp>
        <p:sp>
          <p:nvSpPr>
            <p:cNvPr id="104" name="Text Box 28"/>
            <p:cNvSpPr txBox="1">
              <a:spLocks noChangeArrowheads="1"/>
            </p:cNvSpPr>
            <p:nvPr/>
          </p:nvSpPr>
          <p:spPr bwMode="auto">
            <a:xfrm rot="19727343">
              <a:off x="2625" y="3496"/>
              <a:ext cx="769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1007943">
                <a:lnSpc>
                  <a:spcPct val="80000"/>
                </a:lnSpc>
                <a:buClr>
                  <a:srgbClr val="000000"/>
                </a:buClr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</a:rPr>
                <a:t>This is the nearest point</a:t>
              </a:r>
            </a:p>
          </p:txBody>
        </p:sp>
        <p:sp>
          <p:nvSpPr>
            <p:cNvPr id="105" name="Text Box 29"/>
            <p:cNvSpPr txBox="1">
              <a:spLocks noChangeArrowheads="1"/>
            </p:cNvSpPr>
            <p:nvPr/>
          </p:nvSpPr>
          <p:spPr bwMode="auto">
            <a:xfrm rot="19659611">
              <a:off x="3399" y="2846"/>
              <a:ext cx="794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1007943">
                <a:lnSpc>
                  <a:spcPct val="80000"/>
                </a:lnSpc>
                <a:buClr>
                  <a:srgbClr val="000000"/>
                </a:buClr>
                <a:defRPr/>
              </a:pPr>
              <a:r>
                <a:rPr lang="en-US" sz="2000" kern="0" dirty="0">
                  <a:solidFill>
                    <a:sysClr val="windowText" lastClr="000000"/>
                  </a:solidFill>
                </a:rPr>
                <a:t>This is the nearest point</a:t>
              </a:r>
            </a:p>
          </p:txBody>
        </p:sp>
        <p:sp>
          <p:nvSpPr>
            <p:cNvPr id="106" name="Freeform 30"/>
            <p:cNvSpPr>
              <a:spLocks/>
            </p:cNvSpPr>
            <p:nvPr/>
          </p:nvSpPr>
          <p:spPr bwMode="auto">
            <a:xfrm>
              <a:off x="5034" y="2880"/>
              <a:ext cx="54" cy="288"/>
            </a:xfrm>
            <a:custGeom>
              <a:avLst/>
              <a:gdLst/>
              <a:ahLst/>
              <a:cxnLst>
                <a:cxn ang="0">
                  <a:pos x="6" y="288"/>
                </a:cxn>
                <a:cxn ang="0">
                  <a:pos x="0" y="156"/>
                </a:cxn>
                <a:cxn ang="0">
                  <a:pos x="54" y="0"/>
                </a:cxn>
              </a:cxnLst>
              <a:rect l="0" t="0" r="r" b="b"/>
              <a:pathLst>
                <a:path w="54" h="288">
                  <a:moveTo>
                    <a:pt x="6" y="288"/>
                  </a:moveTo>
                  <a:lnTo>
                    <a:pt x="0" y="156"/>
                  </a:lnTo>
                  <a:lnTo>
                    <a:pt x="54" y="0"/>
                  </a:lnTo>
                </a:path>
              </a:pathLst>
            </a:custGeom>
            <a:noFill/>
            <a:ln w="508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en-US" sz="198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Freeform 31"/>
            <p:cNvSpPr>
              <a:spLocks/>
            </p:cNvSpPr>
            <p:nvPr/>
          </p:nvSpPr>
          <p:spPr bwMode="auto">
            <a:xfrm>
              <a:off x="2814" y="3246"/>
              <a:ext cx="104" cy="245"/>
            </a:xfrm>
            <a:custGeom>
              <a:avLst/>
              <a:gdLst/>
              <a:ahLst/>
              <a:cxnLst>
                <a:cxn ang="0">
                  <a:pos x="66" y="210"/>
                </a:cxn>
                <a:cxn ang="0">
                  <a:pos x="6" y="84"/>
                </a:cxn>
                <a:cxn ang="0">
                  <a:pos x="0" y="0"/>
                </a:cxn>
              </a:cxnLst>
              <a:rect l="0" t="0" r="r" b="b"/>
              <a:pathLst>
                <a:path w="66" h="210">
                  <a:moveTo>
                    <a:pt x="66" y="210"/>
                  </a:moveTo>
                  <a:lnTo>
                    <a:pt x="6" y="84"/>
                  </a:lnTo>
                  <a:lnTo>
                    <a:pt x="0" y="0"/>
                  </a:lnTo>
                </a:path>
              </a:pathLst>
            </a:custGeom>
            <a:noFill/>
            <a:ln w="508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en-US" sz="198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Freeform 32"/>
            <p:cNvSpPr>
              <a:spLocks/>
            </p:cNvSpPr>
            <p:nvPr/>
          </p:nvSpPr>
          <p:spPr bwMode="auto">
            <a:xfrm>
              <a:off x="2448" y="3168"/>
              <a:ext cx="54" cy="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2"/>
                </a:cxn>
                <a:cxn ang="0">
                  <a:pos x="54" y="300"/>
                </a:cxn>
              </a:cxnLst>
              <a:rect l="0" t="0" r="r" b="b"/>
              <a:pathLst>
                <a:path w="54" h="300">
                  <a:moveTo>
                    <a:pt x="0" y="0"/>
                  </a:moveTo>
                  <a:lnTo>
                    <a:pt x="0" y="162"/>
                  </a:lnTo>
                  <a:lnTo>
                    <a:pt x="54" y="300"/>
                  </a:lnTo>
                </a:path>
              </a:pathLst>
            </a:custGeom>
            <a:noFill/>
            <a:ln w="508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en-US" sz="198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Freeform 33"/>
            <p:cNvSpPr>
              <a:spLocks/>
            </p:cNvSpPr>
            <p:nvPr/>
          </p:nvSpPr>
          <p:spPr bwMode="auto">
            <a:xfrm>
              <a:off x="3552" y="3024"/>
              <a:ext cx="432" cy="288"/>
            </a:xfrm>
            <a:custGeom>
              <a:avLst/>
              <a:gdLst/>
              <a:ahLst/>
              <a:cxnLst>
                <a:cxn ang="0">
                  <a:pos x="336" y="0"/>
                </a:cxn>
                <a:cxn ang="0">
                  <a:pos x="432" y="90"/>
                </a:cxn>
                <a:cxn ang="0">
                  <a:pos x="0" y="288"/>
                </a:cxn>
              </a:cxnLst>
              <a:rect l="0" t="0" r="r" b="b"/>
              <a:pathLst>
                <a:path w="432" h="288">
                  <a:moveTo>
                    <a:pt x="336" y="0"/>
                  </a:moveTo>
                  <a:lnTo>
                    <a:pt x="432" y="90"/>
                  </a:lnTo>
                  <a:lnTo>
                    <a:pt x="0" y="288"/>
                  </a:lnTo>
                </a:path>
              </a:pathLst>
            </a:custGeom>
            <a:noFill/>
            <a:ln w="508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pPr defTabSz="1007943">
                <a:defRPr/>
              </a:pPr>
              <a:endParaRPr lang="en-US" sz="198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Oval 13"/>
            <p:cNvSpPr>
              <a:spLocks noChangeArrowheads="1"/>
            </p:cNvSpPr>
            <p:nvPr/>
          </p:nvSpPr>
          <p:spPr bwMode="auto">
            <a:xfrm>
              <a:off x="2742" y="3107"/>
              <a:ext cx="158" cy="12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en-US" sz="1984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Oval 12"/>
            <p:cNvSpPr>
              <a:spLocks noChangeArrowheads="1"/>
            </p:cNvSpPr>
            <p:nvPr/>
          </p:nvSpPr>
          <p:spPr bwMode="auto">
            <a:xfrm>
              <a:off x="2472" y="3484"/>
              <a:ext cx="158" cy="12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en-US" sz="1984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Oval 14"/>
            <p:cNvSpPr>
              <a:spLocks noChangeArrowheads="1"/>
            </p:cNvSpPr>
            <p:nvPr/>
          </p:nvSpPr>
          <p:spPr bwMode="auto">
            <a:xfrm>
              <a:off x="3372" y="3297"/>
              <a:ext cx="158" cy="12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en-US" sz="1984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Oval 11"/>
            <p:cNvSpPr>
              <a:spLocks noChangeArrowheads="1"/>
            </p:cNvSpPr>
            <p:nvPr/>
          </p:nvSpPr>
          <p:spPr bwMode="auto">
            <a:xfrm>
              <a:off x="5009" y="2721"/>
              <a:ext cx="158" cy="12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1007943">
                <a:defRPr/>
              </a:pPr>
              <a:endParaRPr lang="en-US" sz="1984" kern="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5538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dirty="0"/>
              <a:t>k-NN for regression tasks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TextShape 2"/>
          <p:cNvSpPr txBox="1"/>
          <p:nvPr/>
        </p:nvSpPr>
        <p:spPr>
          <a:xfrm>
            <a:off x="504000" y="154368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k-NN regression algorithm: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1) For each test sample x, we find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nearest k neighbors and their labels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2) The output-ul is the mean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 the labels of the k neighbors: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Picture 81"/>
          <p:cNvPicPr/>
          <p:nvPr/>
        </p:nvPicPr>
        <p:blipFill>
          <a:blip r:embed="rId2"/>
          <a:stretch/>
        </p:blipFill>
        <p:spPr>
          <a:xfrm>
            <a:off x="3458160" y="6143040"/>
            <a:ext cx="2926080" cy="1163520"/>
          </a:xfrm>
          <a:prstGeom prst="rect">
            <a:avLst/>
          </a:prstGeom>
          <a:ln>
            <a:noFill/>
          </a:ln>
        </p:spPr>
      </p:pic>
      <p:pic>
        <p:nvPicPr>
          <p:cNvPr id="83" name="Picture 82"/>
          <p:cNvPicPr/>
          <p:nvPr/>
        </p:nvPicPr>
        <p:blipFill>
          <a:blip r:embed="rId3"/>
          <a:stretch/>
        </p:blipFill>
        <p:spPr>
          <a:xfrm>
            <a:off x="1630080" y="1559545"/>
            <a:ext cx="6639120" cy="2360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Advantages and properties of k-NN</a:t>
            </a:r>
          </a:p>
        </p:txBody>
      </p:sp>
      <p:sp>
        <p:nvSpPr>
          <p:cNvPr id="72" name="TextShape 2"/>
          <p:cNvSpPr txBox="1"/>
          <p:nvPr/>
        </p:nvSpPr>
        <p:spPr>
          <a:xfrm>
            <a:off x="504000" y="1723680"/>
            <a:ext cx="9071640" cy="56469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k-NN is a very simple model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Can be directly applied to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multi-class problems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decision boundary is non-linear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quality of the results grows with the number of training samples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have a single parameter that requires tuning (k)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training error grows with k, but the decision boundary becomes smoother:</a:t>
            </a: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Regularization method that increases the generalization capacity (to some extent)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Disadvantages of k-NN</a:t>
            </a:r>
          </a:p>
        </p:txBody>
      </p:sp>
      <p:sp>
        <p:nvSpPr>
          <p:cNvPr id="74" name="TextShape 2"/>
          <p:cNvSpPr txBox="1"/>
          <p:nvPr/>
        </p:nvSpPr>
        <p:spPr>
          <a:xfrm>
            <a:off x="504000" y="1563481"/>
            <a:ext cx="9071640" cy="58097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does nearest mean? We have to define a distance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Is the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uclidean distance always the best choice?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computational cost is quite high: we need to store and pass through the whole training set during inference (at test time)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Possible solutions to avoid the high computational time: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charset="2"/>
              <a:buChar char="Ø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Partition the feature space using k-d trees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charset="2"/>
              <a:buChar char="Ø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Use locality sensitive hashing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Suffers from the “curse of dimensionality”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301320"/>
            <a:ext cx="9071640" cy="8908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Approximate k-NN based on k-d tree </a:t>
            </a:r>
          </a:p>
        </p:txBody>
      </p:sp>
      <p:sp>
        <p:nvSpPr>
          <p:cNvPr id="74" name="TextShape 2"/>
          <p:cNvSpPr txBox="1"/>
          <p:nvPr/>
        </p:nvSpPr>
        <p:spPr>
          <a:xfrm>
            <a:off x="504000" y="1563481"/>
            <a:ext cx="9071640" cy="26149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Build a k-d tree from training data: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4551439-B565-844B-81D0-DF6A7FC05EE5}"/>
              </a:ext>
            </a:extLst>
          </p:cNvPr>
          <p:cNvCxnSpPr>
            <a:cxnSpLocks/>
          </p:cNvCxnSpPr>
          <p:nvPr/>
        </p:nvCxnSpPr>
        <p:spPr>
          <a:xfrm flipV="1">
            <a:off x="6250331" y="3564000"/>
            <a:ext cx="0" cy="34560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6DEEFC-9292-0C4B-8592-3206BBB94BF2}"/>
              </a:ext>
            </a:extLst>
          </p:cNvPr>
          <p:cNvCxnSpPr>
            <a:cxnSpLocks/>
          </p:cNvCxnSpPr>
          <p:nvPr/>
        </p:nvCxnSpPr>
        <p:spPr>
          <a:xfrm>
            <a:off x="6228000" y="6993038"/>
            <a:ext cx="3456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764A4B8-DE2B-4840-B740-DB2964832BEE}"/>
              </a:ext>
            </a:extLst>
          </p:cNvPr>
          <p:cNvSpPr/>
          <p:nvPr/>
        </p:nvSpPr>
        <p:spPr>
          <a:xfrm>
            <a:off x="6430579" y="3995579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11ED3E-E98E-D848-BD0D-231699DB7472}"/>
              </a:ext>
            </a:extLst>
          </p:cNvPr>
          <p:cNvSpPr txBox="1"/>
          <p:nvPr/>
        </p:nvSpPr>
        <p:spPr>
          <a:xfrm>
            <a:off x="5924314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CE931-0631-A349-809E-45646F172A7D}"/>
              </a:ext>
            </a:extLst>
          </p:cNvPr>
          <p:cNvSpPr txBox="1"/>
          <p:nvPr/>
        </p:nvSpPr>
        <p:spPr>
          <a:xfrm>
            <a:off x="6740670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73359-C13B-B14E-B49E-FE2118DA7ED9}"/>
              </a:ext>
            </a:extLst>
          </p:cNvPr>
          <p:cNvSpPr txBox="1"/>
          <p:nvPr/>
        </p:nvSpPr>
        <p:spPr>
          <a:xfrm>
            <a:off x="7377275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161A23-D1F7-AE43-8504-3B455EB144C5}"/>
              </a:ext>
            </a:extLst>
          </p:cNvPr>
          <p:cNvSpPr txBox="1"/>
          <p:nvPr/>
        </p:nvSpPr>
        <p:spPr>
          <a:xfrm>
            <a:off x="8013880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47405-F3DB-0D48-8248-0C96B4AAF827}"/>
              </a:ext>
            </a:extLst>
          </p:cNvPr>
          <p:cNvSpPr txBox="1"/>
          <p:nvPr/>
        </p:nvSpPr>
        <p:spPr>
          <a:xfrm>
            <a:off x="8650485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8F9079-A776-C241-825D-90EF66B2A5C5}"/>
              </a:ext>
            </a:extLst>
          </p:cNvPr>
          <p:cNvSpPr txBox="1"/>
          <p:nvPr/>
        </p:nvSpPr>
        <p:spPr>
          <a:xfrm>
            <a:off x="9287090" y="7027763"/>
            <a:ext cx="45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43685E-AF87-AF4C-B8BB-06A9E72D7841}"/>
              </a:ext>
            </a:extLst>
          </p:cNvPr>
          <p:cNvSpPr txBox="1"/>
          <p:nvPr/>
        </p:nvSpPr>
        <p:spPr>
          <a:xfrm>
            <a:off x="5926243" y="6156204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6FF0AA-B12E-8A4E-9493-45C7A1288823}"/>
              </a:ext>
            </a:extLst>
          </p:cNvPr>
          <p:cNvSpPr txBox="1"/>
          <p:nvPr/>
        </p:nvSpPr>
        <p:spPr>
          <a:xfrm>
            <a:off x="5924315" y="5502245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B0F11A-90F9-4449-8A78-66C6498ACF64}"/>
              </a:ext>
            </a:extLst>
          </p:cNvPr>
          <p:cNvSpPr txBox="1"/>
          <p:nvPr/>
        </p:nvSpPr>
        <p:spPr>
          <a:xfrm>
            <a:off x="5931064" y="4848286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B70082-A0D9-914C-BE1F-42944C509CBF}"/>
              </a:ext>
            </a:extLst>
          </p:cNvPr>
          <p:cNvSpPr txBox="1"/>
          <p:nvPr/>
        </p:nvSpPr>
        <p:spPr>
          <a:xfrm>
            <a:off x="5940716" y="4194327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A67B35-F584-9A4A-8CC5-DCDE434AF0FA}"/>
              </a:ext>
            </a:extLst>
          </p:cNvPr>
          <p:cNvSpPr txBox="1"/>
          <p:nvPr/>
        </p:nvSpPr>
        <p:spPr>
          <a:xfrm>
            <a:off x="5782032" y="3596962"/>
            <a:ext cx="45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10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33403E-C985-0A46-AE4F-7E9478563261}"/>
              </a:ext>
            </a:extLst>
          </p:cNvPr>
          <p:cNvSpPr/>
          <p:nvPr/>
        </p:nvSpPr>
        <p:spPr>
          <a:xfrm>
            <a:off x="7136312" y="4603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C8FE548-77E6-D840-89DE-2F43DCECB810}"/>
              </a:ext>
            </a:extLst>
          </p:cNvPr>
          <p:cNvSpPr/>
          <p:nvPr/>
        </p:nvSpPr>
        <p:spPr>
          <a:xfrm>
            <a:off x="6804330" y="5947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B28BFCA-0377-984D-8EE5-D311417DE58F}"/>
              </a:ext>
            </a:extLst>
          </p:cNvPr>
          <p:cNvSpPr/>
          <p:nvPr/>
        </p:nvSpPr>
        <p:spPr>
          <a:xfrm>
            <a:off x="7440935" y="6607833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80CF51B-8E3A-DC4C-B923-D2972FA9153A}"/>
              </a:ext>
            </a:extLst>
          </p:cNvPr>
          <p:cNvSpPr/>
          <p:nvPr/>
        </p:nvSpPr>
        <p:spPr>
          <a:xfrm>
            <a:off x="7785836" y="5590116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A01CCEF-1032-514A-8327-4263734059C0}"/>
              </a:ext>
            </a:extLst>
          </p:cNvPr>
          <p:cNvSpPr/>
          <p:nvPr/>
        </p:nvSpPr>
        <p:spPr>
          <a:xfrm>
            <a:off x="8392897" y="6247112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394C4A5-83F0-3C4B-B909-090AD4A4BD4D}"/>
              </a:ext>
            </a:extLst>
          </p:cNvPr>
          <p:cNvSpPr/>
          <p:nvPr/>
        </p:nvSpPr>
        <p:spPr>
          <a:xfrm>
            <a:off x="9468914" y="4940354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FEDA615-5CD7-EA45-AC6A-91D830AA57A0}"/>
              </a:ext>
            </a:extLst>
          </p:cNvPr>
          <p:cNvSpPr/>
          <p:nvPr/>
        </p:nvSpPr>
        <p:spPr>
          <a:xfrm>
            <a:off x="8077540" y="4291890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62BFF9B-A47F-7C46-829B-A3C2F65E618D}"/>
              </a:ext>
            </a:extLst>
          </p:cNvPr>
          <p:cNvSpPr/>
          <p:nvPr/>
        </p:nvSpPr>
        <p:spPr>
          <a:xfrm>
            <a:off x="8621548" y="4603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CC2F78-0A3E-504A-B031-15A194A1DA3F}"/>
              </a:ext>
            </a:extLst>
          </p:cNvPr>
          <p:cNvSpPr/>
          <p:nvPr/>
        </p:nvSpPr>
        <p:spPr>
          <a:xfrm>
            <a:off x="9468000" y="3993163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B0FFFFE-D4FE-C446-A240-2931AF402D2D}"/>
              </a:ext>
            </a:extLst>
          </p:cNvPr>
          <p:cNvSpPr/>
          <p:nvPr/>
        </p:nvSpPr>
        <p:spPr>
          <a:xfrm>
            <a:off x="9068023" y="5947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4012588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82F6BB3-6E34-2142-8075-B101394E4451}"/>
              </a:ext>
            </a:extLst>
          </p:cNvPr>
          <p:cNvCxnSpPr>
            <a:cxnSpLocks/>
          </p:cNvCxnSpPr>
          <p:nvPr/>
        </p:nvCxnSpPr>
        <p:spPr>
          <a:xfrm>
            <a:off x="517677" y="4786370"/>
            <a:ext cx="2808000" cy="0"/>
          </a:xfrm>
          <a:prstGeom prst="line">
            <a:avLst/>
          </a:prstGeom>
          <a:ln w="317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Shape 1"/>
          <p:cNvSpPr txBox="1"/>
          <p:nvPr/>
        </p:nvSpPr>
        <p:spPr>
          <a:xfrm>
            <a:off x="504000" y="301320"/>
            <a:ext cx="9071640" cy="8908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Approximate k-NN based on k-d tree </a:t>
            </a:r>
          </a:p>
        </p:txBody>
      </p:sp>
      <p:sp>
        <p:nvSpPr>
          <p:cNvPr id="74" name="TextShape 2"/>
          <p:cNvSpPr txBox="1"/>
          <p:nvPr/>
        </p:nvSpPr>
        <p:spPr>
          <a:xfrm>
            <a:off x="504000" y="1563481"/>
            <a:ext cx="9071640" cy="26149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Build a k-d tree from training data: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pick random/alternate dimension, find median, split data, repeat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4551439-B565-844B-81D0-DF6A7FC05EE5}"/>
              </a:ext>
            </a:extLst>
          </p:cNvPr>
          <p:cNvCxnSpPr>
            <a:cxnSpLocks/>
          </p:cNvCxnSpPr>
          <p:nvPr/>
        </p:nvCxnSpPr>
        <p:spPr>
          <a:xfrm flipV="1">
            <a:off x="6250331" y="3564000"/>
            <a:ext cx="0" cy="34560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6DEEFC-9292-0C4B-8592-3206BBB94BF2}"/>
              </a:ext>
            </a:extLst>
          </p:cNvPr>
          <p:cNvCxnSpPr>
            <a:cxnSpLocks/>
          </p:cNvCxnSpPr>
          <p:nvPr/>
        </p:nvCxnSpPr>
        <p:spPr>
          <a:xfrm>
            <a:off x="6228000" y="6993038"/>
            <a:ext cx="3456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764A4B8-DE2B-4840-B740-DB2964832BEE}"/>
              </a:ext>
            </a:extLst>
          </p:cNvPr>
          <p:cNvSpPr/>
          <p:nvPr/>
        </p:nvSpPr>
        <p:spPr>
          <a:xfrm>
            <a:off x="6430579" y="3995579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11ED3E-E98E-D848-BD0D-231699DB7472}"/>
              </a:ext>
            </a:extLst>
          </p:cNvPr>
          <p:cNvSpPr txBox="1"/>
          <p:nvPr/>
        </p:nvSpPr>
        <p:spPr>
          <a:xfrm>
            <a:off x="5924314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CE931-0631-A349-809E-45646F172A7D}"/>
              </a:ext>
            </a:extLst>
          </p:cNvPr>
          <p:cNvSpPr txBox="1"/>
          <p:nvPr/>
        </p:nvSpPr>
        <p:spPr>
          <a:xfrm>
            <a:off x="6740670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73359-C13B-B14E-B49E-FE2118DA7ED9}"/>
              </a:ext>
            </a:extLst>
          </p:cNvPr>
          <p:cNvSpPr txBox="1"/>
          <p:nvPr/>
        </p:nvSpPr>
        <p:spPr>
          <a:xfrm>
            <a:off x="7377275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161A23-D1F7-AE43-8504-3B455EB144C5}"/>
              </a:ext>
            </a:extLst>
          </p:cNvPr>
          <p:cNvSpPr txBox="1"/>
          <p:nvPr/>
        </p:nvSpPr>
        <p:spPr>
          <a:xfrm>
            <a:off x="8013880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47405-F3DB-0D48-8248-0C96B4AAF827}"/>
              </a:ext>
            </a:extLst>
          </p:cNvPr>
          <p:cNvSpPr txBox="1"/>
          <p:nvPr/>
        </p:nvSpPr>
        <p:spPr>
          <a:xfrm>
            <a:off x="8650485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8F9079-A776-C241-825D-90EF66B2A5C5}"/>
              </a:ext>
            </a:extLst>
          </p:cNvPr>
          <p:cNvSpPr txBox="1"/>
          <p:nvPr/>
        </p:nvSpPr>
        <p:spPr>
          <a:xfrm>
            <a:off x="9287090" y="7027763"/>
            <a:ext cx="45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43685E-AF87-AF4C-B8BB-06A9E72D7841}"/>
              </a:ext>
            </a:extLst>
          </p:cNvPr>
          <p:cNvSpPr txBox="1"/>
          <p:nvPr/>
        </p:nvSpPr>
        <p:spPr>
          <a:xfrm>
            <a:off x="5926243" y="6156204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6FF0AA-B12E-8A4E-9493-45C7A1288823}"/>
              </a:ext>
            </a:extLst>
          </p:cNvPr>
          <p:cNvSpPr txBox="1"/>
          <p:nvPr/>
        </p:nvSpPr>
        <p:spPr>
          <a:xfrm>
            <a:off x="5924315" y="5502245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B0F11A-90F9-4449-8A78-66C6498ACF64}"/>
              </a:ext>
            </a:extLst>
          </p:cNvPr>
          <p:cNvSpPr txBox="1"/>
          <p:nvPr/>
        </p:nvSpPr>
        <p:spPr>
          <a:xfrm>
            <a:off x="5931064" y="4848286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B70082-A0D9-914C-BE1F-42944C509CBF}"/>
              </a:ext>
            </a:extLst>
          </p:cNvPr>
          <p:cNvSpPr txBox="1"/>
          <p:nvPr/>
        </p:nvSpPr>
        <p:spPr>
          <a:xfrm>
            <a:off x="5940716" y="4194327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A67B35-F584-9A4A-8CC5-DCDE434AF0FA}"/>
              </a:ext>
            </a:extLst>
          </p:cNvPr>
          <p:cNvSpPr txBox="1"/>
          <p:nvPr/>
        </p:nvSpPr>
        <p:spPr>
          <a:xfrm>
            <a:off x="5782032" y="3596962"/>
            <a:ext cx="45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10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33403E-C985-0A46-AE4F-7E9478563261}"/>
              </a:ext>
            </a:extLst>
          </p:cNvPr>
          <p:cNvSpPr/>
          <p:nvPr/>
        </p:nvSpPr>
        <p:spPr>
          <a:xfrm>
            <a:off x="7136312" y="4603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C8FE548-77E6-D840-89DE-2F43DCECB810}"/>
              </a:ext>
            </a:extLst>
          </p:cNvPr>
          <p:cNvSpPr/>
          <p:nvPr/>
        </p:nvSpPr>
        <p:spPr>
          <a:xfrm>
            <a:off x="6804330" y="5947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B28BFCA-0377-984D-8EE5-D311417DE58F}"/>
              </a:ext>
            </a:extLst>
          </p:cNvPr>
          <p:cNvSpPr/>
          <p:nvPr/>
        </p:nvSpPr>
        <p:spPr>
          <a:xfrm>
            <a:off x="7440935" y="6607833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80CF51B-8E3A-DC4C-B923-D2972FA9153A}"/>
              </a:ext>
            </a:extLst>
          </p:cNvPr>
          <p:cNvSpPr/>
          <p:nvPr/>
        </p:nvSpPr>
        <p:spPr>
          <a:xfrm>
            <a:off x="7785836" y="5590116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A01CCEF-1032-514A-8327-4263734059C0}"/>
              </a:ext>
            </a:extLst>
          </p:cNvPr>
          <p:cNvSpPr/>
          <p:nvPr/>
        </p:nvSpPr>
        <p:spPr>
          <a:xfrm>
            <a:off x="8392897" y="6247112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394C4A5-83F0-3C4B-B909-090AD4A4BD4D}"/>
              </a:ext>
            </a:extLst>
          </p:cNvPr>
          <p:cNvSpPr/>
          <p:nvPr/>
        </p:nvSpPr>
        <p:spPr>
          <a:xfrm>
            <a:off x="9468914" y="4940354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FEDA615-5CD7-EA45-AC6A-91D830AA57A0}"/>
              </a:ext>
            </a:extLst>
          </p:cNvPr>
          <p:cNvSpPr/>
          <p:nvPr/>
        </p:nvSpPr>
        <p:spPr>
          <a:xfrm>
            <a:off x="8077540" y="4291890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62BFF9B-A47F-7C46-829B-A3C2F65E618D}"/>
              </a:ext>
            </a:extLst>
          </p:cNvPr>
          <p:cNvSpPr/>
          <p:nvPr/>
        </p:nvSpPr>
        <p:spPr>
          <a:xfrm>
            <a:off x="8621548" y="4603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CC2F78-0A3E-504A-B031-15A194A1DA3F}"/>
              </a:ext>
            </a:extLst>
          </p:cNvPr>
          <p:cNvSpPr/>
          <p:nvPr/>
        </p:nvSpPr>
        <p:spPr>
          <a:xfrm>
            <a:off x="9468000" y="3993163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3AD06A-13CF-8943-8E04-709149A6C2AD}"/>
              </a:ext>
            </a:extLst>
          </p:cNvPr>
          <p:cNvCxnSpPr>
            <a:cxnSpLocks/>
          </p:cNvCxnSpPr>
          <p:nvPr/>
        </p:nvCxnSpPr>
        <p:spPr>
          <a:xfrm flipH="1" flipV="1">
            <a:off x="8186762" y="3564000"/>
            <a:ext cx="2" cy="342000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B0FFFFE-D4FE-C446-A240-2931AF402D2D}"/>
              </a:ext>
            </a:extLst>
          </p:cNvPr>
          <p:cNvSpPr/>
          <p:nvPr/>
        </p:nvSpPr>
        <p:spPr>
          <a:xfrm>
            <a:off x="9068023" y="5947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3D4BCAF-4C92-B14E-A6B9-88A87480C338}"/>
              </a:ext>
            </a:extLst>
          </p:cNvPr>
          <p:cNvSpPr/>
          <p:nvPr/>
        </p:nvSpPr>
        <p:spPr>
          <a:xfrm>
            <a:off x="2858815" y="4489239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00B050"/>
                </a:solidFill>
              </a:rPr>
              <a:t>x&gt;6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99EC8C-E9E6-4A44-8346-7D7EB82CF4FB}"/>
              </a:ext>
            </a:extLst>
          </p:cNvPr>
          <p:cNvSpPr txBox="1"/>
          <p:nvPr/>
        </p:nvSpPr>
        <p:spPr>
          <a:xfrm>
            <a:off x="274127" y="4601704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x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0E282C8-3029-4147-A243-79A97640E28B}"/>
              </a:ext>
            </a:extLst>
          </p:cNvPr>
          <p:cNvCxnSpPr>
            <a:cxnSpLocks/>
            <a:stCxn id="48" idx="3"/>
          </p:cNvCxnSpPr>
          <p:nvPr/>
        </p:nvCxnSpPr>
        <p:spPr>
          <a:xfrm flipH="1">
            <a:off x="2425851" y="4996473"/>
            <a:ext cx="564766" cy="3860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B54AAD1-8B1E-0040-B79B-ED2F9C6F5CE2}"/>
              </a:ext>
            </a:extLst>
          </p:cNvPr>
          <p:cNvCxnSpPr>
            <a:cxnSpLocks/>
            <a:stCxn id="48" idx="5"/>
          </p:cNvCxnSpPr>
          <p:nvPr/>
        </p:nvCxnSpPr>
        <p:spPr>
          <a:xfrm>
            <a:off x="3627013" y="4996473"/>
            <a:ext cx="585339" cy="3860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5140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82F6BB3-6E34-2142-8075-B101394E4451}"/>
              </a:ext>
            </a:extLst>
          </p:cNvPr>
          <p:cNvCxnSpPr>
            <a:cxnSpLocks/>
          </p:cNvCxnSpPr>
          <p:nvPr/>
        </p:nvCxnSpPr>
        <p:spPr>
          <a:xfrm>
            <a:off x="517677" y="4786370"/>
            <a:ext cx="2808000" cy="0"/>
          </a:xfrm>
          <a:prstGeom prst="line">
            <a:avLst/>
          </a:prstGeom>
          <a:ln w="317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6812858-1F51-4F43-A498-D31EABDE7642}"/>
              </a:ext>
            </a:extLst>
          </p:cNvPr>
          <p:cNvCxnSpPr>
            <a:cxnSpLocks/>
          </p:cNvCxnSpPr>
          <p:nvPr/>
        </p:nvCxnSpPr>
        <p:spPr>
          <a:xfrm>
            <a:off x="530747" y="5590116"/>
            <a:ext cx="3852000" cy="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Shape 1"/>
          <p:cNvSpPr txBox="1"/>
          <p:nvPr/>
        </p:nvSpPr>
        <p:spPr>
          <a:xfrm>
            <a:off x="504000" y="301320"/>
            <a:ext cx="9071640" cy="8908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Approximate k-NN based on k-d tree </a:t>
            </a:r>
          </a:p>
        </p:txBody>
      </p:sp>
      <p:sp>
        <p:nvSpPr>
          <p:cNvPr id="74" name="TextShape 2"/>
          <p:cNvSpPr txBox="1"/>
          <p:nvPr/>
        </p:nvSpPr>
        <p:spPr>
          <a:xfrm>
            <a:off x="504000" y="1563481"/>
            <a:ext cx="9071640" cy="26149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Build a k-d tree from training data: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pick random/alternate dimension, find median, split data, repeat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4551439-B565-844B-81D0-DF6A7FC05EE5}"/>
              </a:ext>
            </a:extLst>
          </p:cNvPr>
          <p:cNvCxnSpPr>
            <a:cxnSpLocks/>
          </p:cNvCxnSpPr>
          <p:nvPr/>
        </p:nvCxnSpPr>
        <p:spPr>
          <a:xfrm flipV="1">
            <a:off x="6250331" y="3564000"/>
            <a:ext cx="0" cy="34560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6DEEFC-9292-0C4B-8592-3206BBB94BF2}"/>
              </a:ext>
            </a:extLst>
          </p:cNvPr>
          <p:cNvCxnSpPr>
            <a:cxnSpLocks/>
          </p:cNvCxnSpPr>
          <p:nvPr/>
        </p:nvCxnSpPr>
        <p:spPr>
          <a:xfrm>
            <a:off x="6228000" y="6993038"/>
            <a:ext cx="3456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764A4B8-DE2B-4840-B740-DB2964832BEE}"/>
              </a:ext>
            </a:extLst>
          </p:cNvPr>
          <p:cNvSpPr/>
          <p:nvPr/>
        </p:nvSpPr>
        <p:spPr>
          <a:xfrm>
            <a:off x="6430579" y="3995579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11ED3E-E98E-D848-BD0D-231699DB7472}"/>
              </a:ext>
            </a:extLst>
          </p:cNvPr>
          <p:cNvSpPr txBox="1"/>
          <p:nvPr/>
        </p:nvSpPr>
        <p:spPr>
          <a:xfrm>
            <a:off x="5924314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CE931-0631-A349-809E-45646F172A7D}"/>
              </a:ext>
            </a:extLst>
          </p:cNvPr>
          <p:cNvSpPr txBox="1"/>
          <p:nvPr/>
        </p:nvSpPr>
        <p:spPr>
          <a:xfrm>
            <a:off x="6740670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73359-C13B-B14E-B49E-FE2118DA7ED9}"/>
              </a:ext>
            </a:extLst>
          </p:cNvPr>
          <p:cNvSpPr txBox="1"/>
          <p:nvPr/>
        </p:nvSpPr>
        <p:spPr>
          <a:xfrm>
            <a:off x="7377275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161A23-D1F7-AE43-8504-3B455EB144C5}"/>
              </a:ext>
            </a:extLst>
          </p:cNvPr>
          <p:cNvSpPr txBox="1"/>
          <p:nvPr/>
        </p:nvSpPr>
        <p:spPr>
          <a:xfrm>
            <a:off x="8013880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47405-F3DB-0D48-8248-0C96B4AAF827}"/>
              </a:ext>
            </a:extLst>
          </p:cNvPr>
          <p:cNvSpPr txBox="1"/>
          <p:nvPr/>
        </p:nvSpPr>
        <p:spPr>
          <a:xfrm>
            <a:off x="8650485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8F9079-A776-C241-825D-90EF66B2A5C5}"/>
              </a:ext>
            </a:extLst>
          </p:cNvPr>
          <p:cNvSpPr txBox="1"/>
          <p:nvPr/>
        </p:nvSpPr>
        <p:spPr>
          <a:xfrm>
            <a:off x="9287090" y="7027763"/>
            <a:ext cx="45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43685E-AF87-AF4C-B8BB-06A9E72D7841}"/>
              </a:ext>
            </a:extLst>
          </p:cNvPr>
          <p:cNvSpPr txBox="1"/>
          <p:nvPr/>
        </p:nvSpPr>
        <p:spPr>
          <a:xfrm>
            <a:off x="5926243" y="6156204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6FF0AA-B12E-8A4E-9493-45C7A1288823}"/>
              </a:ext>
            </a:extLst>
          </p:cNvPr>
          <p:cNvSpPr txBox="1"/>
          <p:nvPr/>
        </p:nvSpPr>
        <p:spPr>
          <a:xfrm>
            <a:off x="5924315" y="5502245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B0F11A-90F9-4449-8A78-66C6498ACF64}"/>
              </a:ext>
            </a:extLst>
          </p:cNvPr>
          <p:cNvSpPr txBox="1"/>
          <p:nvPr/>
        </p:nvSpPr>
        <p:spPr>
          <a:xfrm>
            <a:off x="5931064" y="4848286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B70082-A0D9-914C-BE1F-42944C509CBF}"/>
              </a:ext>
            </a:extLst>
          </p:cNvPr>
          <p:cNvSpPr txBox="1"/>
          <p:nvPr/>
        </p:nvSpPr>
        <p:spPr>
          <a:xfrm>
            <a:off x="5940716" y="4194327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A67B35-F584-9A4A-8CC5-DCDE434AF0FA}"/>
              </a:ext>
            </a:extLst>
          </p:cNvPr>
          <p:cNvSpPr txBox="1"/>
          <p:nvPr/>
        </p:nvSpPr>
        <p:spPr>
          <a:xfrm>
            <a:off x="5782032" y="3596962"/>
            <a:ext cx="45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10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33403E-C985-0A46-AE4F-7E9478563261}"/>
              </a:ext>
            </a:extLst>
          </p:cNvPr>
          <p:cNvSpPr/>
          <p:nvPr/>
        </p:nvSpPr>
        <p:spPr>
          <a:xfrm>
            <a:off x="7136312" y="4603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C8FE548-77E6-D840-89DE-2F43DCECB810}"/>
              </a:ext>
            </a:extLst>
          </p:cNvPr>
          <p:cNvSpPr/>
          <p:nvPr/>
        </p:nvSpPr>
        <p:spPr>
          <a:xfrm>
            <a:off x="6804330" y="5947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B28BFCA-0377-984D-8EE5-D311417DE58F}"/>
              </a:ext>
            </a:extLst>
          </p:cNvPr>
          <p:cNvSpPr/>
          <p:nvPr/>
        </p:nvSpPr>
        <p:spPr>
          <a:xfrm>
            <a:off x="7440935" y="6607833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80CF51B-8E3A-DC4C-B923-D2972FA9153A}"/>
              </a:ext>
            </a:extLst>
          </p:cNvPr>
          <p:cNvSpPr/>
          <p:nvPr/>
        </p:nvSpPr>
        <p:spPr>
          <a:xfrm>
            <a:off x="7785836" y="5590116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A01CCEF-1032-514A-8327-4263734059C0}"/>
              </a:ext>
            </a:extLst>
          </p:cNvPr>
          <p:cNvSpPr/>
          <p:nvPr/>
        </p:nvSpPr>
        <p:spPr>
          <a:xfrm>
            <a:off x="8392897" y="6247112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394C4A5-83F0-3C4B-B909-090AD4A4BD4D}"/>
              </a:ext>
            </a:extLst>
          </p:cNvPr>
          <p:cNvSpPr/>
          <p:nvPr/>
        </p:nvSpPr>
        <p:spPr>
          <a:xfrm>
            <a:off x="9468914" y="4940354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FEDA615-5CD7-EA45-AC6A-91D830AA57A0}"/>
              </a:ext>
            </a:extLst>
          </p:cNvPr>
          <p:cNvSpPr/>
          <p:nvPr/>
        </p:nvSpPr>
        <p:spPr>
          <a:xfrm>
            <a:off x="8077540" y="4291890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62BFF9B-A47F-7C46-829B-A3C2F65E618D}"/>
              </a:ext>
            </a:extLst>
          </p:cNvPr>
          <p:cNvSpPr/>
          <p:nvPr/>
        </p:nvSpPr>
        <p:spPr>
          <a:xfrm>
            <a:off x="8621548" y="4603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CC2F78-0A3E-504A-B031-15A194A1DA3F}"/>
              </a:ext>
            </a:extLst>
          </p:cNvPr>
          <p:cNvSpPr/>
          <p:nvPr/>
        </p:nvSpPr>
        <p:spPr>
          <a:xfrm>
            <a:off x="9468000" y="3993163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3AD06A-13CF-8943-8E04-709149A6C2AD}"/>
              </a:ext>
            </a:extLst>
          </p:cNvPr>
          <p:cNvCxnSpPr>
            <a:cxnSpLocks/>
          </p:cNvCxnSpPr>
          <p:nvPr/>
        </p:nvCxnSpPr>
        <p:spPr>
          <a:xfrm flipH="1" flipV="1">
            <a:off x="8186762" y="3564000"/>
            <a:ext cx="2" cy="342000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CA04A17-464D-D64B-A874-2B69B691C265}"/>
              </a:ext>
            </a:extLst>
          </p:cNvPr>
          <p:cNvCxnSpPr>
            <a:cxnSpLocks/>
          </p:cNvCxnSpPr>
          <p:nvPr/>
        </p:nvCxnSpPr>
        <p:spPr>
          <a:xfrm>
            <a:off x="6273898" y="5682714"/>
            <a:ext cx="1890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0DE4B1-4BF3-F54A-AFF9-96AE59777D94}"/>
              </a:ext>
            </a:extLst>
          </p:cNvPr>
          <p:cNvCxnSpPr>
            <a:cxnSpLocks/>
          </p:cNvCxnSpPr>
          <p:nvPr/>
        </p:nvCxnSpPr>
        <p:spPr>
          <a:xfrm flipV="1">
            <a:off x="8180130" y="5020778"/>
            <a:ext cx="1620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B0FFFFE-D4FE-C446-A240-2931AF402D2D}"/>
              </a:ext>
            </a:extLst>
          </p:cNvPr>
          <p:cNvSpPr/>
          <p:nvPr/>
        </p:nvSpPr>
        <p:spPr>
          <a:xfrm>
            <a:off x="9068023" y="5947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3D4BCAF-4C92-B14E-A6B9-88A87480C338}"/>
              </a:ext>
            </a:extLst>
          </p:cNvPr>
          <p:cNvSpPr/>
          <p:nvPr/>
        </p:nvSpPr>
        <p:spPr>
          <a:xfrm>
            <a:off x="2858815" y="4489239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00B050"/>
                </a:solidFill>
              </a:rPr>
              <a:t>x&gt;6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1DE2709-9EAF-1F41-BC9F-BDF49E9F81E9}"/>
              </a:ext>
            </a:extLst>
          </p:cNvPr>
          <p:cNvSpPr/>
          <p:nvPr/>
        </p:nvSpPr>
        <p:spPr>
          <a:xfrm>
            <a:off x="1657653" y="5295464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FF0000"/>
                </a:solidFill>
              </a:rPr>
              <a:t>y&gt;4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812DF2F-AFDB-8349-8DD4-7E283125A28B}"/>
              </a:ext>
            </a:extLst>
          </p:cNvPr>
          <p:cNvSpPr/>
          <p:nvPr/>
        </p:nvSpPr>
        <p:spPr>
          <a:xfrm>
            <a:off x="4080550" y="5295464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FF0000"/>
                </a:solidFill>
              </a:rPr>
              <a:t>y&gt;6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99EC8C-E9E6-4A44-8346-7D7EB82CF4FB}"/>
              </a:ext>
            </a:extLst>
          </p:cNvPr>
          <p:cNvSpPr txBox="1"/>
          <p:nvPr/>
        </p:nvSpPr>
        <p:spPr>
          <a:xfrm>
            <a:off x="274127" y="4601704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BC01798-574B-414A-AEB9-BDBA3E085043}"/>
              </a:ext>
            </a:extLst>
          </p:cNvPr>
          <p:cNvSpPr txBox="1"/>
          <p:nvPr/>
        </p:nvSpPr>
        <p:spPr>
          <a:xfrm>
            <a:off x="274126" y="5407929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y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0E282C8-3029-4147-A243-79A97640E28B}"/>
              </a:ext>
            </a:extLst>
          </p:cNvPr>
          <p:cNvCxnSpPr>
            <a:cxnSpLocks/>
            <a:stCxn id="48" idx="3"/>
            <a:endCxn id="51" idx="7"/>
          </p:cNvCxnSpPr>
          <p:nvPr/>
        </p:nvCxnSpPr>
        <p:spPr>
          <a:xfrm flipH="1">
            <a:off x="2425851" y="4996473"/>
            <a:ext cx="564766" cy="3860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B54AAD1-8B1E-0040-B79B-ED2F9C6F5CE2}"/>
              </a:ext>
            </a:extLst>
          </p:cNvPr>
          <p:cNvCxnSpPr>
            <a:cxnSpLocks/>
            <a:stCxn id="48" idx="5"/>
            <a:endCxn id="52" idx="1"/>
          </p:cNvCxnSpPr>
          <p:nvPr/>
        </p:nvCxnSpPr>
        <p:spPr>
          <a:xfrm>
            <a:off x="3627013" y="4996473"/>
            <a:ext cx="585339" cy="3860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5252A7D-31EC-5D4D-B4ED-08FFB1ED73F2}"/>
              </a:ext>
            </a:extLst>
          </p:cNvPr>
          <p:cNvCxnSpPr>
            <a:cxnSpLocks/>
            <a:stCxn id="51" idx="3"/>
          </p:cNvCxnSpPr>
          <p:nvPr/>
        </p:nvCxnSpPr>
        <p:spPr>
          <a:xfrm flipH="1">
            <a:off x="1475751" y="5802698"/>
            <a:ext cx="313704" cy="41111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337E652-6146-4548-A220-5DC783AA9DF4}"/>
              </a:ext>
            </a:extLst>
          </p:cNvPr>
          <p:cNvCxnSpPr>
            <a:cxnSpLocks/>
            <a:stCxn id="51" idx="5"/>
          </p:cNvCxnSpPr>
          <p:nvPr/>
        </p:nvCxnSpPr>
        <p:spPr>
          <a:xfrm>
            <a:off x="2425851" y="5802698"/>
            <a:ext cx="277626" cy="41111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4A40F70-13B3-C144-B408-15CDE83C438A}"/>
              </a:ext>
            </a:extLst>
          </p:cNvPr>
          <p:cNvCxnSpPr>
            <a:cxnSpLocks/>
            <a:stCxn id="52" idx="3"/>
          </p:cNvCxnSpPr>
          <p:nvPr/>
        </p:nvCxnSpPr>
        <p:spPr>
          <a:xfrm flipH="1">
            <a:off x="3919677" y="5802698"/>
            <a:ext cx="292675" cy="41111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8E1AF26-732C-3649-B755-D8470D8F351C}"/>
              </a:ext>
            </a:extLst>
          </p:cNvPr>
          <p:cNvCxnSpPr>
            <a:cxnSpLocks/>
            <a:stCxn id="52" idx="5"/>
          </p:cNvCxnSpPr>
          <p:nvPr/>
        </p:nvCxnSpPr>
        <p:spPr>
          <a:xfrm>
            <a:off x="4848748" y="5802698"/>
            <a:ext cx="277633" cy="41111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8508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2AAA5B6-13F3-554C-B915-36146560AFB5}"/>
              </a:ext>
            </a:extLst>
          </p:cNvPr>
          <p:cNvCxnSpPr>
            <a:cxnSpLocks/>
          </p:cNvCxnSpPr>
          <p:nvPr/>
        </p:nvCxnSpPr>
        <p:spPr>
          <a:xfrm>
            <a:off x="518397" y="6525536"/>
            <a:ext cx="4464000" cy="0"/>
          </a:xfrm>
          <a:prstGeom prst="line">
            <a:avLst/>
          </a:prstGeom>
          <a:ln w="317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82F6BB3-6E34-2142-8075-B101394E4451}"/>
              </a:ext>
            </a:extLst>
          </p:cNvPr>
          <p:cNvCxnSpPr>
            <a:cxnSpLocks/>
          </p:cNvCxnSpPr>
          <p:nvPr/>
        </p:nvCxnSpPr>
        <p:spPr>
          <a:xfrm>
            <a:off x="517677" y="4786370"/>
            <a:ext cx="2808000" cy="0"/>
          </a:xfrm>
          <a:prstGeom prst="line">
            <a:avLst/>
          </a:prstGeom>
          <a:ln w="317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6812858-1F51-4F43-A498-D31EABDE7642}"/>
              </a:ext>
            </a:extLst>
          </p:cNvPr>
          <p:cNvCxnSpPr>
            <a:cxnSpLocks/>
          </p:cNvCxnSpPr>
          <p:nvPr/>
        </p:nvCxnSpPr>
        <p:spPr>
          <a:xfrm>
            <a:off x="530747" y="5590116"/>
            <a:ext cx="3852000" cy="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Shape 1"/>
          <p:cNvSpPr txBox="1"/>
          <p:nvPr/>
        </p:nvSpPr>
        <p:spPr>
          <a:xfrm>
            <a:off x="504000" y="301320"/>
            <a:ext cx="9071640" cy="8908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Approximate k-NN based on k-d tree </a:t>
            </a:r>
          </a:p>
        </p:txBody>
      </p:sp>
      <p:sp>
        <p:nvSpPr>
          <p:cNvPr id="74" name="TextShape 2"/>
          <p:cNvSpPr txBox="1"/>
          <p:nvPr/>
        </p:nvSpPr>
        <p:spPr>
          <a:xfrm>
            <a:off x="504000" y="1563481"/>
            <a:ext cx="9071640" cy="26149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Build a k-d tree from training data: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pick random/alternate dimension, find median, split data, repeat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4551439-B565-844B-81D0-DF6A7FC05EE5}"/>
              </a:ext>
            </a:extLst>
          </p:cNvPr>
          <p:cNvCxnSpPr>
            <a:cxnSpLocks/>
          </p:cNvCxnSpPr>
          <p:nvPr/>
        </p:nvCxnSpPr>
        <p:spPr>
          <a:xfrm flipV="1">
            <a:off x="6250331" y="3564000"/>
            <a:ext cx="0" cy="34560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6DEEFC-9292-0C4B-8592-3206BBB94BF2}"/>
              </a:ext>
            </a:extLst>
          </p:cNvPr>
          <p:cNvCxnSpPr>
            <a:cxnSpLocks/>
          </p:cNvCxnSpPr>
          <p:nvPr/>
        </p:nvCxnSpPr>
        <p:spPr>
          <a:xfrm>
            <a:off x="6228000" y="6993038"/>
            <a:ext cx="3456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764A4B8-DE2B-4840-B740-DB2964832BEE}"/>
              </a:ext>
            </a:extLst>
          </p:cNvPr>
          <p:cNvSpPr/>
          <p:nvPr/>
        </p:nvSpPr>
        <p:spPr>
          <a:xfrm>
            <a:off x="6430579" y="3995579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11ED3E-E98E-D848-BD0D-231699DB7472}"/>
              </a:ext>
            </a:extLst>
          </p:cNvPr>
          <p:cNvSpPr txBox="1"/>
          <p:nvPr/>
        </p:nvSpPr>
        <p:spPr>
          <a:xfrm>
            <a:off x="5924314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CE931-0631-A349-809E-45646F172A7D}"/>
              </a:ext>
            </a:extLst>
          </p:cNvPr>
          <p:cNvSpPr txBox="1"/>
          <p:nvPr/>
        </p:nvSpPr>
        <p:spPr>
          <a:xfrm>
            <a:off x="6740670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73359-C13B-B14E-B49E-FE2118DA7ED9}"/>
              </a:ext>
            </a:extLst>
          </p:cNvPr>
          <p:cNvSpPr txBox="1"/>
          <p:nvPr/>
        </p:nvSpPr>
        <p:spPr>
          <a:xfrm>
            <a:off x="7377275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161A23-D1F7-AE43-8504-3B455EB144C5}"/>
              </a:ext>
            </a:extLst>
          </p:cNvPr>
          <p:cNvSpPr txBox="1"/>
          <p:nvPr/>
        </p:nvSpPr>
        <p:spPr>
          <a:xfrm>
            <a:off x="8013880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47405-F3DB-0D48-8248-0C96B4AAF827}"/>
              </a:ext>
            </a:extLst>
          </p:cNvPr>
          <p:cNvSpPr txBox="1"/>
          <p:nvPr/>
        </p:nvSpPr>
        <p:spPr>
          <a:xfrm>
            <a:off x="8650485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8F9079-A776-C241-825D-90EF66B2A5C5}"/>
              </a:ext>
            </a:extLst>
          </p:cNvPr>
          <p:cNvSpPr txBox="1"/>
          <p:nvPr/>
        </p:nvSpPr>
        <p:spPr>
          <a:xfrm>
            <a:off x="9287090" y="7027763"/>
            <a:ext cx="45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43685E-AF87-AF4C-B8BB-06A9E72D7841}"/>
              </a:ext>
            </a:extLst>
          </p:cNvPr>
          <p:cNvSpPr txBox="1"/>
          <p:nvPr/>
        </p:nvSpPr>
        <p:spPr>
          <a:xfrm>
            <a:off x="5926243" y="6156204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6FF0AA-B12E-8A4E-9493-45C7A1288823}"/>
              </a:ext>
            </a:extLst>
          </p:cNvPr>
          <p:cNvSpPr txBox="1"/>
          <p:nvPr/>
        </p:nvSpPr>
        <p:spPr>
          <a:xfrm>
            <a:off x="5924315" y="5502245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B0F11A-90F9-4449-8A78-66C6498ACF64}"/>
              </a:ext>
            </a:extLst>
          </p:cNvPr>
          <p:cNvSpPr txBox="1"/>
          <p:nvPr/>
        </p:nvSpPr>
        <p:spPr>
          <a:xfrm>
            <a:off x="5931064" y="4848286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B70082-A0D9-914C-BE1F-42944C509CBF}"/>
              </a:ext>
            </a:extLst>
          </p:cNvPr>
          <p:cNvSpPr txBox="1"/>
          <p:nvPr/>
        </p:nvSpPr>
        <p:spPr>
          <a:xfrm>
            <a:off x="5940716" y="4194327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A67B35-F584-9A4A-8CC5-DCDE434AF0FA}"/>
              </a:ext>
            </a:extLst>
          </p:cNvPr>
          <p:cNvSpPr txBox="1"/>
          <p:nvPr/>
        </p:nvSpPr>
        <p:spPr>
          <a:xfrm>
            <a:off x="5782032" y="3596962"/>
            <a:ext cx="45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10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33403E-C985-0A46-AE4F-7E9478563261}"/>
              </a:ext>
            </a:extLst>
          </p:cNvPr>
          <p:cNvSpPr/>
          <p:nvPr/>
        </p:nvSpPr>
        <p:spPr>
          <a:xfrm>
            <a:off x="7136312" y="4603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C8FE548-77E6-D840-89DE-2F43DCECB810}"/>
              </a:ext>
            </a:extLst>
          </p:cNvPr>
          <p:cNvSpPr/>
          <p:nvPr/>
        </p:nvSpPr>
        <p:spPr>
          <a:xfrm>
            <a:off x="6804330" y="5947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B28BFCA-0377-984D-8EE5-D311417DE58F}"/>
              </a:ext>
            </a:extLst>
          </p:cNvPr>
          <p:cNvSpPr/>
          <p:nvPr/>
        </p:nvSpPr>
        <p:spPr>
          <a:xfrm>
            <a:off x="7440935" y="6607833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80CF51B-8E3A-DC4C-B923-D2972FA9153A}"/>
              </a:ext>
            </a:extLst>
          </p:cNvPr>
          <p:cNvSpPr/>
          <p:nvPr/>
        </p:nvSpPr>
        <p:spPr>
          <a:xfrm>
            <a:off x="7785836" y="5590116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A01CCEF-1032-514A-8327-4263734059C0}"/>
              </a:ext>
            </a:extLst>
          </p:cNvPr>
          <p:cNvSpPr/>
          <p:nvPr/>
        </p:nvSpPr>
        <p:spPr>
          <a:xfrm>
            <a:off x="8392897" y="6247112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394C4A5-83F0-3C4B-B909-090AD4A4BD4D}"/>
              </a:ext>
            </a:extLst>
          </p:cNvPr>
          <p:cNvSpPr/>
          <p:nvPr/>
        </p:nvSpPr>
        <p:spPr>
          <a:xfrm>
            <a:off x="9468914" y="4940354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FEDA615-5CD7-EA45-AC6A-91D830AA57A0}"/>
              </a:ext>
            </a:extLst>
          </p:cNvPr>
          <p:cNvSpPr/>
          <p:nvPr/>
        </p:nvSpPr>
        <p:spPr>
          <a:xfrm>
            <a:off x="8077540" y="4291890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62BFF9B-A47F-7C46-829B-A3C2F65E618D}"/>
              </a:ext>
            </a:extLst>
          </p:cNvPr>
          <p:cNvSpPr/>
          <p:nvPr/>
        </p:nvSpPr>
        <p:spPr>
          <a:xfrm>
            <a:off x="8621548" y="4603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CC2F78-0A3E-504A-B031-15A194A1DA3F}"/>
              </a:ext>
            </a:extLst>
          </p:cNvPr>
          <p:cNvSpPr/>
          <p:nvPr/>
        </p:nvSpPr>
        <p:spPr>
          <a:xfrm>
            <a:off x="9468000" y="3993163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3AD06A-13CF-8943-8E04-709149A6C2AD}"/>
              </a:ext>
            </a:extLst>
          </p:cNvPr>
          <p:cNvCxnSpPr>
            <a:cxnSpLocks/>
          </p:cNvCxnSpPr>
          <p:nvPr/>
        </p:nvCxnSpPr>
        <p:spPr>
          <a:xfrm flipH="1" flipV="1">
            <a:off x="8186762" y="3564000"/>
            <a:ext cx="2" cy="342000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8DB597-3296-2A41-AD20-1C268542BBEE}"/>
              </a:ext>
            </a:extLst>
          </p:cNvPr>
          <p:cNvCxnSpPr>
            <a:cxnSpLocks/>
          </p:cNvCxnSpPr>
          <p:nvPr/>
        </p:nvCxnSpPr>
        <p:spPr>
          <a:xfrm flipV="1">
            <a:off x="6884304" y="3564000"/>
            <a:ext cx="0" cy="2118713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3EC85B-1AE9-2644-B07A-A3A81FCEF373}"/>
              </a:ext>
            </a:extLst>
          </p:cNvPr>
          <p:cNvCxnSpPr>
            <a:cxnSpLocks/>
          </p:cNvCxnSpPr>
          <p:nvPr/>
        </p:nvCxnSpPr>
        <p:spPr>
          <a:xfrm flipV="1">
            <a:off x="7218898" y="5714644"/>
            <a:ext cx="0" cy="126000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CA04A17-464D-D64B-A874-2B69B691C265}"/>
              </a:ext>
            </a:extLst>
          </p:cNvPr>
          <p:cNvCxnSpPr>
            <a:cxnSpLocks/>
          </p:cNvCxnSpPr>
          <p:nvPr/>
        </p:nvCxnSpPr>
        <p:spPr>
          <a:xfrm>
            <a:off x="6273898" y="5682714"/>
            <a:ext cx="1890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0DE4B1-4BF3-F54A-AFF9-96AE59777D94}"/>
              </a:ext>
            </a:extLst>
          </p:cNvPr>
          <p:cNvCxnSpPr>
            <a:cxnSpLocks/>
          </p:cNvCxnSpPr>
          <p:nvPr/>
        </p:nvCxnSpPr>
        <p:spPr>
          <a:xfrm flipV="1">
            <a:off x="8180130" y="5020778"/>
            <a:ext cx="1620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B0FFFFE-D4FE-C446-A240-2931AF402D2D}"/>
              </a:ext>
            </a:extLst>
          </p:cNvPr>
          <p:cNvSpPr/>
          <p:nvPr/>
        </p:nvSpPr>
        <p:spPr>
          <a:xfrm>
            <a:off x="9068023" y="5947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881BF35-ECC1-5E41-BB03-1CD3A04A787D}"/>
              </a:ext>
            </a:extLst>
          </p:cNvPr>
          <p:cNvCxnSpPr>
            <a:cxnSpLocks/>
          </p:cNvCxnSpPr>
          <p:nvPr/>
        </p:nvCxnSpPr>
        <p:spPr>
          <a:xfrm flipV="1">
            <a:off x="8810120" y="5051612"/>
            <a:ext cx="0" cy="1925999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3443825-A2EA-AD4A-BBEE-CE32A5665B78}"/>
              </a:ext>
            </a:extLst>
          </p:cNvPr>
          <p:cNvCxnSpPr>
            <a:cxnSpLocks/>
          </p:cNvCxnSpPr>
          <p:nvPr/>
        </p:nvCxnSpPr>
        <p:spPr>
          <a:xfrm flipV="1">
            <a:off x="9163901" y="3563712"/>
            <a:ext cx="0" cy="144000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23D4BCAF-4C92-B14E-A6B9-88A87480C338}"/>
              </a:ext>
            </a:extLst>
          </p:cNvPr>
          <p:cNvSpPr/>
          <p:nvPr/>
        </p:nvSpPr>
        <p:spPr>
          <a:xfrm>
            <a:off x="2858815" y="4489239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00B050"/>
                </a:solidFill>
              </a:rPr>
              <a:t>x&gt;6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1DE2709-9EAF-1F41-BC9F-BDF49E9F81E9}"/>
              </a:ext>
            </a:extLst>
          </p:cNvPr>
          <p:cNvSpPr/>
          <p:nvPr/>
        </p:nvSpPr>
        <p:spPr>
          <a:xfrm>
            <a:off x="1657653" y="5295464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FF0000"/>
                </a:solidFill>
              </a:rPr>
              <a:t>y&gt;4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812DF2F-AFDB-8349-8DD4-7E283125A28B}"/>
              </a:ext>
            </a:extLst>
          </p:cNvPr>
          <p:cNvSpPr/>
          <p:nvPr/>
        </p:nvSpPr>
        <p:spPr>
          <a:xfrm>
            <a:off x="4080550" y="5295464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FF0000"/>
                </a:solidFill>
              </a:rPr>
              <a:t>y&gt;6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9333802-25BE-A641-B7CB-71B3A17E4B64}"/>
              </a:ext>
            </a:extLst>
          </p:cNvPr>
          <p:cNvSpPr/>
          <p:nvPr/>
        </p:nvSpPr>
        <p:spPr>
          <a:xfrm>
            <a:off x="2253477" y="6213809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00B050"/>
                </a:solidFill>
              </a:rPr>
              <a:t>x&gt;2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ECCD562-1FFD-DF49-92B4-EABD50C6733F}"/>
              </a:ext>
            </a:extLst>
          </p:cNvPr>
          <p:cNvSpPr/>
          <p:nvPr/>
        </p:nvSpPr>
        <p:spPr>
          <a:xfrm>
            <a:off x="4676381" y="6213809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00B050"/>
                </a:solidFill>
              </a:rPr>
              <a:t>x&gt;9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6D7987A-568C-6B42-BDDD-0FAD0AD5C3A1}"/>
              </a:ext>
            </a:extLst>
          </p:cNvPr>
          <p:cNvSpPr/>
          <p:nvPr/>
        </p:nvSpPr>
        <p:spPr>
          <a:xfrm>
            <a:off x="1025751" y="6213809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00B050"/>
                </a:solidFill>
              </a:rPr>
              <a:t>x&gt;3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6F2771A-9AE1-CD43-97AD-9297B7C40730}"/>
              </a:ext>
            </a:extLst>
          </p:cNvPr>
          <p:cNvSpPr/>
          <p:nvPr/>
        </p:nvSpPr>
        <p:spPr>
          <a:xfrm>
            <a:off x="3469677" y="6213809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00B050"/>
                </a:solidFill>
              </a:rPr>
              <a:t>x&gt;8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99EC8C-E9E6-4A44-8346-7D7EB82CF4FB}"/>
              </a:ext>
            </a:extLst>
          </p:cNvPr>
          <p:cNvSpPr txBox="1"/>
          <p:nvPr/>
        </p:nvSpPr>
        <p:spPr>
          <a:xfrm>
            <a:off x="274127" y="4601704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BC01798-574B-414A-AEB9-BDBA3E085043}"/>
              </a:ext>
            </a:extLst>
          </p:cNvPr>
          <p:cNvSpPr txBox="1"/>
          <p:nvPr/>
        </p:nvSpPr>
        <p:spPr>
          <a:xfrm>
            <a:off x="274126" y="5407929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A49C6C6-730F-CD40-9668-E4EF64F237F4}"/>
              </a:ext>
            </a:extLst>
          </p:cNvPr>
          <p:cNvSpPr txBox="1"/>
          <p:nvPr/>
        </p:nvSpPr>
        <p:spPr>
          <a:xfrm>
            <a:off x="269118" y="6326274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x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0E282C8-3029-4147-A243-79A97640E28B}"/>
              </a:ext>
            </a:extLst>
          </p:cNvPr>
          <p:cNvCxnSpPr>
            <a:cxnSpLocks/>
            <a:stCxn id="48" idx="3"/>
            <a:endCxn id="51" idx="7"/>
          </p:cNvCxnSpPr>
          <p:nvPr/>
        </p:nvCxnSpPr>
        <p:spPr>
          <a:xfrm flipH="1">
            <a:off x="2425851" y="4996473"/>
            <a:ext cx="564766" cy="3860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B54AAD1-8B1E-0040-B79B-ED2F9C6F5CE2}"/>
              </a:ext>
            </a:extLst>
          </p:cNvPr>
          <p:cNvCxnSpPr>
            <a:cxnSpLocks/>
            <a:stCxn id="48" idx="5"/>
            <a:endCxn id="52" idx="1"/>
          </p:cNvCxnSpPr>
          <p:nvPr/>
        </p:nvCxnSpPr>
        <p:spPr>
          <a:xfrm>
            <a:off x="3627013" y="4996473"/>
            <a:ext cx="585339" cy="3860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5252A7D-31EC-5D4D-B4ED-08FFB1ED73F2}"/>
              </a:ext>
            </a:extLst>
          </p:cNvPr>
          <p:cNvCxnSpPr>
            <a:cxnSpLocks/>
            <a:stCxn id="51" idx="3"/>
            <a:endCxn id="55" idx="0"/>
          </p:cNvCxnSpPr>
          <p:nvPr/>
        </p:nvCxnSpPr>
        <p:spPr>
          <a:xfrm flipH="1">
            <a:off x="1475751" y="5802698"/>
            <a:ext cx="313704" cy="41111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337E652-6146-4548-A220-5DC783AA9DF4}"/>
              </a:ext>
            </a:extLst>
          </p:cNvPr>
          <p:cNvCxnSpPr>
            <a:cxnSpLocks/>
            <a:stCxn id="51" idx="5"/>
            <a:endCxn id="53" idx="0"/>
          </p:cNvCxnSpPr>
          <p:nvPr/>
        </p:nvCxnSpPr>
        <p:spPr>
          <a:xfrm>
            <a:off x="2425851" y="5802698"/>
            <a:ext cx="277626" cy="41111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4A40F70-13B3-C144-B408-15CDE83C438A}"/>
              </a:ext>
            </a:extLst>
          </p:cNvPr>
          <p:cNvCxnSpPr>
            <a:cxnSpLocks/>
            <a:stCxn id="52" idx="3"/>
            <a:endCxn id="56" idx="0"/>
          </p:cNvCxnSpPr>
          <p:nvPr/>
        </p:nvCxnSpPr>
        <p:spPr>
          <a:xfrm flipH="1">
            <a:off x="3919677" y="5802698"/>
            <a:ext cx="292675" cy="41111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8E1AF26-732C-3649-B755-D8470D8F351C}"/>
              </a:ext>
            </a:extLst>
          </p:cNvPr>
          <p:cNvCxnSpPr>
            <a:cxnSpLocks/>
            <a:stCxn id="52" idx="5"/>
            <a:endCxn id="54" idx="0"/>
          </p:cNvCxnSpPr>
          <p:nvPr/>
        </p:nvCxnSpPr>
        <p:spPr>
          <a:xfrm>
            <a:off x="4848748" y="5802698"/>
            <a:ext cx="277633" cy="41111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BF7BDA6-3A7B-8944-9E75-E4FB659A31AB}"/>
              </a:ext>
            </a:extLst>
          </p:cNvPr>
          <p:cNvCxnSpPr>
            <a:cxnSpLocks/>
            <a:stCxn id="55" idx="3"/>
          </p:cNvCxnSpPr>
          <p:nvPr/>
        </p:nvCxnSpPr>
        <p:spPr>
          <a:xfrm flipH="1">
            <a:off x="981311" y="6721043"/>
            <a:ext cx="180000" cy="44030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5A0B37D-EAFF-0D4D-A7DF-44790CB1C4A9}"/>
              </a:ext>
            </a:extLst>
          </p:cNvPr>
          <p:cNvCxnSpPr>
            <a:cxnSpLocks/>
            <a:stCxn id="53" idx="3"/>
          </p:cNvCxnSpPr>
          <p:nvPr/>
        </p:nvCxnSpPr>
        <p:spPr>
          <a:xfrm flipH="1">
            <a:off x="2196673" y="6721043"/>
            <a:ext cx="180000" cy="448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8995196-9F4F-E746-94AE-47C2AC5EE8AB}"/>
              </a:ext>
            </a:extLst>
          </p:cNvPr>
          <p:cNvCxnSpPr>
            <a:cxnSpLocks/>
            <a:stCxn id="55" idx="5"/>
          </p:cNvCxnSpPr>
          <p:nvPr/>
        </p:nvCxnSpPr>
        <p:spPr>
          <a:xfrm>
            <a:off x="1793949" y="6721043"/>
            <a:ext cx="180000" cy="448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7FE6AD1-A6CB-1D4D-959A-ED3DE7B21A92}"/>
              </a:ext>
            </a:extLst>
          </p:cNvPr>
          <p:cNvCxnSpPr>
            <a:cxnSpLocks/>
            <a:stCxn id="53" idx="5"/>
          </p:cNvCxnSpPr>
          <p:nvPr/>
        </p:nvCxnSpPr>
        <p:spPr>
          <a:xfrm>
            <a:off x="3021675" y="6721043"/>
            <a:ext cx="180000" cy="448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64C9FA0-5936-1D4D-9A5F-96D3828BED71}"/>
              </a:ext>
            </a:extLst>
          </p:cNvPr>
          <p:cNvCxnSpPr>
            <a:cxnSpLocks/>
            <a:stCxn id="56" idx="3"/>
          </p:cNvCxnSpPr>
          <p:nvPr/>
        </p:nvCxnSpPr>
        <p:spPr>
          <a:xfrm flipH="1">
            <a:off x="3415658" y="6721043"/>
            <a:ext cx="180000" cy="448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248210F-9B5C-A444-AF49-921D5214A532}"/>
              </a:ext>
            </a:extLst>
          </p:cNvPr>
          <p:cNvCxnSpPr>
            <a:cxnSpLocks/>
            <a:stCxn id="56" idx="5"/>
          </p:cNvCxnSpPr>
          <p:nvPr/>
        </p:nvCxnSpPr>
        <p:spPr>
          <a:xfrm>
            <a:off x="4237874" y="6721043"/>
            <a:ext cx="180000" cy="448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026F2F1-297D-D749-908F-2F38C12EDFC6}"/>
              </a:ext>
            </a:extLst>
          </p:cNvPr>
          <p:cNvCxnSpPr>
            <a:cxnSpLocks/>
            <a:stCxn id="54" idx="3"/>
          </p:cNvCxnSpPr>
          <p:nvPr/>
        </p:nvCxnSpPr>
        <p:spPr>
          <a:xfrm flipH="1">
            <a:off x="4618035" y="6721043"/>
            <a:ext cx="180000" cy="4443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8D5567F-CA5C-814D-8F78-062DF1F9FE80}"/>
              </a:ext>
            </a:extLst>
          </p:cNvPr>
          <p:cNvCxnSpPr>
            <a:cxnSpLocks/>
            <a:stCxn id="54" idx="5"/>
          </p:cNvCxnSpPr>
          <p:nvPr/>
        </p:nvCxnSpPr>
        <p:spPr>
          <a:xfrm>
            <a:off x="5444579" y="6721043"/>
            <a:ext cx="180000" cy="448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7451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2AAA5B6-13F3-554C-B915-36146560AFB5}"/>
              </a:ext>
            </a:extLst>
          </p:cNvPr>
          <p:cNvCxnSpPr>
            <a:cxnSpLocks/>
          </p:cNvCxnSpPr>
          <p:nvPr/>
        </p:nvCxnSpPr>
        <p:spPr>
          <a:xfrm>
            <a:off x="518397" y="6525536"/>
            <a:ext cx="4464000" cy="0"/>
          </a:xfrm>
          <a:prstGeom prst="line">
            <a:avLst/>
          </a:prstGeom>
          <a:ln w="317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82F6BB3-6E34-2142-8075-B101394E4451}"/>
              </a:ext>
            </a:extLst>
          </p:cNvPr>
          <p:cNvCxnSpPr>
            <a:cxnSpLocks/>
          </p:cNvCxnSpPr>
          <p:nvPr/>
        </p:nvCxnSpPr>
        <p:spPr>
          <a:xfrm>
            <a:off x="517677" y="4786370"/>
            <a:ext cx="2808000" cy="0"/>
          </a:xfrm>
          <a:prstGeom prst="line">
            <a:avLst/>
          </a:prstGeom>
          <a:ln w="317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6812858-1F51-4F43-A498-D31EABDE7642}"/>
              </a:ext>
            </a:extLst>
          </p:cNvPr>
          <p:cNvCxnSpPr>
            <a:cxnSpLocks/>
          </p:cNvCxnSpPr>
          <p:nvPr/>
        </p:nvCxnSpPr>
        <p:spPr>
          <a:xfrm>
            <a:off x="530747" y="5590116"/>
            <a:ext cx="3852000" cy="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CEF2099D-ACE2-BC44-B13B-B97891EDFE1F}"/>
              </a:ext>
            </a:extLst>
          </p:cNvPr>
          <p:cNvSpPr/>
          <p:nvPr/>
        </p:nvSpPr>
        <p:spPr>
          <a:xfrm>
            <a:off x="7230485" y="5686911"/>
            <a:ext cx="972000" cy="1287733"/>
          </a:xfrm>
          <a:prstGeom prst="rect">
            <a:avLst/>
          </a:prstGeom>
          <a:solidFill>
            <a:srgbClr val="00B0F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3" name="TextShape 1"/>
          <p:cNvSpPr txBox="1"/>
          <p:nvPr/>
        </p:nvSpPr>
        <p:spPr>
          <a:xfrm>
            <a:off x="504000" y="301320"/>
            <a:ext cx="9071640" cy="8908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Approximate k-NN based on k-d tree </a:t>
            </a:r>
          </a:p>
        </p:txBody>
      </p:sp>
      <p:sp>
        <p:nvSpPr>
          <p:cNvPr id="74" name="TextShape 2"/>
          <p:cNvSpPr txBox="1"/>
          <p:nvPr/>
        </p:nvSpPr>
        <p:spPr>
          <a:xfrm>
            <a:off x="504000" y="1563481"/>
            <a:ext cx="9071640" cy="26149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Build a k-d tree from training data: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pick random/alternate dimension, find median, split data, repeat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Find NN for test sample: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1) Find region containing test point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2) Compare to all points in region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4551439-B565-844B-81D0-DF6A7FC05EE5}"/>
              </a:ext>
            </a:extLst>
          </p:cNvPr>
          <p:cNvCxnSpPr>
            <a:cxnSpLocks/>
          </p:cNvCxnSpPr>
          <p:nvPr/>
        </p:nvCxnSpPr>
        <p:spPr>
          <a:xfrm flipV="1">
            <a:off x="6250331" y="3564000"/>
            <a:ext cx="0" cy="34560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E6DEEFC-9292-0C4B-8592-3206BBB94BF2}"/>
              </a:ext>
            </a:extLst>
          </p:cNvPr>
          <p:cNvCxnSpPr>
            <a:cxnSpLocks/>
          </p:cNvCxnSpPr>
          <p:nvPr/>
        </p:nvCxnSpPr>
        <p:spPr>
          <a:xfrm>
            <a:off x="6228000" y="6993038"/>
            <a:ext cx="3456000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764A4B8-DE2B-4840-B740-DB2964832BEE}"/>
              </a:ext>
            </a:extLst>
          </p:cNvPr>
          <p:cNvSpPr/>
          <p:nvPr/>
        </p:nvSpPr>
        <p:spPr>
          <a:xfrm>
            <a:off x="6430579" y="3995579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11ED3E-E98E-D848-BD0D-231699DB7472}"/>
              </a:ext>
            </a:extLst>
          </p:cNvPr>
          <p:cNvSpPr txBox="1"/>
          <p:nvPr/>
        </p:nvSpPr>
        <p:spPr>
          <a:xfrm>
            <a:off x="5924314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CE931-0631-A349-809E-45646F172A7D}"/>
              </a:ext>
            </a:extLst>
          </p:cNvPr>
          <p:cNvSpPr txBox="1"/>
          <p:nvPr/>
        </p:nvSpPr>
        <p:spPr>
          <a:xfrm>
            <a:off x="6740670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73359-C13B-B14E-B49E-FE2118DA7ED9}"/>
              </a:ext>
            </a:extLst>
          </p:cNvPr>
          <p:cNvSpPr txBox="1"/>
          <p:nvPr/>
        </p:nvSpPr>
        <p:spPr>
          <a:xfrm>
            <a:off x="7377275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161A23-D1F7-AE43-8504-3B455EB144C5}"/>
              </a:ext>
            </a:extLst>
          </p:cNvPr>
          <p:cNvSpPr txBox="1"/>
          <p:nvPr/>
        </p:nvSpPr>
        <p:spPr>
          <a:xfrm>
            <a:off x="8013880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47405-F3DB-0D48-8248-0C96B4AAF827}"/>
              </a:ext>
            </a:extLst>
          </p:cNvPr>
          <p:cNvSpPr txBox="1"/>
          <p:nvPr/>
        </p:nvSpPr>
        <p:spPr>
          <a:xfrm>
            <a:off x="8650485" y="7027763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8F9079-A776-C241-825D-90EF66B2A5C5}"/>
              </a:ext>
            </a:extLst>
          </p:cNvPr>
          <p:cNvSpPr txBox="1"/>
          <p:nvPr/>
        </p:nvSpPr>
        <p:spPr>
          <a:xfrm>
            <a:off x="9287090" y="7027763"/>
            <a:ext cx="45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43685E-AF87-AF4C-B8BB-06A9E72D7841}"/>
              </a:ext>
            </a:extLst>
          </p:cNvPr>
          <p:cNvSpPr txBox="1"/>
          <p:nvPr/>
        </p:nvSpPr>
        <p:spPr>
          <a:xfrm>
            <a:off x="5926243" y="6156204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6FF0AA-B12E-8A4E-9493-45C7A1288823}"/>
              </a:ext>
            </a:extLst>
          </p:cNvPr>
          <p:cNvSpPr txBox="1"/>
          <p:nvPr/>
        </p:nvSpPr>
        <p:spPr>
          <a:xfrm>
            <a:off x="5924315" y="5502245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B0F11A-90F9-4449-8A78-66C6498ACF64}"/>
              </a:ext>
            </a:extLst>
          </p:cNvPr>
          <p:cNvSpPr txBox="1"/>
          <p:nvPr/>
        </p:nvSpPr>
        <p:spPr>
          <a:xfrm>
            <a:off x="5931064" y="4848286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B70082-A0D9-914C-BE1F-42944C509CBF}"/>
              </a:ext>
            </a:extLst>
          </p:cNvPr>
          <p:cNvSpPr txBox="1"/>
          <p:nvPr/>
        </p:nvSpPr>
        <p:spPr>
          <a:xfrm>
            <a:off x="5940716" y="4194327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A67B35-F584-9A4A-8CC5-DCDE434AF0FA}"/>
              </a:ext>
            </a:extLst>
          </p:cNvPr>
          <p:cNvSpPr txBox="1"/>
          <p:nvPr/>
        </p:nvSpPr>
        <p:spPr>
          <a:xfrm>
            <a:off x="5782032" y="3596962"/>
            <a:ext cx="45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10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333403E-C985-0A46-AE4F-7E9478563261}"/>
              </a:ext>
            </a:extLst>
          </p:cNvPr>
          <p:cNvSpPr/>
          <p:nvPr/>
        </p:nvSpPr>
        <p:spPr>
          <a:xfrm>
            <a:off x="7136312" y="4603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C8FE548-77E6-D840-89DE-2F43DCECB810}"/>
              </a:ext>
            </a:extLst>
          </p:cNvPr>
          <p:cNvSpPr/>
          <p:nvPr/>
        </p:nvSpPr>
        <p:spPr>
          <a:xfrm>
            <a:off x="6804330" y="5947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B28BFCA-0377-984D-8EE5-D311417DE58F}"/>
              </a:ext>
            </a:extLst>
          </p:cNvPr>
          <p:cNvSpPr/>
          <p:nvPr/>
        </p:nvSpPr>
        <p:spPr>
          <a:xfrm>
            <a:off x="7440935" y="6607833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80CF51B-8E3A-DC4C-B923-D2972FA9153A}"/>
              </a:ext>
            </a:extLst>
          </p:cNvPr>
          <p:cNvSpPr/>
          <p:nvPr/>
        </p:nvSpPr>
        <p:spPr>
          <a:xfrm>
            <a:off x="7785836" y="5590116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A01CCEF-1032-514A-8327-4263734059C0}"/>
              </a:ext>
            </a:extLst>
          </p:cNvPr>
          <p:cNvSpPr/>
          <p:nvPr/>
        </p:nvSpPr>
        <p:spPr>
          <a:xfrm>
            <a:off x="8392897" y="6247112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394C4A5-83F0-3C4B-B909-090AD4A4BD4D}"/>
              </a:ext>
            </a:extLst>
          </p:cNvPr>
          <p:cNvSpPr/>
          <p:nvPr/>
        </p:nvSpPr>
        <p:spPr>
          <a:xfrm>
            <a:off x="9468914" y="4940354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FEDA615-5CD7-EA45-AC6A-91D830AA57A0}"/>
              </a:ext>
            </a:extLst>
          </p:cNvPr>
          <p:cNvSpPr/>
          <p:nvPr/>
        </p:nvSpPr>
        <p:spPr>
          <a:xfrm>
            <a:off x="8077540" y="4291890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62BFF9B-A47F-7C46-829B-A3C2F65E618D}"/>
              </a:ext>
            </a:extLst>
          </p:cNvPr>
          <p:cNvSpPr/>
          <p:nvPr/>
        </p:nvSpPr>
        <p:spPr>
          <a:xfrm>
            <a:off x="8621548" y="4603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CCC2F78-0A3E-504A-B031-15A194A1DA3F}"/>
              </a:ext>
            </a:extLst>
          </p:cNvPr>
          <p:cNvSpPr/>
          <p:nvPr/>
        </p:nvSpPr>
        <p:spPr>
          <a:xfrm>
            <a:off x="9468000" y="3993163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3AD06A-13CF-8943-8E04-709149A6C2AD}"/>
              </a:ext>
            </a:extLst>
          </p:cNvPr>
          <p:cNvCxnSpPr>
            <a:cxnSpLocks/>
          </p:cNvCxnSpPr>
          <p:nvPr/>
        </p:nvCxnSpPr>
        <p:spPr>
          <a:xfrm flipH="1" flipV="1">
            <a:off x="8186762" y="3564000"/>
            <a:ext cx="2" cy="342000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8DB597-3296-2A41-AD20-1C268542BBEE}"/>
              </a:ext>
            </a:extLst>
          </p:cNvPr>
          <p:cNvCxnSpPr>
            <a:cxnSpLocks/>
          </p:cNvCxnSpPr>
          <p:nvPr/>
        </p:nvCxnSpPr>
        <p:spPr>
          <a:xfrm flipV="1">
            <a:off x="6884304" y="3564000"/>
            <a:ext cx="0" cy="2118713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3EC85B-1AE9-2644-B07A-A3A81FCEF373}"/>
              </a:ext>
            </a:extLst>
          </p:cNvPr>
          <p:cNvCxnSpPr>
            <a:cxnSpLocks/>
          </p:cNvCxnSpPr>
          <p:nvPr/>
        </p:nvCxnSpPr>
        <p:spPr>
          <a:xfrm flipV="1">
            <a:off x="7218898" y="5714644"/>
            <a:ext cx="0" cy="126000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CA04A17-464D-D64B-A874-2B69B691C265}"/>
              </a:ext>
            </a:extLst>
          </p:cNvPr>
          <p:cNvCxnSpPr>
            <a:cxnSpLocks/>
          </p:cNvCxnSpPr>
          <p:nvPr/>
        </p:nvCxnSpPr>
        <p:spPr>
          <a:xfrm>
            <a:off x="6273898" y="5682714"/>
            <a:ext cx="1890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60DE4B1-4BF3-F54A-AFF9-96AE59777D94}"/>
              </a:ext>
            </a:extLst>
          </p:cNvPr>
          <p:cNvCxnSpPr>
            <a:cxnSpLocks/>
          </p:cNvCxnSpPr>
          <p:nvPr/>
        </p:nvCxnSpPr>
        <p:spPr>
          <a:xfrm flipV="1">
            <a:off x="8180130" y="5020778"/>
            <a:ext cx="16200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2B0FFFFE-D4FE-C446-A240-2931AF402D2D}"/>
              </a:ext>
            </a:extLst>
          </p:cNvPr>
          <p:cNvSpPr/>
          <p:nvPr/>
        </p:nvSpPr>
        <p:spPr>
          <a:xfrm>
            <a:off x="9068023" y="5947527"/>
            <a:ext cx="185195" cy="18519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881BF35-ECC1-5E41-BB03-1CD3A04A787D}"/>
              </a:ext>
            </a:extLst>
          </p:cNvPr>
          <p:cNvCxnSpPr>
            <a:cxnSpLocks/>
          </p:cNvCxnSpPr>
          <p:nvPr/>
        </p:nvCxnSpPr>
        <p:spPr>
          <a:xfrm flipV="1">
            <a:off x="8810120" y="5051612"/>
            <a:ext cx="0" cy="1925999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D4BF287B-B42D-494C-942F-9D5854E37F91}"/>
              </a:ext>
            </a:extLst>
          </p:cNvPr>
          <p:cNvSpPr/>
          <p:nvPr/>
        </p:nvSpPr>
        <p:spPr>
          <a:xfrm>
            <a:off x="7298911" y="5945815"/>
            <a:ext cx="185195" cy="185195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3443825-A2EA-AD4A-BBEE-CE32A5665B78}"/>
              </a:ext>
            </a:extLst>
          </p:cNvPr>
          <p:cNvCxnSpPr>
            <a:cxnSpLocks/>
          </p:cNvCxnSpPr>
          <p:nvPr/>
        </p:nvCxnSpPr>
        <p:spPr>
          <a:xfrm flipV="1">
            <a:off x="9163901" y="3563712"/>
            <a:ext cx="0" cy="1440000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23D4BCAF-4C92-B14E-A6B9-88A87480C338}"/>
              </a:ext>
            </a:extLst>
          </p:cNvPr>
          <p:cNvSpPr/>
          <p:nvPr/>
        </p:nvSpPr>
        <p:spPr>
          <a:xfrm>
            <a:off x="2858815" y="4489239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00B050"/>
                </a:solidFill>
              </a:rPr>
              <a:t>x&gt;6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E1DE2709-9EAF-1F41-BC9F-BDF49E9F81E9}"/>
              </a:ext>
            </a:extLst>
          </p:cNvPr>
          <p:cNvSpPr/>
          <p:nvPr/>
        </p:nvSpPr>
        <p:spPr>
          <a:xfrm>
            <a:off x="1657653" y="5295464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FF0000"/>
                </a:solidFill>
              </a:rPr>
              <a:t>y&gt;4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812DF2F-AFDB-8349-8DD4-7E283125A28B}"/>
              </a:ext>
            </a:extLst>
          </p:cNvPr>
          <p:cNvSpPr/>
          <p:nvPr/>
        </p:nvSpPr>
        <p:spPr>
          <a:xfrm>
            <a:off x="4080550" y="5295464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FF0000"/>
                </a:solidFill>
              </a:rPr>
              <a:t>y&gt;6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9333802-25BE-A641-B7CB-71B3A17E4B64}"/>
              </a:ext>
            </a:extLst>
          </p:cNvPr>
          <p:cNvSpPr/>
          <p:nvPr/>
        </p:nvSpPr>
        <p:spPr>
          <a:xfrm>
            <a:off x="2253477" y="6213809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00B050"/>
                </a:solidFill>
              </a:rPr>
              <a:t>x&gt;2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ECCD562-1FFD-DF49-92B4-EABD50C6733F}"/>
              </a:ext>
            </a:extLst>
          </p:cNvPr>
          <p:cNvSpPr/>
          <p:nvPr/>
        </p:nvSpPr>
        <p:spPr>
          <a:xfrm>
            <a:off x="4676381" y="6213809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00B050"/>
                </a:solidFill>
              </a:rPr>
              <a:t>x&gt;9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6D7987A-568C-6B42-BDDD-0FAD0AD5C3A1}"/>
              </a:ext>
            </a:extLst>
          </p:cNvPr>
          <p:cNvSpPr/>
          <p:nvPr/>
        </p:nvSpPr>
        <p:spPr>
          <a:xfrm>
            <a:off x="1025751" y="6213809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00B050"/>
                </a:solidFill>
              </a:rPr>
              <a:t>x&gt;3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6F2771A-9AE1-CD43-97AD-9297B7C40730}"/>
              </a:ext>
            </a:extLst>
          </p:cNvPr>
          <p:cNvSpPr/>
          <p:nvPr/>
        </p:nvSpPr>
        <p:spPr>
          <a:xfrm>
            <a:off x="3469677" y="6213809"/>
            <a:ext cx="900000" cy="5942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rgbClr val="00B050"/>
                </a:solidFill>
              </a:rPr>
              <a:t>x&gt;8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99EC8C-E9E6-4A44-8346-7D7EB82CF4FB}"/>
              </a:ext>
            </a:extLst>
          </p:cNvPr>
          <p:cNvSpPr txBox="1"/>
          <p:nvPr/>
        </p:nvSpPr>
        <p:spPr>
          <a:xfrm>
            <a:off x="274127" y="4601704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BC01798-574B-414A-AEB9-BDBA3E085043}"/>
              </a:ext>
            </a:extLst>
          </p:cNvPr>
          <p:cNvSpPr txBox="1"/>
          <p:nvPr/>
        </p:nvSpPr>
        <p:spPr>
          <a:xfrm>
            <a:off x="274126" y="5407929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A49C6C6-730F-CD40-9668-E4EF64F237F4}"/>
              </a:ext>
            </a:extLst>
          </p:cNvPr>
          <p:cNvSpPr txBox="1"/>
          <p:nvPr/>
        </p:nvSpPr>
        <p:spPr>
          <a:xfrm>
            <a:off x="269118" y="6326274"/>
            <a:ext cx="31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x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0E282C8-3029-4147-A243-79A97640E28B}"/>
              </a:ext>
            </a:extLst>
          </p:cNvPr>
          <p:cNvCxnSpPr>
            <a:cxnSpLocks/>
            <a:stCxn id="48" idx="3"/>
            <a:endCxn id="51" idx="7"/>
          </p:cNvCxnSpPr>
          <p:nvPr/>
        </p:nvCxnSpPr>
        <p:spPr>
          <a:xfrm flipH="1">
            <a:off x="2425851" y="4996473"/>
            <a:ext cx="564766" cy="386019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B54AAD1-8B1E-0040-B79B-ED2F9C6F5CE2}"/>
              </a:ext>
            </a:extLst>
          </p:cNvPr>
          <p:cNvCxnSpPr>
            <a:cxnSpLocks/>
            <a:stCxn id="48" idx="5"/>
            <a:endCxn id="52" idx="1"/>
          </p:cNvCxnSpPr>
          <p:nvPr/>
        </p:nvCxnSpPr>
        <p:spPr>
          <a:xfrm>
            <a:off x="3627013" y="4996473"/>
            <a:ext cx="585339" cy="38601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5252A7D-31EC-5D4D-B4ED-08FFB1ED73F2}"/>
              </a:ext>
            </a:extLst>
          </p:cNvPr>
          <p:cNvCxnSpPr>
            <a:cxnSpLocks/>
            <a:stCxn id="51" idx="3"/>
            <a:endCxn id="55" idx="0"/>
          </p:cNvCxnSpPr>
          <p:nvPr/>
        </p:nvCxnSpPr>
        <p:spPr>
          <a:xfrm flipH="1">
            <a:off x="1475751" y="5802698"/>
            <a:ext cx="313704" cy="41111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337E652-6146-4548-A220-5DC783AA9DF4}"/>
              </a:ext>
            </a:extLst>
          </p:cNvPr>
          <p:cNvCxnSpPr>
            <a:cxnSpLocks/>
            <a:stCxn id="51" idx="5"/>
            <a:endCxn id="53" idx="0"/>
          </p:cNvCxnSpPr>
          <p:nvPr/>
        </p:nvCxnSpPr>
        <p:spPr>
          <a:xfrm>
            <a:off x="2425851" y="5802698"/>
            <a:ext cx="277626" cy="411111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4A40F70-13B3-C144-B408-15CDE83C438A}"/>
              </a:ext>
            </a:extLst>
          </p:cNvPr>
          <p:cNvCxnSpPr>
            <a:cxnSpLocks/>
            <a:stCxn id="52" idx="3"/>
            <a:endCxn id="56" idx="0"/>
          </p:cNvCxnSpPr>
          <p:nvPr/>
        </p:nvCxnSpPr>
        <p:spPr>
          <a:xfrm flipH="1">
            <a:off x="3919677" y="5802698"/>
            <a:ext cx="292675" cy="41111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58E1AF26-732C-3649-B755-D8470D8F351C}"/>
              </a:ext>
            </a:extLst>
          </p:cNvPr>
          <p:cNvCxnSpPr>
            <a:cxnSpLocks/>
            <a:stCxn id="52" idx="5"/>
            <a:endCxn id="54" idx="0"/>
          </p:cNvCxnSpPr>
          <p:nvPr/>
        </p:nvCxnSpPr>
        <p:spPr>
          <a:xfrm>
            <a:off x="4848748" y="5802698"/>
            <a:ext cx="277633" cy="41111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ABB95FFF-2861-9640-9195-A05DECE39994}"/>
              </a:ext>
            </a:extLst>
          </p:cNvPr>
          <p:cNvSpPr/>
          <p:nvPr/>
        </p:nvSpPr>
        <p:spPr>
          <a:xfrm>
            <a:off x="6571910" y="5213621"/>
            <a:ext cx="1620000" cy="1620000"/>
          </a:xfrm>
          <a:prstGeom prst="ellipse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BF7BDA6-3A7B-8944-9E75-E4FB659A31AB}"/>
              </a:ext>
            </a:extLst>
          </p:cNvPr>
          <p:cNvCxnSpPr>
            <a:cxnSpLocks/>
            <a:stCxn id="55" idx="3"/>
          </p:cNvCxnSpPr>
          <p:nvPr/>
        </p:nvCxnSpPr>
        <p:spPr>
          <a:xfrm flipH="1">
            <a:off x="981311" y="6721043"/>
            <a:ext cx="180000" cy="44030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5A0B37D-EAFF-0D4D-A7DF-44790CB1C4A9}"/>
              </a:ext>
            </a:extLst>
          </p:cNvPr>
          <p:cNvCxnSpPr>
            <a:cxnSpLocks/>
            <a:stCxn id="53" idx="3"/>
          </p:cNvCxnSpPr>
          <p:nvPr/>
        </p:nvCxnSpPr>
        <p:spPr>
          <a:xfrm flipH="1">
            <a:off x="2196673" y="6721043"/>
            <a:ext cx="180000" cy="448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8995196-9F4F-E746-94AE-47C2AC5EE8AB}"/>
              </a:ext>
            </a:extLst>
          </p:cNvPr>
          <p:cNvCxnSpPr>
            <a:cxnSpLocks/>
            <a:stCxn id="55" idx="5"/>
          </p:cNvCxnSpPr>
          <p:nvPr/>
        </p:nvCxnSpPr>
        <p:spPr>
          <a:xfrm>
            <a:off x="1793949" y="6721043"/>
            <a:ext cx="180000" cy="448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7FE6AD1-A6CB-1D4D-959A-ED3DE7B21A92}"/>
              </a:ext>
            </a:extLst>
          </p:cNvPr>
          <p:cNvCxnSpPr>
            <a:cxnSpLocks/>
            <a:stCxn id="53" idx="5"/>
          </p:cNvCxnSpPr>
          <p:nvPr/>
        </p:nvCxnSpPr>
        <p:spPr>
          <a:xfrm>
            <a:off x="3021675" y="6721043"/>
            <a:ext cx="180000" cy="448447"/>
          </a:xfrm>
          <a:prstGeom prst="straightConnector1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64C9FA0-5936-1D4D-9A5F-96D3828BED71}"/>
              </a:ext>
            </a:extLst>
          </p:cNvPr>
          <p:cNvCxnSpPr>
            <a:cxnSpLocks/>
            <a:stCxn id="56" idx="3"/>
          </p:cNvCxnSpPr>
          <p:nvPr/>
        </p:nvCxnSpPr>
        <p:spPr>
          <a:xfrm flipH="1">
            <a:off x="3415658" y="6721043"/>
            <a:ext cx="180000" cy="448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248210F-9B5C-A444-AF49-921D5214A532}"/>
              </a:ext>
            </a:extLst>
          </p:cNvPr>
          <p:cNvCxnSpPr>
            <a:cxnSpLocks/>
            <a:stCxn id="56" idx="5"/>
          </p:cNvCxnSpPr>
          <p:nvPr/>
        </p:nvCxnSpPr>
        <p:spPr>
          <a:xfrm>
            <a:off x="4237874" y="6721043"/>
            <a:ext cx="180000" cy="448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026F2F1-297D-D749-908F-2F38C12EDFC6}"/>
              </a:ext>
            </a:extLst>
          </p:cNvPr>
          <p:cNvCxnSpPr>
            <a:cxnSpLocks/>
            <a:stCxn id="54" idx="3"/>
          </p:cNvCxnSpPr>
          <p:nvPr/>
        </p:nvCxnSpPr>
        <p:spPr>
          <a:xfrm flipH="1">
            <a:off x="4618035" y="6721043"/>
            <a:ext cx="180000" cy="44437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8D5567F-CA5C-814D-8F78-062DF1F9FE80}"/>
              </a:ext>
            </a:extLst>
          </p:cNvPr>
          <p:cNvCxnSpPr>
            <a:cxnSpLocks/>
            <a:stCxn id="54" idx="5"/>
          </p:cNvCxnSpPr>
          <p:nvPr/>
        </p:nvCxnSpPr>
        <p:spPr>
          <a:xfrm>
            <a:off x="5444579" y="6721043"/>
            <a:ext cx="180000" cy="448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8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-Nearest Neighbors (k-NN)</a:t>
            </a:r>
          </a:p>
        </p:txBody>
      </p:sp>
      <p:sp>
        <p:nvSpPr>
          <p:cNvPr id="51" name="TextShape 2"/>
          <p:cNvSpPr txBox="1"/>
          <p:nvPr/>
        </p:nvSpPr>
        <p:spPr>
          <a:xfrm>
            <a:off x="504000" y="2230582"/>
            <a:ext cx="9071640" cy="48075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k-NN algorithm: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1) For test sample x, we find the k nearest neighbors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2) We label the test sample x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using a plurality voting on k neighbors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" name="Picture 51"/>
          <p:cNvPicPr/>
          <p:nvPr/>
        </p:nvPicPr>
        <p:blipFill>
          <a:blip r:embed="rId2"/>
          <a:stretch/>
        </p:blipFill>
        <p:spPr>
          <a:xfrm>
            <a:off x="3416575" y="1477023"/>
            <a:ext cx="2926080" cy="287330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301320"/>
            <a:ext cx="9071640" cy="8908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Edited Nearest Neighbors</a:t>
            </a:r>
          </a:p>
        </p:txBody>
      </p:sp>
      <p:sp>
        <p:nvSpPr>
          <p:cNvPr id="74" name="TextShape 2"/>
          <p:cNvSpPr txBox="1"/>
          <p:nvPr/>
        </p:nvSpPr>
        <p:spPr>
          <a:xfrm>
            <a:off x="504000" y="1394461"/>
            <a:ext cx="9071640" cy="18402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Eliminate training samples that have a different label from its nearest k neighbors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Regularization technique that produces smooth border by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emoving training outliers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B80210-C8DB-F64E-96DF-DC8E1D9B7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" y="3923070"/>
            <a:ext cx="4604274" cy="3493372"/>
          </a:xfrm>
          <a:prstGeom prst="rect">
            <a:avLst/>
          </a:prstGeom>
        </p:spPr>
      </p:pic>
      <p:pic>
        <p:nvPicPr>
          <p:cNvPr id="31" name="Picture 30" descr="A picture containing green, ball, grass&#10;&#10;Description automatically generated">
            <a:extLst>
              <a:ext uri="{FF2B5EF4-FFF2-40B4-BE49-F238E27FC236}">
                <a16:creationId xmlns:a16="http://schemas.microsoft.com/office/drawing/2014/main" id="{43C28858-0072-5D4D-92FB-A2B8D5A6B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21" y="3923071"/>
            <a:ext cx="4604272" cy="3493371"/>
          </a:xfrm>
          <a:prstGeom prst="rect">
            <a:avLst/>
          </a:prstGeom>
        </p:spPr>
      </p:pic>
      <p:sp>
        <p:nvSpPr>
          <p:cNvPr id="32" name="Right Arrow 31">
            <a:extLst>
              <a:ext uri="{FF2B5EF4-FFF2-40B4-BE49-F238E27FC236}">
                <a16:creationId xmlns:a16="http://schemas.microsoft.com/office/drawing/2014/main" id="{F751CC2E-E55A-0C42-99F6-2D4A08ECB12D}"/>
              </a:ext>
            </a:extLst>
          </p:cNvPr>
          <p:cNvSpPr/>
          <p:nvPr/>
        </p:nvSpPr>
        <p:spPr>
          <a:xfrm>
            <a:off x="4804335" y="5441156"/>
            <a:ext cx="471949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734571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301320"/>
            <a:ext cx="9071640" cy="8908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Condensed Nearest Neighbors</a:t>
            </a:r>
          </a:p>
        </p:txBody>
      </p:sp>
      <p:sp>
        <p:nvSpPr>
          <p:cNvPr id="74" name="TextShape 2"/>
          <p:cNvSpPr txBox="1"/>
          <p:nvPr/>
        </p:nvSpPr>
        <p:spPr>
          <a:xfrm>
            <a:off x="504000" y="1314449"/>
            <a:ext cx="9071640" cy="260862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indent="-342900">
              <a:spcAft>
                <a:spcPts val="2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Eliminate training samples that have no effect on the decision boundary</a:t>
            </a:r>
          </a:p>
          <a:p>
            <a:pPr indent="-342900">
              <a:spcAft>
                <a:spcPts val="2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Algorithm:</a:t>
            </a:r>
          </a:p>
          <a:p>
            <a:pPr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1) Randomly select a set P of samples, at least one for each class</a:t>
            </a:r>
          </a:p>
          <a:p>
            <a:pPr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2) Each training sample that is not in P should be added to P, if the k-NN based on P classifies it incorrectly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7499F-3D2B-0848-AE91-7CAD71239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" y="3923070"/>
            <a:ext cx="4604274" cy="3493372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03F31970-40EF-C14E-BDB9-51AFB3F16D06}"/>
              </a:ext>
            </a:extLst>
          </p:cNvPr>
          <p:cNvSpPr/>
          <p:nvPr/>
        </p:nvSpPr>
        <p:spPr>
          <a:xfrm>
            <a:off x="4804335" y="5441156"/>
            <a:ext cx="471949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AB37560C-8C24-D446-BB04-CA69711EE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83" y="3923071"/>
            <a:ext cx="4604274" cy="34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6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320040" y="301320"/>
            <a:ext cx="9452610" cy="8908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108000" algn="ctr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Edited + Condensed Nearest Neighbors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EEAC2-A2E8-BE4E-945B-884A24B2B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" y="2460030"/>
            <a:ext cx="4604274" cy="3493372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158BCEE6-771E-E040-B783-4E76B4F1E006}"/>
              </a:ext>
            </a:extLst>
          </p:cNvPr>
          <p:cNvSpPr/>
          <p:nvPr/>
        </p:nvSpPr>
        <p:spPr>
          <a:xfrm>
            <a:off x="4804335" y="3978116"/>
            <a:ext cx="471949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3" name="Picture 2" descr="A green ball on a tennis court&#10;&#10;Description automatically generated">
            <a:extLst>
              <a:ext uri="{FF2B5EF4-FFF2-40B4-BE49-F238E27FC236}">
                <a16:creationId xmlns:a16="http://schemas.microsoft.com/office/drawing/2014/main" id="{6189DF23-BB4D-C74A-9B6F-B187892EA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53" y="2460031"/>
            <a:ext cx="4604274" cy="34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640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02560" y="91440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Local Learning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899631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301320"/>
            <a:ext cx="9071640" cy="8908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Local Learning</a:t>
            </a:r>
          </a:p>
        </p:txBody>
      </p:sp>
      <p:sp>
        <p:nvSpPr>
          <p:cNvPr id="74" name="TextShape 2"/>
          <p:cNvSpPr txBox="1"/>
          <p:nvPr/>
        </p:nvSpPr>
        <p:spPr>
          <a:xfrm>
            <a:off x="504000" y="1563481"/>
            <a:ext cx="9071640" cy="261497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Local learning algorithm: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1) select training samples located in the vicinity of the given test sample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2) train a classifier on the selected examples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3) apply the classifier to predict the class label of the test sample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7902719-DA74-0B4F-8645-C835471A0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5" y="4178453"/>
            <a:ext cx="4789488" cy="2926909"/>
          </a:xfrm>
          <a:prstGeom prst="rect">
            <a:avLst/>
          </a:prstGeom>
        </p:spPr>
      </p:pic>
      <p:pic>
        <p:nvPicPr>
          <p:cNvPr id="36" name="Picture 35" descr="A picture containing clock, object&#10;&#10;Description automatically generated">
            <a:extLst>
              <a:ext uri="{FF2B5EF4-FFF2-40B4-BE49-F238E27FC236}">
                <a16:creationId xmlns:a16="http://schemas.microsoft.com/office/drawing/2014/main" id="{49F205D3-632D-6443-AE69-14716410C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760" y="4194261"/>
            <a:ext cx="4763620" cy="2911101"/>
          </a:xfrm>
          <a:prstGeom prst="rect">
            <a:avLst/>
          </a:prstGeom>
        </p:spPr>
      </p:pic>
      <p:sp>
        <p:nvSpPr>
          <p:cNvPr id="76" name="Right Arrow 75">
            <a:extLst>
              <a:ext uri="{FF2B5EF4-FFF2-40B4-BE49-F238E27FC236}">
                <a16:creationId xmlns:a16="http://schemas.microsoft.com/office/drawing/2014/main" id="{6BA2552F-5E1D-D24F-AEE4-FF31C5B14EDF}"/>
              </a:ext>
            </a:extLst>
          </p:cNvPr>
          <p:cNvSpPr/>
          <p:nvPr/>
        </p:nvSpPr>
        <p:spPr>
          <a:xfrm>
            <a:off x="4530015" y="5441156"/>
            <a:ext cx="471949" cy="457200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5685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107010"/>
            <a:ext cx="9071640" cy="71776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Local Learning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6144851-A7FB-9A4A-82E3-52B2E9B4F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2" y="870496"/>
            <a:ext cx="9304020" cy="658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405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502560" y="91440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Curse of Dimensionality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Curse of dimensionality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TextShape 2"/>
          <p:cNvSpPr txBox="1"/>
          <p:nvPr/>
        </p:nvSpPr>
        <p:spPr>
          <a:xfrm>
            <a:off x="504000" y="1723679"/>
            <a:ext cx="9071640" cy="56495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 machine learning, we often use high-dimensional feature vectors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Example: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When we analyze gray-scale images of 200x200 pixels, then we are working with a feature space of 40.000 dimensions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If the images are color (represented in the RGB or HSV color spaces), the dimensionality of the feature space grows to 120.000</a:t>
            </a:r>
          </a:p>
        </p:txBody>
      </p:sp>
    </p:spTree>
    <p:extLst>
      <p:ext uri="{BB962C8B-B14F-4D97-AF65-F5344CB8AC3E}">
        <p14:creationId xmlns:p14="http://schemas.microsoft.com/office/powerpoint/2010/main" val="316605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Curse of dimensionality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Shape 2"/>
              <p:cNvSpPr txBox="1"/>
              <p:nvPr/>
            </p:nvSpPr>
            <p:spPr>
              <a:xfrm>
                <a:off x="504000" y="1563480"/>
                <a:ext cx="9071640" cy="1345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To “fill” a 1D space (e.g.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) we need 5 data points: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mc:Choice>
        <mc:Fallback xmlns="">
          <p:sp>
            <p:nvSpPr>
              <p:cNvPr id="74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1563480"/>
                <a:ext cx="9071640" cy="1345975"/>
              </a:xfrm>
              <a:prstGeom prst="rect">
                <a:avLst/>
              </a:prstGeom>
              <a:blipFill>
                <a:blip r:embed="rId2"/>
                <a:stretch>
                  <a:fillRect l="-979" t="-74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8F03DA-27AE-4F4F-BC14-4EA4FB063FA0}"/>
              </a:ext>
            </a:extLst>
          </p:cNvPr>
          <p:cNvCxnSpPr>
            <a:cxnSpLocks/>
          </p:cNvCxnSpPr>
          <p:nvPr/>
        </p:nvCxnSpPr>
        <p:spPr>
          <a:xfrm>
            <a:off x="3172690" y="4590005"/>
            <a:ext cx="3810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4FC62AE-066E-8443-B797-5B0E1BAC47CA}"/>
              </a:ext>
            </a:extLst>
          </p:cNvPr>
          <p:cNvSpPr/>
          <p:nvPr/>
        </p:nvSpPr>
        <p:spPr>
          <a:xfrm>
            <a:off x="3401568" y="439604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BF8CC4A-0010-644E-9D2C-8B43C2241E02}"/>
              </a:ext>
            </a:extLst>
          </p:cNvPr>
          <p:cNvSpPr/>
          <p:nvPr/>
        </p:nvSpPr>
        <p:spPr>
          <a:xfrm>
            <a:off x="4128657" y="439604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8D6B8B-A5B0-824F-86ED-55176D63A190}"/>
              </a:ext>
            </a:extLst>
          </p:cNvPr>
          <p:cNvSpPr/>
          <p:nvPr/>
        </p:nvSpPr>
        <p:spPr>
          <a:xfrm>
            <a:off x="4864608" y="439604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70D3FB-B700-F349-9AA6-017009DBBD4F}"/>
              </a:ext>
            </a:extLst>
          </p:cNvPr>
          <p:cNvSpPr/>
          <p:nvPr/>
        </p:nvSpPr>
        <p:spPr>
          <a:xfrm>
            <a:off x="5596128" y="439604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97FF43-1ECF-E944-A78F-8F681ECA460A}"/>
              </a:ext>
            </a:extLst>
          </p:cNvPr>
          <p:cNvSpPr/>
          <p:nvPr/>
        </p:nvSpPr>
        <p:spPr>
          <a:xfrm>
            <a:off x="6327648" y="439604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432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Curse of dimensionality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Shape 2"/>
              <p:cNvSpPr txBox="1"/>
              <p:nvPr/>
            </p:nvSpPr>
            <p:spPr>
              <a:xfrm>
                <a:off x="504000" y="1563480"/>
                <a:ext cx="9071640" cy="13875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To “fill” a 2D space (e.g.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) we need 25 data points: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mc:Choice>
        <mc:Fallback xmlns="">
          <p:sp>
            <p:nvSpPr>
              <p:cNvPr id="74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1563480"/>
                <a:ext cx="9071640" cy="1387518"/>
              </a:xfrm>
              <a:prstGeom prst="rect">
                <a:avLst/>
              </a:prstGeom>
              <a:blipFill>
                <a:blip r:embed="rId2"/>
                <a:stretch>
                  <a:fillRect l="-979" t="-72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44FC62AE-066E-8443-B797-5B0E1BAC47CA}"/>
              </a:ext>
            </a:extLst>
          </p:cNvPr>
          <p:cNvSpPr/>
          <p:nvPr/>
        </p:nvSpPr>
        <p:spPr>
          <a:xfrm>
            <a:off x="3401568" y="3957538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BF8CC4A-0010-644E-9D2C-8B43C2241E02}"/>
              </a:ext>
            </a:extLst>
          </p:cNvPr>
          <p:cNvSpPr/>
          <p:nvPr/>
        </p:nvSpPr>
        <p:spPr>
          <a:xfrm>
            <a:off x="4128657" y="3957538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8D6B8B-A5B0-824F-86ED-55176D63A190}"/>
              </a:ext>
            </a:extLst>
          </p:cNvPr>
          <p:cNvSpPr/>
          <p:nvPr/>
        </p:nvSpPr>
        <p:spPr>
          <a:xfrm>
            <a:off x="4864608" y="3957538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70D3FB-B700-F349-9AA6-017009DBBD4F}"/>
              </a:ext>
            </a:extLst>
          </p:cNvPr>
          <p:cNvSpPr/>
          <p:nvPr/>
        </p:nvSpPr>
        <p:spPr>
          <a:xfrm>
            <a:off x="5596128" y="3957538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97FF43-1ECF-E944-A78F-8F681ECA460A}"/>
              </a:ext>
            </a:extLst>
          </p:cNvPr>
          <p:cNvSpPr/>
          <p:nvPr/>
        </p:nvSpPr>
        <p:spPr>
          <a:xfrm>
            <a:off x="6327648" y="3957538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95FED1-76E5-FB48-B68A-5921700D0CBE}"/>
              </a:ext>
            </a:extLst>
          </p:cNvPr>
          <p:cNvSpPr/>
          <p:nvPr/>
        </p:nvSpPr>
        <p:spPr>
          <a:xfrm>
            <a:off x="3075709" y="3036216"/>
            <a:ext cx="3920836" cy="3560630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3DFE95-9279-DE41-825D-D99FA8586967}"/>
              </a:ext>
            </a:extLst>
          </p:cNvPr>
          <p:cNvSpPr/>
          <p:nvPr/>
        </p:nvSpPr>
        <p:spPr>
          <a:xfrm>
            <a:off x="3401563" y="4636423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E1913B-1791-8F47-BAB6-ED3CF145038E}"/>
              </a:ext>
            </a:extLst>
          </p:cNvPr>
          <p:cNvSpPr/>
          <p:nvPr/>
        </p:nvSpPr>
        <p:spPr>
          <a:xfrm>
            <a:off x="4128652" y="4636423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CBA45C-B86C-FB45-81EC-31785D175F56}"/>
              </a:ext>
            </a:extLst>
          </p:cNvPr>
          <p:cNvSpPr/>
          <p:nvPr/>
        </p:nvSpPr>
        <p:spPr>
          <a:xfrm>
            <a:off x="4864603" y="4636423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86C3AC-7DA9-4C4C-BFD5-181F7884920E}"/>
              </a:ext>
            </a:extLst>
          </p:cNvPr>
          <p:cNvSpPr/>
          <p:nvPr/>
        </p:nvSpPr>
        <p:spPr>
          <a:xfrm>
            <a:off x="5596123" y="4636423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F71F815-35CC-7C4C-9274-2EDFA92DE20D}"/>
              </a:ext>
            </a:extLst>
          </p:cNvPr>
          <p:cNvSpPr/>
          <p:nvPr/>
        </p:nvSpPr>
        <p:spPr>
          <a:xfrm>
            <a:off x="6327643" y="4636423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F2F262-2AD6-B34B-9FD6-9C01A73229FD}"/>
              </a:ext>
            </a:extLst>
          </p:cNvPr>
          <p:cNvSpPr/>
          <p:nvPr/>
        </p:nvSpPr>
        <p:spPr>
          <a:xfrm>
            <a:off x="3401563" y="5343016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F49F60-FD33-9B4F-9840-17895EDCDFCA}"/>
              </a:ext>
            </a:extLst>
          </p:cNvPr>
          <p:cNvSpPr/>
          <p:nvPr/>
        </p:nvSpPr>
        <p:spPr>
          <a:xfrm>
            <a:off x="4128652" y="5343016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7C8BF2E-2FC2-134D-8986-6151317C4770}"/>
              </a:ext>
            </a:extLst>
          </p:cNvPr>
          <p:cNvSpPr/>
          <p:nvPr/>
        </p:nvSpPr>
        <p:spPr>
          <a:xfrm>
            <a:off x="4864603" y="5343016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F85B498-E419-2549-8459-B31766A2813F}"/>
              </a:ext>
            </a:extLst>
          </p:cNvPr>
          <p:cNvSpPr/>
          <p:nvPr/>
        </p:nvSpPr>
        <p:spPr>
          <a:xfrm>
            <a:off x="5596123" y="5343016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58DF858-B1F2-444D-A538-59878DE3F36E}"/>
              </a:ext>
            </a:extLst>
          </p:cNvPr>
          <p:cNvSpPr/>
          <p:nvPr/>
        </p:nvSpPr>
        <p:spPr>
          <a:xfrm>
            <a:off x="6327643" y="5343016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4840CDB-58D8-964E-A47C-AD84C45B35DC}"/>
              </a:ext>
            </a:extLst>
          </p:cNvPr>
          <p:cNvSpPr/>
          <p:nvPr/>
        </p:nvSpPr>
        <p:spPr>
          <a:xfrm>
            <a:off x="3401558" y="602190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072538-EC03-9841-91D9-4BB2936BAF31}"/>
              </a:ext>
            </a:extLst>
          </p:cNvPr>
          <p:cNvSpPr/>
          <p:nvPr/>
        </p:nvSpPr>
        <p:spPr>
          <a:xfrm>
            <a:off x="4128647" y="602190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AFE23B-13DF-924A-B002-50A893A64A42}"/>
              </a:ext>
            </a:extLst>
          </p:cNvPr>
          <p:cNvSpPr/>
          <p:nvPr/>
        </p:nvSpPr>
        <p:spPr>
          <a:xfrm>
            <a:off x="4864598" y="602190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3AF63EA-1504-B445-A9C1-82D5764F3E35}"/>
              </a:ext>
            </a:extLst>
          </p:cNvPr>
          <p:cNvSpPr/>
          <p:nvPr/>
        </p:nvSpPr>
        <p:spPr>
          <a:xfrm>
            <a:off x="5596118" y="602190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D2A6743-47FA-764D-8896-5A3C23DE82F1}"/>
              </a:ext>
            </a:extLst>
          </p:cNvPr>
          <p:cNvSpPr/>
          <p:nvPr/>
        </p:nvSpPr>
        <p:spPr>
          <a:xfrm>
            <a:off x="6327638" y="602190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E3F6ECF-4649-6146-B109-C0EB4ED32DF5}"/>
              </a:ext>
            </a:extLst>
          </p:cNvPr>
          <p:cNvSpPr/>
          <p:nvPr/>
        </p:nvSpPr>
        <p:spPr>
          <a:xfrm>
            <a:off x="3401564" y="325094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D081010-0489-FC47-B164-11E56E68FD38}"/>
              </a:ext>
            </a:extLst>
          </p:cNvPr>
          <p:cNvSpPr/>
          <p:nvPr/>
        </p:nvSpPr>
        <p:spPr>
          <a:xfrm>
            <a:off x="4128653" y="325094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131541-0035-4146-AA79-872DC2F5F73E}"/>
              </a:ext>
            </a:extLst>
          </p:cNvPr>
          <p:cNvSpPr/>
          <p:nvPr/>
        </p:nvSpPr>
        <p:spPr>
          <a:xfrm>
            <a:off x="4864604" y="325094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991598-DEAD-EB40-9159-79AF14D2ABE7}"/>
              </a:ext>
            </a:extLst>
          </p:cNvPr>
          <p:cNvSpPr/>
          <p:nvPr/>
        </p:nvSpPr>
        <p:spPr>
          <a:xfrm>
            <a:off x="5596124" y="325094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5191D7D-2091-4A47-8D21-1B6C83D2FB87}"/>
              </a:ext>
            </a:extLst>
          </p:cNvPr>
          <p:cNvSpPr/>
          <p:nvPr/>
        </p:nvSpPr>
        <p:spPr>
          <a:xfrm>
            <a:off x="6327644" y="325094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72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-Nearest Neighbors (k-NN)</a:t>
            </a:r>
          </a:p>
        </p:txBody>
      </p:sp>
      <p:sp>
        <p:nvSpPr>
          <p:cNvPr id="51" name="TextShape 2"/>
          <p:cNvSpPr txBox="1"/>
          <p:nvPr/>
        </p:nvSpPr>
        <p:spPr>
          <a:xfrm>
            <a:off x="504000" y="2230582"/>
            <a:ext cx="9071640" cy="48075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do we break ties?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1) Choose a random label from the tied ones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2) Apply 1-NN (no ties possible)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3) Use the distances to the test sample as weights</a:t>
            </a: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" name="Picture 51"/>
          <p:cNvPicPr/>
          <p:nvPr/>
        </p:nvPicPr>
        <p:blipFill>
          <a:blip r:embed="rId2"/>
          <a:stretch/>
        </p:blipFill>
        <p:spPr>
          <a:xfrm>
            <a:off x="3416575" y="1477023"/>
            <a:ext cx="2926080" cy="28733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257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>
            <a:extLst>
              <a:ext uri="{FF2B5EF4-FFF2-40B4-BE49-F238E27FC236}">
                <a16:creationId xmlns:a16="http://schemas.microsoft.com/office/drawing/2014/main" id="{958D211E-F9A6-7848-AA8A-329BA96470FE}"/>
              </a:ext>
            </a:extLst>
          </p:cNvPr>
          <p:cNvSpPr/>
          <p:nvPr/>
        </p:nvSpPr>
        <p:spPr>
          <a:xfrm>
            <a:off x="5690339" y="4239156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05DB9CC-02BE-B54F-8ED3-535963A0D6E7}"/>
              </a:ext>
            </a:extLst>
          </p:cNvPr>
          <p:cNvSpPr/>
          <p:nvPr/>
        </p:nvSpPr>
        <p:spPr>
          <a:xfrm>
            <a:off x="5690339" y="491804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C1736E7-198C-6046-96C8-053BC19F1E01}"/>
              </a:ext>
            </a:extLst>
          </p:cNvPr>
          <p:cNvSpPr/>
          <p:nvPr/>
        </p:nvSpPr>
        <p:spPr>
          <a:xfrm>
            <a:off x="5690339" y="5652344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EF5F302-5521-7F46-8284-A4A791EABC18}"/>
              </a:ext>
            </a:extLst>
          </p:cNvPr>
          <p:cNvSpPr/>
          <p:nvPr/>
        </p:nvSpPr>
        <p:spPr>
          <a:xfrm>
            <a:off x="5690339" y="6303519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7F3C86E-C586-444D-9B09-EA6202C3F9DD}"/>
              </a:ext>
            </a:extLst>
          </p:cNvPr>
          <p:cNvSpPr/>
          <p:nvPr/>
        </p:nvSpPr>
        <p:spPr>
          <a:xfrm>
            <a:off x="2694986" y="3532559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67961C3-42E3-AC48-B159-B9D2C3F2D76B}"/>
              </a:ext>
            </a:extLst>
          </p:cNvPr>
          <p:cNvSpPr/>
          <p:nvPr/>
        </p:nvSpPr>
        <p:spPr>
          <a:xfrm>
            <a:off x="3435930" y="3532559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BD3E497-8551-AA4A-B53D-BA01C3AC1614}"/>
              </a:ext>
            </a:extLst>
          </p:cNvPr>
          <p:cNvSpPr/>
          <p:nvPr/>
        </p:nvSpPr>
        <p:spPr>
          <a:xfrm>
            <a:off x="4199591" y="3532559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D2F2AC4-66DA-604E-AC9A-0C31C7BC8DA5}"/>
              </a:ext>
            </a:extLst>
          </p:cNvPr>
          <p:cNvSpPr/>
          <p:nvPr/>
        </p:nvSpPr>
        <p:spPr>
          <a:xfrm>
            <a:off x="4931111" y="3532559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24D9BA8-0ED3-E244-96DB-1FE29892E360}"/>
              </a:ext>
            </a:extLst>
          </p:cNvPr>
          <p:cNvSpPr/>
          <p:nvPr/>
        </p:nvSpPr>
        <p:spPr>
          <a:xfrm>
            <a:off x="5690339" y="3532559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Curse of dimensionality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Shape 2"/>
              <p:cNvSpPr txBox="1"/>
              <p:nvPr/>
            </p:nvSpPr>
            <p:spPr>
              <a:xfrm>
                <a:off x="504000" y="1563480"/>
                <a:ext cx="9071640" cy="9719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To “fill” a 3D space (e.g.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) we need 125 data points:</a:t>
                </a: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mc:Choice>
        <mc:Fallback xmlns="">
          <p:sp>
            <p:nvSpPr>
              <p:cNvPr id="74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1563480"/>
                <a:ext cx="9071640" cy="971901"/>
              </a:xfrm>
              <a:prstGeom prst="rect">
                <a:avLst/>
              </a:prstGeom>
              <a:blipFill>
                <a:blip r:embed="rId2"/>
                <a:stretch>
                  <a:fillRect l="-979" t="-10256" r="-20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44FC62AE-066E-8443-B797-5B0E1BAC47CA}"/>
              </a:ext>
            </a:extLst>
          </p:cNvPr>
          <p:cNvSpPr/>
          <p:nvPr/>
        </p:nvSpPr>
        <p:spPr>
          <a:xfrm>
            <a:off x="2293203" y="4668658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BF8CC4A-0010-644E-9D2C-8B43C2241E02}"/>
              </a:ext>
            </a:extLst>
          </p:cNvPr>
          <p:cNvSpPr/>
          <p:nvPr/>
        </p:nvSpPr>
        <p:spPr>
          <a:xfrm>
            <a:off x="3020292" y="4668658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8D6B8B-A5B0-824F-86ED-55176D63A190}"/>
              </a:ext>
            </a:extLst>
          </p:cNvPr>
          <p:cNvSpPr/>
          <p:nvPr/>
        </p:nvSpPr>
        <p:spPr>
          <a:xfrm>
            <a:off x="3756243" y="4668658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70D3FB-B700-F349-9AA6-017009DBBD4F}"/>
              </a:ext>
            </a:extLst>
          </p:cNvPr>
          <p:cNvSpPr/>
          <p:nvPr/>
        </p:nvSpPr>
        <p:spPr>
          <a:xfrm>
            <a:off x="4487763" y="4668658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197FF43-1ECF-E944-A78F-8F681ECA460A}"/>
              </a:ext>
            </a:extLst>
          </p:cNvPr>
          <p:cNvSpPr/>
          <p:nvPr/>
        </p:nvSpPr>
        <p:spPr>
          <a:xfrm>
            <a:off x="5219283" y="4668658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3DFE95-9279-DE41-825D-D99FA8586967}"/>
              </a:ext>
            </a:extLst>
          </p:cNvPr>
          <p:cNvSpPr/>
          <p:nvPr/>
        </p:nvSpPr>
        <p:spPr>
          <a:xfrm>
            <a:off x="2293198" y="5347543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E1913B-1791-8F47-BAB6-ED3CF145038E}"/>
              </a:ext>
            </a:extLst>
          </p:cNvPr>
          <p:cNvSpPr/>
          <p:nvPr/>
        </p:nvSpPr>
        <p:spPr>
          <a:xfrm>
            <a:off x="3020287" y="5347543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CBA45C-B86C-FB45-81EC-31785D175F56}"/>
              </a:ext>
            </a:extLst>
          </p:cNvPr>
          <p:cNvSpPr/>
          <p:nvPr/>
        </p:nvSpPr>
        <p:spPr>
          <a:xfrm>
            <a:off x="3756238" y="5347543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86C3AC-7DA9-4C4C-BFD5-181F7884920E}"/>
              </a:ext>
            </a:extLst>
          </p:cNvPr>
          <p:cNvSpPr/>
          <p:nvPr/>
        </p:nvSpPr>
        <p:spPr>
          <a:xfrm>
            <a:off x="4487758" y="5347543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F71F815-35CC-7C4C-9274-2EDFA92DE20D}"/>
              </a:ext>
            </a:extLst>
          </p:cNvPr>
          <p:cNvSpPr/>
          <p:nvPr/>
        </p:nvSpPr>
        <p:spPr>
          <a:xfrm>
            <a:off x="5219278" y="5347543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BF2F262-2AD6-B34B-9FD6-9C01A73229FD}"/>
              </a:ext>
            </a:extLst>
          </p:cNvPr>
          <p:cNvSpPr/>
          <p:nvPr/>
        </p:nvSpPr>
        <p:spPr>
          <a:xfrm>
            <a:off x="2293198" y="6054136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3F49F60-FD33-9B4F-9840-17895EDCDFCA}"/>
              </a:ext>
            </a:extLst>
          </p:cNvPr>
          <p:cNvSpPr/>
          <p:nvPr/>
        </p:nvSpPr>
        <p:spPr>
          <a:xfrm>
            <a:off x="3020287" y="6054136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7C8BF2E-2FC2-134D-8986-6151317C4770}"/>
              </a:ext>
            </a:extLst>
          </p:cNvPr>
          <p:cNvSpPr/>
          <p:nvPr/>
        </p:nvSpPr>
        <p:spPr>
          <a:xfrm>
            <a:off x="3756238" y="6054136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F85B498-E419-2549-8459-B31766A2813F}"/>
              </a:ext>
            </a:extLst>
          </p:cNvPr>
          <p:cNvSpPr/>
          <p:nvPr/>
        </p:nvSpPr>
        <p:spPr>
          <a:xfrm>
            <a:off x="4487758" y="6054136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58DF858-B1F2-444D-A538-59878DE3F36E}"/>
              </a:ext>
            </a:extLst>
          </p:cNvPr>
          <p:cNvSpPr/>
          <p:nvPr/>
        </p:nvSpPr>
        <p:spPr>
          <a:xfrm>
            <a:off x="5219278" y="6054136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4840CDB-58D8-964E-A47C-AD84C45B35DC}"/>
              </a:ext>
            </a:extLst>
          </p:cNvPr>
          <p:cNvSpPr/>
          <p:nvPr/>
        </p:nvSpPr>
        <p:spPr>
          <a:xfrm>
            <a:off x="2293193" y="673302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072538-EC03-9841-91D9-4BB2936BAF31}"/>
              </a:ext>
            </a:extLst>
          </p:cNvPr>
          <p:cNvSpPr/>
          <p:nvPr/>
        </p:nvSpPr>
        <p:spPr>
          <a:xfrm>
            <a:off x="3020282" y="673302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AFE23B-13DF-924A-B002-50A893A64A42}"/>
              </a:ext>
            </a:extLst>
          </p:cNvPr>
          <p:cNvSpPr/>
          <p:nvPr/>
        </p:nvSpPr>
        <p:spPr>
          <a:xfrm>
            <a:off x="3756233" y="673302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3AF63EA-1504-B445-A9C1-82D5764F3E35}"/>
              </a:ext>
            </a:extLst>
          </p:cNvPr>
          <p:cNvSpPr/>
          <p:nvPr/>
        </p:nvSpPr>
        <p:spPr>
          <a:xfrm>
            <a:off x="4487753" y="673302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D2A6743-47FA-764D-8896-5A3C23DE82F1}"/>
              </a:ext>
            </a:extLst>
          </p:cNvPr>
          <p:cNvSpPr/>
          <p:nvPr/>
        </p:nvSpPr>
        <p:spPr>
          <a:xfrm>
            <a:off x="5219273" y="673302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E3F6ECF-4649-6146-B109-C0EB4ED32DF5}"/>
              </a:ext>
            </a:extLst>
          </p:cNvPr>
          <p:cNvSpPr/>
          <p:nvPr/>
        </p:nvSpPr>
        <p:spPr>
          <a:xfrm>
            <a:off x="2293199" y="396206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D081010-0489-FC47-B164-11E56E68FD38}"/>
              </a:ext>
            </a:extLst>
          </p:cNvPr>
          <p:cNvSpPr/>
          <p:nvPr/>
        </p:nvSpPr>
        <p:spPr>
          <a:xfrm>
            <a:off x="3020288" y="396206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131541-0035-4146-AA79-872DC2F5F73E}"/>
              </a:ext>
            </a:extLst>
          </p:cNvPr>
          <p:cNvSpPr/>
          <p:nvPr/>
        </p:nvSpPr>
        <p:spPr>
          <a:xfrm>
            <a:off x="3756239" y="396206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991598-DEAD-EB40-9159-79AF14D2ABE7}"/>
              </a:ext>
            </a:extLst>
          </p:cNvPr>
          <p:cNvSpPr/>
          <p:nvPr/>
        </p:nvSpPr>
        <p:spPr>
          <a:xfrm>
            <a:off x="4487759" y="396206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5191D7D-2091-4A47-8D21-1B6C83D2FB87}"/>
              </a:ext>
            </a:extLst>
          </p:cNvPr>
          <p:cNvSpPr/>
          <p:nvPr/>
        </p:nvSpPr>
        <p:spPr>
          <a:xfrm>
            <a:off x="5219279" y="396206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8CA22CB4-7D01-2846-BE50-C98541139168}"/>
              </a:ext>
            </a:extLst>
          </p:cNvPr>
          <p:cNvSpPr/>
          <p:nvPr/>
        </p:nvSpPr>
        <p:spPr>
          <a:xfrm>
            <a:off x="3027499" y="3200040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FDAB09B4-F014-D94B-82E3-C60941F83A6B}"/>
              </a:ext>
            </a:extLst>
          </p:cNvPr>
          <p:cNvSpPr/>
          <p:nvPr/>
        </p:nvSpPr>
        <p:spPr>
          <a:xfrm>
            <a:off x="3768443" y="3200040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28E0B96-6689-824A-977D-920262DB05AA}"/>
              </a:ext>
            </a:extLst>
          </p:cNvPr>
          <p:cNvSpPr/>
          <p:nvPr/>
        </p:nvSpPr>
        <p:spPr>
          <a:xfrm>
            <a:off x="4532104" y="3200040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9427A3F-3556-3B4F-A262-6CA78E100C64}"/>
              </a:ext>
            </a:extLst>
          </p:cNvPr>
          <p:cNvSpPr/>
          <p:nvPr/>
        </p:nvSpPr>
        <p:spPr>
          <a:xfrm>
            <a:off x="5263624" y="3200040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2030A4CA-35A8-EF43-9067-DB7773D98F67}"/>
              </a:ext>
            </a:extLst>
          </p:cNvPr>
          <p:cNvSpPr/>
          <p:nvPr/>
        </p:nvSpPr>
        <p:spPr>
          <a:xfrm>
            <a:off x="6022852" y="3200040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14BEC30-0F5B-CD46-B687-929953CA41C2}"/>
              </a:ext>
            </a:extLst>
          </p:cNvPr>
          <p:cNvSpPr/>
          <p:nvPr/>
        </p:nvSpPr>
        <p:spPr>
          <a:xfrm>
            <a:off x="3387723" y="2867524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B359435-5ADB-4441-93AA-EA31AD451E3D}"/>
              </a:ext>
            </a:extLst>
          </p:cNvPr>
          <p:cNvSpPr/>
          <p:nvPr/>
        </p:nvSpPr>
        <p:spPr>
          <a:xfrm>
            <a:off x="4128667" y="2867524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68F1408-74B3-6442-B6FB-F3EE71215793}"/>
              </a:ext>
            </a:extLst>
          </p:cNvPr>
          <p:cNvSpPr/>
          <p:nvPr/>
        </p:nvSpPr>
        <p:spPr>
          <a:xfrm>
            <a:off x="4892328" y="2867524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BA40CEDB-CCFE-9C47-B8E0-9CCADB8CF70C}"/>
              </a:ext>
            </a:extLst>
          </p:cNvPr>
          <p:cNvSpPr/>
          <p:nvPr/>
        </p:nvSpPr>
        <p:spPr>
          <a:xfrm>
            <a:off x="5623848" y="2867524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02278A4-2717-1045-AADD-F5C8C5B9E5F0}"/>
              </a:ext>
            </a:extLst>
          </p:cNvPr>
          <p:cNvSpPr/>
          <p:nvPr/>
        </p:nvSpPr>
        <p:spPr>
          <a:xfrm>
            <a:off x="6383076" y="2867524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6B77FC4-4430-6F41-B1FF-0B40C7AB1543}"/>
              </a:ext>
            </a:extLst>
          </p:cNvPr>
          <p:cNvSpPr/>
          <p:nvPr/>
        </p:nvSpPr>
        <p:spPr>
          <a:xfrm>
            <a:off x="3720240" y="250730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A58FE14C-8322-4E45-BF05-6E7F50D4C2F6}"/>
              </a:ext>
            </a:extLst>
          </p:cNvPr>
          <p:cNvSpPr/>
          <p:nvPr/>
        </p:nvSpPr>
        <p:spPr>
          <a:xfrm>
            <a:off x="4461184" y="250730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198DBB0-E646-9B44-AC2F-CB7EDFEAB5E6}"/>
              </a:ext>
            </a:extLst>
          </p:cNvPr>
          <p:cNvSpPr/>
          <p:nvPr/>
        </p:nvSpPr>
        <p:spPr>
          <a:xfrm>
            <a:off x="5224845" y="250730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B5C13077-50C2-8447-870B-69EBFD413601}"/>
              </a:ext>
            </a:extLst>
          </p:cNvPr>
          <p:cNvSpPr/>
          <p:nvPr/>
        </p:nvSpPr>
        <p:spPr>
          <a:xfrm>
            <a:off x="5956365" y="250730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9EF89A0-38F9-6B4C-AB07-2DEB6C8468D1}"/>
              </a:ext>
            </a:extLst>
          </p:cNvPr>
          <p:cNvSpPr/>
          <p:nvPr/>
        </p:nvSpPr>
        <p:spPr>
          <a:xfrm>
            <a:off x="6715593" y="250730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4FA77E88-8216-3542-9A57-FA875A82AF8E}"/>
              </a:ext>
            </a:extLst>
          </p:cNvPr>
          <p:cNvSpPr/>
          <p:nvPr/>
        </p:nvSpPr>
        <p:spPr>
          <a:xfrm>
            <a:off x="2162961" y="2341071"/>
            <a:ext cx="5096821" cy="4890658"/>
          </a:xfrm>
          <a:prstGeom prst="cube">
            <a:avLst>
              <a:gd name="adj" fmla="val 31287"/>
            </a:avLst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2387FDB-1DE0-274F-BBE5-D42BB9FFDF43}"/>
              </a:ext>
            </a:extLst>
          </p:cNvPr>
          <p:cNvSpPr/>
          <p:nvPr/>
        </p:nvSpPr>
        <p:spPr>
          <a:xfrm>
            <a:off x="6036707" y="3878929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55B3E8E-0182-B149-8FB2-5EB8226DF50A}"/>
              </a:ext>
            </a:extLst>
          </p:cNvPr>
          <p:cNvSpPr/>
          <p:nvPr/>
        </p:nvSpPr>
        <p:spPr>
          <a:xfrm>
            <a:off x="6036707" y="4557814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A5FA519-61DE-7245-8130-4EEE14D2F4BE}"/>
              </a:ext>
            </a:extLst>
          </p:cNvPr>
          <p:cNvSpPr/>
          <p:nvPr/>
        </p:nvSpPr>
        <p:spPr>
          <a:xfrm>
            <a:off x="6036707" y="5292117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7468752-CCB5-F145-BA35-BEEB1CDAFF07}"/>
              </a:ext>
            </a:extLst>
          </p:cNvPr>
          <p:cNvSpPr/>
          <p:nvPr/>
        </p:nvSpPr>
        <p:spPr>
          <a:xfrm>
            <a:off x="6036707" y="594329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F6599807-618C-2046-9CCF-905AE4270E3A}"/>
              </a:ext>
            </a:extLst>
          </p:cNvPr>
          <p:cNvSpPr/>
          <p:nvPr/>
        </p:nvSpPr>
        <p:spPr>
          <a:xfrm>
            <a:off x="6383074" y="3490994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1AD4BEB-FEB9-AA4F-9383-6A29746BC84E}"/>
              </a:ext>
            </a:extLst>
          </p:cNvPr>
          <p:cNvSpPr/>
          <p:nvPr/>
        </p:nvSpPr>
        <p:spPr>
          <a:xfrm>
            <a:off x="6383074" y="4169879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3506E18-55C0-2746-ABE3-D77D7D3804F2}"/>
              </a:ext>
            </a:extLst>
          </p:cNvPr>
          <p:cNvSpPr/>
          <p:nvPr/>
        </p:nvSpPr>
        <p:spPr>
          <a:xfrm>
            <a:off x="6383074" y="4904182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129FCA45-04EA-A041-883B-234B67D39F4F}"/>
              </a:ext>
            </a:extLst>
          </p:cNvPr>
          <p:cNvSpPr/>
          <p:nvPr/>
        </p:nvSpPr>
        <p:spPr>
          <a:xfrm>
            <a:off x="6383074" y="5555357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B0897B09-30A2-C54F-9A4E-1AF9EC1EC160}"/>
              </a:ext>
            </a:extLst>
          </p:cNvPr>
          <p:cNvSpPr/>
          <p:nvPr/>
        </p:nvSpPr>
        <p:spPr>
          <a:xfrm>
            <a:off x="6743300" y="3116913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8D9F88BC-3182-E24A-BEDF-4CF7AD67EDA1}"/>
              </a:ext>
            </a:extLst>
          </p:cNvPr>
          <p:cNvSpPr/>
          <p:nvPr/>
        </p:nvSpPr>
        <p:spPr>
          <a:xfrm>
            <a:off x="6743300" y="3795798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0EFEEEC0-FCE3-C947-8AA1-6EB2205BC7ED}"/>
              </a:ext>
            </a:extLst>
          </p:cNvPr>
          <p:cNvSpPr/>
          <p:nvPr/>
        </p:nvSpPr>
        <p:spPr>
          <a:xfrm>
            <a:off x="6743300" y="4530101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6BBEBAE0-0522-1E48-8846-1C2482A37F2F}"/>
              </a:ext>
            </a:extLst>
          </p:cNvPr>
          <p:cNvSpPr/>
          <p:nvPr/>
        </p:nvSpPr>
        <p:spPr>
          <a:xfrm>
            <a:off x="6743300" y="5181276"/>
            <a:ext cx="387927" cy="387927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274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Curse of dimensionality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Shape 2"/>
              <p:cNvSpPr txBox="1"/>
              <p:nvPr/>
            </p:nvSpPr>
            <p:spPr>
              <a:xfrm>
                <a:off x="504000" y="2286000"/>
                <a:ext cx="9071640" cy="43918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To “fill” an </a:t>
                </a:r>
                <a:r>
                  <a:rPr lang="en-US" sz="2800" spc="-1" dirty="0" err="1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nD</a:t>
                </a: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space (e.g.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ro-RO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) we need an exponential number of data points</a:t>
                </a:r>
              </a:p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If we have a large number of features that describe our data, then the system requires an extremely large training set in order to learn a model with good generalization</a:t>
                </a:r>
              </a:p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Most of the times, large training sets are not available in practice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mc:Choice>
        <mc:Fallback xmlns="">
          <p:sp>
            <p:nvSpPr>
              <p:cNvPr id="74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2286000"/>
                <a:ext cx="9071640" cy="4391891"/>
              </a:xfrm>
              <a:prstGeom prst="rect">
                <a:avLst/>
              </a:prstGeom>
              <a:blipFill>
                <a:blip r:embed="rId2"/>
                <a:stretch>
                  <a:fillRect l="-979" t="-2601" r="-32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88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Hughes phenomenon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TextShape 2"/>
          <p:cNvSpPr txBox="1"/>
          <p:nvPr/>
        </p:nvSpPr>
        <p:spPr>
          <a:xfrm>
            <a:off x="504000" y="5153891"/>
            <a:ext cx="9071640" cy="206432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Hughes phenomenon shows that, as the number of features grows, the performance of the classifier increases until we reach the optimal number of features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 Adding more features while keeping the size of the training set unchanged degrades the classifier performance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8CA0CB-2E4D-1946-A8EA-42A198B0E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27" y="1338920"/>
            <a:ext cx="4940837" cy="32845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31BE52-BF02-DA4F-A04E-09342A45495B}"/>
              </a:ext>
            </a:extLst>
          </p:cNvPr>
          <p:cNvSpPr txBox="1"/>
          <p:nvPr/>
        </p:nvSpPr>
        <p:spPr>
          <a:xfrm>
            <a:off x="1925783" y="4623453"/>
            <a:ext cx="3422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Optimal number of features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01ABE-FDA8-A346-987A-17776AE3819C}"/>
              </a:ext>
            </a:extLst>
          </p:cNvPr>
          <p:cNvSpPr txBox="1"/>
          <p:nvPr/>
        </p:nvSpPr>
        <p:spPr>
          <a:xfrm>
            <a:off x="3380508" y="4088453"/>
            <a:ext cx="4539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Feature space size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89AE90-9DCD-604B-B5E7-B8BC56FE19A3}"/>
              </a:ext>
            </a:extLst>
          </p:cNvPr>
          <p:cNvSpPr txBox="1"/>
          <p:nvPr/>
        </p:nvSpPr>
        <p:spPr>
          <a:xfrm rot="16200000">
            <a:off x="1114046" y="2758771"/>
            <a:ext cx="3329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Classifier performance</a:t>
            </a:r>
          </a:p>
        </p:txBody>
      </p:sp>
    </p:spTree>
    <p:extLst>
      <p:ext uri="{BB962C8B-B14F-4D97-AF65-F5344CB8AC3E}">
        <p14:creationId xmlns:p14="http://schemas.microsoft.com/office/powerpoint/2010/main" val="4400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Curse of dimensionality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Shape 2"/>
              <p:cNvSpPr txBox="1"/>
              <p:nvPr/>
            </p:nvSpPr>
            <p:spPr>
              <a:xfrm>
                <a:off x="504000" y="2286000"/>
                <a:ext cx="9071640" cy="43918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Increasing the dimension of an Euclidean feature space, implies the addition of positive terms in the computation of the Euclidean distance: </a:t>
                </a: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ro-RO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o-RO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+…+</m:t>
                        </m:r>
                        <m:sSup>
                          <m:sSupPr>
                            <m:ctrlP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a:rPr lang="ro-RO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ro-RO" sz="28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ro-RO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</a:p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In other words, because the number of features grows for a fixed number of data samples, the feature space becomes increasingly sparse (less dense)</a:t>
                </a:r>
              </a:p>
            </p:txBody>
          </p:sp>
        </mc:Choice>
        <mc:Fallback xmlns="">
          <p:sp>
            <p:nvSpPr>
              <p:cNvPr id="74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00" y="2286000"/>
                <a:ext cx="9071640" cy="4391891"/>
              </a:xfrm>
              <a:prstGeom prst="rect">
                <a:avLst/>
              </a:prstGeom>
              <a:blipFill>
                <a:blip r:embed="rId2"/>
                <a:stretch>
                  <a:fillRect l="-979" t="-2601" r="-25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62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Curse of dimensionality</a:t>
            </a:r>
          </a:p>
        </p:txBody>
      </p:sp>
      <p:sp>
        <p:nvSpPr>
          <p:cNvPr id="74" name="TextShape 2"/>
          <p:cNvSpPr txBox="1"/>
          <p:nvPr/>
        </p:nvSpPr>
        <p:spPr>
          <a:xfrm>
            <a:off x="503999" y="4599709"/>
            <a:ext cx="9071640" cy="27847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By increasing the feature space size, the average distance grows rapidly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</a:rPr>
              <a:t>Hence, the more dimensions we have, the more data is necessary to overcome the curse of dimensionality!</a:t>
            </a: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When the distance between observations increases, the learning task becomes more difficult, since the probability of finding training samples that are truly similar with the test sample decreases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8A28F1-A4C6-AD4F-B783-72128379D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4" y="1290527"/>
            <a:ext cx="9220389" cy="2581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C9D778-8DFB-D244-A18A-D73328E90086}"/>
              </a:ext>
            </a:extLst>
          </p:cNvPr>
          <p:cNvSpPr txBox="1"/>
          <p:nvPr/>
        </p:nvSpPr>
        <p:spPr>
          <a:xfrm>
            <a:off x="1906866" y="3849376"/>
            <a:ext cx="6414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Average distance for 1000 points in the unit cube</a:t>
            </a:r>
          </a:p>
        </p:txBody>
      </p:sp>
    </p:spTree>
    <p:extLst>
      <p:ext uri="{BB962C8B-B14F-4D97-AF65-F5344CB8AC3E}">
        <p14:creationId xmlns:p14="http://schemas.microsoft.com/office/powerpoint/2010/main" val="309849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happens for k = 1?</a:t>
            </a:r>
          </a:p>
        </p:txBody>
      </p:sp>
      <p:sp>
        <p:nvSpPr>
          <p:cNvPr id="54" name="TextShape 2"/>
          <p:cNvSpPr txBox="1"/>
          <p:nvPr/>
        </p:nvSpPr>
        <p:spPr>
          <a:xfrm>
            <a:off x="502560" y="1519947"/>
            <a:ext cx="9071640" cy="59008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We obtain a Voronoi diagram: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space is partitioned into regions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he separating borders pass through areas where the distances between training sample pairs are equal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separating borders are nonlinear</a:t>
            </a:r>
          </a:p>
        </p:txBody>
      </p:sp>
      <p:pic>
        <p:nvPicPr>
          <p:cNvPr id="55" name="Picture 54"/>
          <p:cNvPicPr/>
          <p:nvPr/>
        </p:nvPicPr>
        <p:blipFill>
          <a:blip r:embed="rId2"/>
          <a:stretch/>
        </p:blipFill>
        <p:spPr>
          <a:xfrm>
            <a:off x="1748160" y="1480431"/>
            <a:ext cx="6755760" cy="2965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32514</TotalTime>
  <Words>3685</Words>
  <Application>Microsoft Macintosh PowerPoint</Application>
  <PresentationFormat>Custom</PresentationFormat>
  <Paragraphs>522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2" baseType="lpstr">
      <vt:lpstr>Arial</vt:lpstr>
      <vt:lpstr>Calibri</vt:lpstr>
      <vt:lpstr>Cambria Math</vt:lpstr>
      <vt:lpstr>Courier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1-NN versus k-NN</vt:lpstr>
      <vt:lpstr>1-NN versus k-NN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we need for a memory-based classifier?</vt:lpstr>
      <vt:lpstr>Let’s consider a particular 1-NN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1-NN for regression tasks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Radu Ionescu</cp:lastModifiedBy>
  <cp:revision>662</cp:revision>
  <dcterms:created xsi:type="dcterms:W3CDTF">2016-10-12T16:27:10Z</dcterms:created>
  <dcterms:modified xsi:type="dcterms:W3CDTF">2023-10-30T17:38:43Z</dcterms:modified>
  <dc:language>en-US</dc:language>
</cp:coreProperties>
</file>