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0" r:id="rId3"/>
    <p:sldId id="281" r:id="rId4"/>
    <p:sldId id="901" r:id="rId5"/>
    <p:sldId id="283" r:id="rId6"/>
    <p:sldId id="284" r:id="rId7"/>
    <p:sldId id="285" r:id="rId8"/>
    <p:sldId id="286" r:id="rId9"/>
    <p:sldId id="287" r:id="rId10"/>
    <p:sldId id="288" r:id="rId11"/>
    <p:sldId id="851" r:id="rId12"/>
    <p:sldId id="855" r:id="rId13"/>
    <p:sldId id="273" r:id="rId14"/>
    <p:sldId id="274" r:id="rId15"/>
    <p:sldId id="275" r:id="rId16"/>
    <p:sldId id="276" r:id="rId17"/>
    <p:sldId id="331" r:id="rId18"/>
    <p:sldId id="277" r:id="rId19"/>
    <p:sldId id="278" r:id="rId20"/>
    <p:sldId id="279" r:id="rId21"/>
    <p:sldId id="291" r:id="rId22"/>
    <p:sldId id="292" r:id="rId23"/>
    <p:sldId id="293" r:id="rId24"/>
    <p:sldId id="894" r:id="rId25"/>
    <p:sldId id="895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896" r:id="rId38"/>
    <p:sldId id="857" r:id="rId39"/>
    <p:sldId id="897" r:id="rId40"/>
    <p:sldId id="867" r:id="rId41"/>
    <p:sldId id="892" r:id="rId42"/>
    <p:sldId id="899" r:id="rId43"/>
    <p:sldId id="900" r:id="rId44"/>
    <p:sldId id="305" r:id="rId45"/>
    <p:sldId id="902" r:id="rId46"/>
    <p:sldId id="903" r:id="rId47"/>
    <p:sldId id="306" r:id="rId48"/>
    <p:sldId id="307" r:id="rId49"/>
    <p:sldId id="326" r:id="rId50"/>
    <p:sldId id="327" r:id="rId51"/>
    <p:sldId id="328" r:id="rId5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3"/>
    <p:restoredTop sz="94709"/>
  </p:normalViewPr>
  <p:slideViewPr>
    <p:cSldViewPr snapToGrid="0" snapToObjects="1">
      <p:cViewPr varScale="1">
        <p:scale>
          <a:sx n="126" d="100"/>
          <a:sy n="126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11A38-4784-834E-B34F-C22BC9224170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7A58-7B26-5F4C-8671-3C5BFCD11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8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52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31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50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94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5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78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60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22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430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95900-7AF9-462E-9828-886671690E95}" type="slidenum">
              <a:rPr lang="en-US" smtClean="0">
                <a:solidFill>
                  <a:srgbClr val="0000CC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solidFill>
                <a:srgbClr val="0000CC"/>
              </a:solidFill>
              <a:latin typeface="Arial" pitchFamily="34" charset="0"/>
            </a:endParaRPr>
          </a:p>
        </p:txBody>
      </p:sp>
      <p:sp>
        <p:nvSpPr>
          <p:cNvPr id="5908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085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lIns="92876" tIns="46437" rIns="92876" bIns="4643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85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783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Shape 1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66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040" y="1768680"/>
            <a:ext cx="549720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0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9B3954B-387F-488B-908B-3A7AB25DE04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10.png"/><Relationship Id="rId7" Type="http://schemas.openxmlformats.org/officeDocument/2006/relationships/image" Target="../media/image8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610.png"/><Relationship Id="rId10" Type="http://schemas.openxmlformats.org/officeDocument/2006/relationships/image" Target="../media/image110.png"/><Relationship Id="rId4" Type="http://schemas.openxmlformats.org/officeDocument/2006/relationships/image" Target="../media/image510.png"/><Relationship Id="rId9" Type="http://schemas.openxmlformats.org/officeDocument/2006/relationships/image" Target="../media/image1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471054"/>
            <a:ext cx="9071640" cy="227214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 Methods.</a:t>
            </a:r>
          </a:p>
          <a:p>
            <a:pPr algn="ctr"/>
            <a:r>
              <a:rPr lang="en-US" sz="4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Ridge Regression.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706F05FA-1E9F-784A-941A-B903C22DF2C1}"/>
              </a:ext>
            </a:extLst>
          </p:cNvPr>
          <p:cNvSpPr txBox="1"/>
          <p:nvPr/>
        </p:nvSpPr>
        <p:spPr>
          <a:xfrm>
            <a:off x="504360" y="3543120"/>
            <a:ext cx="9071640" cy="32594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</a:p>
          <a:p>
            <a:pPr algn="ctr">
              <a:spcBef>
                <a:spcPts val="799"/>
              </a:spcBef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 methods</a:t>
            </a:r>
          </a:p>
        </p:txBody>
      </p:sp>
      <p:sp>
        <p:nvSpPr>
          <p:cNvPr id="172" name="TextShape 2"/>
          <p:cNvSpPr txBox="1"/>
          <p:nvPr/>
        </p:nvSpPr>
        <p:spPr>
          <a:xfrm>
            <a:off x="428400" y="194328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learning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algorithms are usually implemented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such that the coordinates of the embedded points are not needed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Specifying the scalar product between pairs of points is enough!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“Kernel trick”: The scalar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 is replaced with any pairwise similarity function, also termed kernel function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461" y="137930"/>
            <a:ext cx="9803705" cy="345659"/>
          </a:xfrm>
        </p:spPr>
        <p:txBody>
          <a:bodyPr lIns="75597" tIns="37798" rIns="75597" bIns="37798" anchor="b">
            <a:noAutofit/>
          </a:bodyPr>
          <a:lstStyle/>
          <a:p>
            <a:pPr algn="ctr" eaLnBrk="1" hangingPunct="1"/>
            <a:r>
              <a:rPr lang="en-US" sz="1984" b="1" dirty="0"/>
              <a:t>Primal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1A18E-48B6-0B4D-90CB-8E6A403F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6" y="537777"/>
            <a:ext cx="8897012" cy="68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10787-54C6-184A-8CDA-C3AF2308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5" y="551458"/>
            <a:ext cx="8806357" cy="683651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0327EB4-B878-9B4A-BCC4-4B7E29B24400}"/>
              </a:ext>
            </a:extLst>
          </p:cNvPr>
          <p:cNvSpPr txBox="1">
            <a:spLocks noChangeArrowheads="1"/>
          </p:cNvSpPr>
          <p:nvPr/>
        </p:nvSpPr>
        <p:spPr>
          <a:xfrm>
            <a:off x="138461" y="137930"/>
            <a:ext cx="9803705" cy="345659"/>
          </a:xfrm>
        </p:spPr>
        <p:txBody>
          <a:bodyPr lIns="75597" tIns="37798" rIns="75597" bIns="37798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1984" b="1" dirty="0"/>
              <a:t>Dual form</a:t>
            </a:r>
          </a:p>
        </p:txBody>
      </p:sp>
    </p:spTree>
    <p:extLst>
      <p:ext uri="{BB962C8B-B14F-4D97-AF65-F5344CB8AC3E}">
        <p14:creationId xmlns:p14="http://schemas.microsoft.com/office/powerpoint/2010/main" val="179527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Linear regression</a:t>
            </a:r>
          </a:p>
        </p:txBody>
      </p:sp>
      <p:sp>
        <p:nvSpPr>
          <p:cNvPr id="93" name="TextShape 2"/>
          <p:cNvSpPr txBox="1"/>
          <p:nvPr/>
        </p:nvSpPr>
        <p:spPr>
          <a:xfrm>
            <a:off x="502920" y="1869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problem of finding 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the form: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That best interpolates a training set: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2510640" y="2632680"/>
            <a:ext cx="5212080" cy="1094040"/>
          </a:xfrm>
          <a:prstGeom prst="rect">
            <a:avLst/>
          </a:prstGeom>
          <a:ln>
            <a:noFill/>
          </a:ln>
        </p:spPr>
      </p:pic>
      <p:pic>
        <p:nvPicPr>
          <p:cNvPr id="95" name="Picture 94"/>
          <p:cNvPicPr/>
          <p:nvPr/>
        </p:nvPicPr>
        <p:blipFill>
          <a:blip r:embed="rId3"/>
          <a:stretch/>
        </p:blipFill>
        <p:spPr>
          <a:xfrm>
            <a:off x="2391120" y="5258160"/>
            <a:ext cx="5852160" cy="55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Linear regression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1127880" y="2692800"/>
            <a:ext cx="6263280" cy="3796200"/>
          </a:xfrm>
          <a:prstGeom prst="rect">
            <a:avLst/>
          </a:prstGeom>
          <a:noFill/>
          <a:ln w="9360">
            <a:solidFill>
              <a:srgbClr val="FFFFFF"/>
            </a:solidFill>
            <a:custDash>
              <a:ds d="100000" sp="1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3023615" y="5392441"/>
            <a:ext cx="125640" cy="125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99" name="CustomShape 4"/>
          <p:cNvSpPr/>
          <p:nvPr/>
        </p:nvSpPr>
        <p:spPr>
          <a:xfrm>
            <a:off x="5054760" y="3871080"/>
            <a:ext cx="126000" cy="1256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0" name="CustomShape 5"/>
          <p:cNvSpPr/>
          <p:nvPr/>
        </p:nvSpPr>
        <p:spPr>
          <a:xfrm>
            <a:off x="5448240" y="3609000"/>
            <a:ext cx="125640" cy="1256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1" name="CustomShape 6"/>
          <p:cNvSpPr/>
          <p:nvPr/>
        </p:nvSpPr>
        <p:spPr>
          <a:xfrm>
            <a:off x="4400280" y="3871080"/>
            <a:ext cx="126000" cy="1256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2" name="CustomShape 7"/>
          <p:cNvSpPr/>
          <p:nvPr/>
        </p:nvSpPr>
        <p:spPr>
          <a:xfrm>
            <a:off x="2212200" y="5478480"/>
            <a:ext cx="125640" cy="1267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4" name="CustomShape 9"/>
          <p:cNvSpPr/>
          <p:nvPr/>
        </p:nvSpPr>
        <p:spPr>
          <a:xfrm>
            <a:off x="5840640" y="3215880"/>
            <a:ext cx="1233720" cy="393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ustomShape 10"/>
              <p:cNvSpPr/>
              <p:nvPr/>
            </p:nvSpPr>
            <p:spPr>
              <a:xfrm>
                <a:off x="1863285" y="4514240"/>
                <a:ext cx="52236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36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buClr>
                    <a:srgbClr val="000000"/>
                  </a:buClr>
                  <a:buSzPct val="45000"/>
                </a:pPr>
                <a:r>
                  <a:rPr lang="en-US" b="1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charset="0"/>
                      </a:rPr>
                      <m:t>𝑤</m:t>
                    </m:r>
                  </m:oMath>
                </a14:m>
                <a:endParaRPr lang="en-US" sz="2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endParaRPr>
              </a:p>
            </p:txBody>
          </p:sp>
        </mc:Choice>
        <mc:Fallback xmlns="">
          <p:sp>
            <p:nvSpPr>
              <p:cNvPr id="105" name="CustomShap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285" y="4514240"/>
                <a:ext cx="522360" cy="2595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 b="-61364"/>
                </a:stretch>
              </a:blipFill>
              <a:ln w="9360">
                <a:solidFill>
                  <a:srgbClr val="FFFFFF"/>
                </a:solidFill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Line 11"/>
          <p:cNvSpPr/>
          <p:nvPr/>
        </p:nvSpPr>
        <p:spPr>
          <a:xfrm flipV="1">
            <a:off x="3615120" y="4263120"/>
            <a:ext cx="0" cy="1832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7" name="Line 12"/>
          <p:cNvSpPr/>
          <p:nvPr/>
        </p:nvSpPr>
        <p:spPr>
          <a:xfrm flipH="1">
            <a:off x="1389600" y="4263120"/>
            <a:ext cx="2225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8" name="CustomShape 13"/>
          <p:cNvSpPr/>
          <p:nvPr/>
        </p:nvSpPr>
        <p:spPr>
          <a:xfrm>
            <a:off x="3550320" y="4202460"/>
            <a:ext cx="124920" cy="12636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9" name="CustomShape 14"/>
          <p:cNvSpPr/>
          <p:nvPr/>
        </p:nvSpPr>
        <p:spPr>
          <a:xfrm>
            <a:off x="3353040" y="5965560"/>
            <a:ext cx="515520" cy="523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0" name="CustomShape 15"/>
          <p:cNvSpPr/>
          <p:nvPr/>
        </p:nvSpPr>
        <p:spPr>
          <a:xfrm>
            <a:off x="1258560" y="4132800"/>
            <a:ext cx="581400" cy="655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1" name="Line 16"/>
          <p:cNvSpPr/>
          <p:nvPr/>
        </p:nvSpPr>
        <p:spPr>
          <a:xfrm>
            <a:off x="3086680" y="5081286"/>
            <a:ext cx="0" cy="311155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2" name="Line 17"/>
          <p:cNvSpPr/>
          <p:nvPr/>
        </p:nvSpPr>
        <p:spPr>
          <a:xfrm flipV="1">
            <a:off x="3086680" y="5007240"/>
            <a:ext cx="0" cy="35550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3" name="CustomShape 18"/>
          <p:cNvSpPr/>
          <p:nvPr/>
        </p:nvSpPr>
        <p:spPr>
          <a:xfrm>
            <a:off x="4890758" y="5010468"/>
            <a:ext cx="497160" cy="565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4" name="CustomShape 19"/>
          <p:cNvSpPr/>
          <p:nvPr/>
        </p:nvSpPr>
        <p:spPr>
          <a:xfrm>
            <a:off x="1091880" y="2693160"/>
            <a:ext cx="6048000" cy="35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5" name="Line 20"/>
          <p:cNvSpPr/>
          <p:nvPr/>
        </p:nvSpPr>
        <p:spPr>
          <a:xfrm flipV="1">
            <a:off x="1343520" y="2818440"/>
            <a:ext cx="0" cy="3276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6" name="Line 21"/>
          <p:cNvSpPr/>
          <p:nvPr/>
        </p:nvSpPr>
        <p:spPr>
          <a:xfrm>
            <a:off x="1343520" y="6095520"/>
            <a:ext cx="5418360" cy="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7" name="Line 22"/>
          <p:cNvSpPr/>
          <p:nvPr/>
        </p:nvSpPr>
        <p:spPr>
          <a:xfrm flipV="1">
            <a:off x="1343520" y="2818440"/>
            <a:ext cx="5292000" cy="3276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8" name="CustomShape 23"/>
          <p:cNvSpPr/>
          <p:nvPr/>
        </p:nvSpPr>
        <p:spPr>
          <a:xfrm>
            <a:off x="2008080" y="5311080"/>
            <a:ext cx="126000" cy="1256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9" name="CustomShape 24"/>
          <p:cNvSpPr/>
          <p:nvPr/>
        </p:nvSpPr>
        <p:spPr>
          <a:xfrm>
            <a:off x="2008080" y="5834880"/>
            <a:ext cx="126000" cy="12564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Formula 25"/>
              <p:cNvSpPr txBox="1"/>
              <p:nvPr/>
            </p:nvSpPr>
            <p:spPr>
              <a:xfrm>
                <a:off x="3433680" y="5969160"/>
                <a:ext cx="351000" cy="5198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sz="240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20" name="Formula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680" y="5969160"/>
                <a:ext cx="351000" cy="519840"/>
              </a:xfrm>
              <a:prstGeom prst="rect">
                <a:avLst/>
              </a:prstGeom>
              <a:blipFill rotWithShape="0">
                <a:blip r:embed="rId3"/>
                <a:stretch>
                  <a:fillRect r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Formula 26"/>
              <p:cNvSpPr txBox="1"/>
              <p:nvPr/>
            </p:nvSpPr>
            <p:spPr>
              <a:xfrm>
                <a:off x="993140" y="3962000"/>
                <a:ext cx="404280" cy="5522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40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sz="240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21" name="Formula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40" y="3962000"/>
                <a:ext cx="404280" cy="552240"/>
              </a:xfrm>
              <a:prstGeom prst="rect">
                <a:avLst/>
              </a:prstGeom>
              <a:blipFill rotWithShape="0">
                <a:blip r:embed="rId4"/>
                <a:stretch>
                  <a:fillRect l="-4545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Formula 27"/>
              <p:cNvSpPr txBox="1"/>
              <p:nvPr/>
            </p:nvSpPr>
            <p:spPr>
              <a:xfrm>
                <a:off x="2754430" y="5090748"/>
                <a:ext cx="307440" cy="48564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charset="0"/>
                        </a:rPr>
                        <m:t>𝜉</m:t>
                      </m:r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22" name="Formula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30" y="5090748"/>
                <a:ext cx="307440" cy="485640"/>
              </a:xfrm>
              <a:prstGeom prst="rect">
                <a:avLst/>
              </a:prstGeom>
              <a:blipFill rotWithShape="0">
                <a:blip r:embed="rId5"/>
                <a:stretch>
                  <a:fillRect l="-16000" r="-24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Formula 28"/>
              <p:cNvSpPr txBox="1"/>
              <p:nvPr/>
            </p:nvSpPr>
            <p:spPr>
              <a:xfrm>
                <a:off x="6131880" y="3029400"/>
                <a:ext cx="2935920" cy="500400"/>
              </a:xfrm>
              <a:prstGeom prst="rect">
                <a:avLst/>
              </a:prstGeo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>
                          <a:latin typeface="Cambria Math" charset="0"/>
                        </a:rPr>
                        <m:t>𝑦</m:t>
                      </m:r>
                      <m:r>
                        <a:rPr sz="2400">
                          <a:latin typeface="Cambria Math" charset="0"/>
                        </a:rPr>
                        <m:t>=</m:t>
                      </m:r>
                      <m:r>
                        <a:rPr sz="2400">
                          <a:latin typeface="Cambria Math" charset="0"/>
                        </a:rPr>
                        <m:t>𝑔</m:t>
                      </m:r>
                      <m:r>
                        <a:rPr sz="2400">
                          <a:latin typeface="Cambria Math" charset="0"/>
                        </a:rPr>
                        <m:t>(</m:t>
                      </m:r>
                      <m:r>
                        <a:rPr sz="2400">
                          <a:latin typeface="Cambria Math" charset="0"/>
                        </a:rPr>
                        <m:t>𝑥</m:t>
                      </m:r>
                      <m:r>
                        <a:rPr sz="2400">
                          <a:latin typeface="Cambria Math" charset="0"/>
                        </a:rPr>
                        <m:t>)=</m:t>
                      </m:r>
                      <m:d>
                        <m:dPr>
                          <m:begChr m:val="⟨"/>
                          <m:endChr m:val="⟩"/>
                          <m:ctrlPr>
                            <a:rPr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400">
                              <a:latin typeface="Cambria Math" charset="0"/>
                            </a:rPr>
                            <m:t>𝑤</m:t>
                          </m:r>
                          <m:r>
                            <a:rPr sz="2400">
                              <a:latin typeface="Cambria Math" charset="0"/>
                            </a:rPr>
                            <m:t>,</m:t>
                          </m:r>
                          <m:r>
                            <a:rPr sz="2400"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23" name="Formula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880" y="3029400"/>
                <a:ext cx="2935920" cy="500400"/>
              </a:xfrm>
              <a:prstGeom prst="rect">
                <a:avLst/>
              </a:prstGeom>
              <a:blipFill rotWithShape="0">
                <a:blip r:embed="rId6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17"/>
          <p:cNvSpPr/>
          <p:nvPr/>
        </p:nvSpPr>
        <p:spPr>
          <a:xfrm flipH="1" flipV="1">
            <a:off x="2201180" y="4899080"/>
            <a:ext cx="315098" cy="45817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Linear regression</a:t>
            </a:r>
          </a:p>
        </p:txBody>
      </p:sp>
      <p:sp>
        <p:nvSpPr>
          <p:cNvPr id="125" name="TextShape 2"/>
          <p:cNvSpPr txBox="1"/>
          <p:nvPr/>
        </p:nvSpPr>
        <p:spPr>
          <a:xfrm>
            <a:off x="502920" y="1869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error of the linear function on a particular training sample is: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loss on all training data points is: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125"/>
          <p:cNvPicPr/>
          <p:nvPr/>
        </p:nvPicPr>
        <p:blipFill>
          <a:blip r:embed="rId2"/>
          <a:stretch/>
        </p:blipFill>
        <p:spPr>
          <a:xfrm>
            <a:off x="3648960" y="2988360"/>
            <a:ext cx="2640960" cy="577800"/>
          </a:xfrm>
          <a:prstGeom prst="rect">
            <a:avLst/>
          </a:prstGeom>
          <a:ln>
            <a:noFill/>
          </a:ln>
        </p:spPr>
      </p:pic>
      <p:pic>
        <p:nvPicPr>
          <p:cNvPr id="127" name="Picture 126"/>
          <p:cNvPicPr/>
          <p:nvPr/>
        </p:nvPicPr>
        <p:blipFill>
          <a:blip r:embed="rId3"/>
          <a:stretch/>
        </p:blipFill>
        <p:spPr>
          <a:xfrm>
            <a:off x="878400" y="4401720"/>
            <a:ext cx="6491520" cy="1145880"/>
          </a:xfrm>
          <a:prstGeom prst="rect">
            <a:avLst/>
          </a:prstGeom>
          <a:ln>
            <a:noFill/>
          </a:ln>
        </p:spPr>
      </p:pic>
      <p:pic>
        <p:nvPicPr>
          <p:cNvPr id="128" name="Picture 127"/>
          <p:cNvPicPr/>
          <p:nvPr/>
        </p:nvPicPr>
        <p:blipFill>
          <a:blip r:embed="rId4"/>
          <a:stretch/>
        </p:blipFill>
        <p:spPr>
          <a:xfrm>
            <a:off x="847800" y="5549760"/>
            <a:ext cx="4830120" cy="123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Linear regression</a:t>
            </a:r>
          </a:p>
        </p:txBody>
      </p:sp>
      <p:sp>
        <p:nvSpPr>
          <p:cNvPr id="130" name="TextShape 2"/>
          <p:cNvSpPr txBox="1"/>
          <p:nvPr/>
        </p:nvSpPr>
        <p:spPr>
          <a:xfrm>
            <a:off x="502920" y="1869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Loss written vectorially: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What is the optimal value for 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</p:txBody>
      </p:sp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858960" y="2655000"/>
            <a:ext cx="6766560" cy="155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Loss is convex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FE5E9-6E5E-2A45-90D7-C5D81710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07" y="1552570"/>
            <a:ext cx="4905026" cy="6007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1AA2F-6F33-194D-A12D-4EE7DF596A24}"/>
              </a:ext>
            </a:extLst>
          </p:cNvPr>
          <p:cNvSpPr txBox="1"/>
          <p:nvPr/>
        </p:nvSpPr>
        <p:spPr>
          <a:xfrm>
            <a:off x="3668232" y="6528390"/>
            <a:ext cx="68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  <a:r>
              <a:rPr lang="en-US" sz="2000" baseline="-25000" dirty="0"/>
              <a:t>1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E3022C-28E7-0B44-9AC9-E76177EC2996}"/>
              </a:ext>
            </a:extLst>
          </p:cNvPr>
          <p:cNvSpPr txBox="1"/>
          <p:nvPr/>
        </p:nvSpPr>
        <p:spPr>
          <a:xfrm>
            <a:off x="6212958" y="5936511"/>
            <a:ext cx="680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343613-F072-4246-BC04-803D16178766}"/>
                  </a:ext>
                </a:extLst>
              </p:cNvPr>
              <p:cNvSpPr txBox="1"/>
              <p:nvPr/>
            </p:nvSpPr>
            <p:spPr>
              <a:xfrm>
                <a:off x="2247065" y="4361522"/>
                <a:ext cx="680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343613-F072-4246-BC04-803D16178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065" y="4361522"/>
                <a:ext cx="680484" cy="400110"/>
              </a:xfrm>
              <a:prstGeom prst="rect">
                <a:avLst/>
              </a:prstGeom>
              <a:blipFill>
                <a:blip r:embed="rId3"/>
                <a:stretch>
                  <a:fillRect l="-7273" r="-181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643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Linear regression</a:t>
            </a:r>
          </a:p>
        </p:txBody>
      </p:sp>
      <p:sp>
        <p:nvSpPr>
          <p:cNvPr id="133" name="TextShape 2"/>
          <p:cNvSpPr txBox="1"/>
          <p:nvPr/>
        </p:nvSpPr>
        <p:spPr>
          <a:xfrm>
            <a:off x="502920" y="186912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optimal 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get the normal equation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can compute 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if the inverse exists: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133"/>
          <p:cNvPicPr/>
          <p:nvPr/>
        </p:nvPicPr>
        <p:blipFill>
          <a:blip r:embed="rId2"/>
          <a:stretch/>
        </p:blipFill>
        <p:spPr>
          <a:xfrm>
            <a:off x="775800" y="2564280"/>
            <a:ext cx="7362360" cy="1118520"/>
          </a:xfrm>
          <a:prstGeom prst="rect">
            <a:avLst/>
          </a:prstGeom>
          <a:ln>
            <a:noFill/>
          </a:ln>
        </p:spPr>
      </p:pic>
      <p:pic>
        <p:nvPicPr>
          <p:cNvPr id="135" name="Picture 134"/>
          <p:cNvPicPr/>
          <p:nvPr/>
        </p:nvPicPr>
        <p:blipFill>
          <a:blip r:embed="rId3"/>
          <a:stretch/>
        </p:blipFill>
        <p:spPr>
          <a:xfrm>
            <a:off x="842400" y="4565880"/>
            <a:ext cx="3200400" cy="629640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/>
          <p:nvPr/>
        </p:nvPicPr>
        <p:blipFill>
          <a:blip r:embed="rId4"/>
          <a:stretch/>
        </p:blipFill>
        <p:spPr>
          <a:xfrm>
            <a:off x="914400" y="5825771"/>
            <a:ext cx="4389120" cy="78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Ridge Regression</a:t>
            </a:r>
          </a:p>
        </p:txBody>
      </p:sp>
      <p:sp>
        <p:nvSpPr>
          <p:cNvPr id="138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the inverse does not exist, the problem is “ill-conditioned” and it needs regularization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optimization criterion becomes: 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 optimal solution will be given by: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869400" y="3582720"/>
            <a:ext cx="7360200" cy="1125360"/>
          </a:xfrm>
          <a:prstGeom prst="rect">
            <a:avLst/>
          </a:prstGeom>
          <a:ln>
            <a:noFill/>
          </a:ln>
        </p:spPr>
      </p:pic>
      <p:pic>
        <p:nvPicPr>
          <p:cNvPr id="140" name="Picture 139"/>
          <p:cNvPicPr/>
          <p:nvPr/>
        </p:nvPicPr>
        <p:blipFill>
          <a:blip r:embed="rId3"/>
          <a:stretch/>
        </p:blipFill>
        <p:spPr>
          <a:xfrm>
            <a:off x="872280" y="5593800"/>
            <a:ext cx="7124760" cy="165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evolution of learning methods</a:t>
            </a:r>
          </a:p>
        </p:txBody>
      </p:sp>
      <p:sp>
        <p:nvSpPr>
          <p:cNvPr id="145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950s: the introduction of the perceptron (Rosenblatt, 1957)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1980s: the back-propagation algorithm for training multi-layer perceptron becomes widely popular (Hinton, 1986)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1990s: the introduction of kernel methods (Cortes, 1995)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Ridge Regression</a:t>
            </a:r>
          </a:p>
        </p:txBody>
      </p:sp>
      <p:sp>
        <p:nvSpPr>
          <p:cNvPr id="142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optimal solution: 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826560" y="2513280"/>
            <a:ext cx="8250480" cy="413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Dual Ridge Regression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But: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181"/>
          <p:cNvPicPr/>
          <p:nvPr/>
        </p:nvPicPr>
        <p:blipFill>
          <a:blip r:embed="rId2"/>
          <a:stretch/>
        </p:blipFill>
        <p:spPr>
          <a:xfrm>
            <a:off x="779400" y="1715040"/>
            <a:ext cx="8237160" cy="2756160"/>
          </a:xfrm>
          <a:prstGeom prst="rect">
            <a:avLst/>
          </a:prstGeom>
          <a:ln>
            <a:noFill/>
          </a:ln>
        </p:spPr>
      </p:pic>
      <p:pic>
        <p:nvPicPr>
          <p:cNvPr id="183" name="Picture 182"/>
          <p:cNvPicPr/>
          <p:nvPr/>
        </p:nvPicPr>
        <p:blipFill>
          <a:blip r:embed="rId3"/>
          <a:stretch/>
        </p:blipFill>
        <p:spPr>
          <a:xfrm>
            <a:off x="902520" y="5212080"/>
            <a:ext cx="1702440" cy="548640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/>
          <p:nvPr/>
        </p:nvPicPr>
        <p:blipFill>
          <a:blip r:embed="rId4"/>
          <a:stretch/>
        </p:blipFill>
        <p:spPr>
          <a:xfrm>
            <a:off x="898200" y="6533640"/>
            <a:ext cx="3399480" cy="69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Dual Ridge Regression</a:t>
            </a:r>
          </a:p>
        </p:txBody>
      </p:sp>
      <p:sp>
        <p:nvSpPr>
          <p:cNvPr id="186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Where: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called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Gram matrix: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858960" y="1408440"/>
            <a:ext cx="3561840" cy="307764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3"/>
          <a:stretch/>
        </p:blipFill>
        <p:spPr>
          <a:xfrm>
            <a:off x="847440" y="5089240"/>
            <a:ext cx="1895760" cy="645840"/>
          </a:xfrm>
          <a:prstGeom prst="rect">
            <a:avLst/>
          </a:prstGeom>
          <a:ln>
            <a:noFill/>
          </a:ln>
        </p:spPr>
      </p:pic>
      <p:pic>
        <p:nvPicPr>
          <p:cNvPr id="189" name="Picture 188"/>
          <p:cNvPicPr/>
          <p:nvPr/>
        </p:nvPicPr>
        <p:blipFill>
          <a:blip r:embed="rId4"/>
          <a:stretch/>
        </p:blipFill>
        <p:spPr>
          <a:xfrm>
            <a:off x="897840" y="6447960"/>
            <a:ext cx="2592720" cy="86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Dual Ridge Regression</a:t>
            </a:r>
          </a:p>
        </p:txBody>
      </p:sp>
      <p:sp>
        <p:nvSpPr>
          <p:cNvPr id="191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the dual form, the information from the training samples is given only by the inner product between pairs of training points: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predictive function is given by: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865080" y="3531435"/>
            <a:ext cx="2975400" cy="654840"/>
          </a:xfrm>
          <a:prstGeom prst="rect">
            <a:avLst/>
          </a:prstGeom>
          <a:ln>
            <a:noFill/>
          </a:ln>
        </p:spPr>
      </p:pic>
      <p:pic>
        <p:nvPicPr>
          <p:cNvPr id="193" name="Picture 192"/>
          <p:cNvPicPr/>
          <p:nvPr/>
        </p:nvPicPr>
        <p:blipFill>
          <a:blip r:embed="rId3"/>
          <a:stretch/>
        </p:blipFill>
        <p:spPr>
          <a:xfrm>
            <a:off x="753480" y="4937760"/>
            <a:ext cx="8227080" cy="14814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5C7544-A5AC-3748-A6EB-2CEA32829298}"/>
              </a:ext>
            </a:extLst>
          </p:cNvPr>
          <p:cNvSpPr/>
          <p:nvPr/>
        </p:nvSpPr>
        <p:spPr>
          <a:xfrm>
            <a:off x="1678328" y="3543010"/>
            <a:ext cx="486137" cy="566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461" y="137930"/>
            <a:ext cx="9803705" cy="345659"/>
          </a:xfrm>
        </p:spPr>
        <p:txBody>
          <a:bodyPr lIns="75597" tIns="37798" rIns="75597" bIns="37798" anchor="b">
            <a:noAutofit/>
          </a:bodyPr>
          <a:lstStyle/>
          <a:p>
            <a:pPr algn="ctr" eaLnBrk="1" hangingPunct="1"/>
            <a:r>
              <a:rPr lang="en-US" sz="1984" b="1" dirty="0"/>
              <a:t>Primal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1A18E-48B6-0B4D-90CB-8E6A403F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6" y="537777"/>
            <a:ext cx="8897012" cy="68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07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10787-54C6-184A-8CDA-C3AF2308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5" y="551458"/>
            <a:ext cx="8806357" cy="683651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0327EB4-B878-9B4A-BCC4-4B7E29B24400}"/>
              </a:ext>
            </a:extLst>
          </p:cNvPr>
          <p:cNvSpPr txBox="1">
            <a:spLocks noChangeArrowheads="1"/>
          </p:cNvSpPr>
          <p:nvPr/>
        </p:nvSpPr>
        <p:spPr>
          <a:xfrm>
            <a:off x="138461" y="137930"/>
            <a:ext cx="9803705" cy="345659"/>
          </a:xfrm>
        </p:spPr>
        <p:txBody>
          <a:bodyPr lIns="75597" tIns="37798" rIns="75597" bIns="37798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1984" b="1" dirty="0"/>
              <a:t>Dual form</a:t>
            </a:r>
          </a:p>
        </p:txBody>
      </p:sp>
    </p:spTree>
    <p:extLst>
      <p:ext uri="{BB962C8B-B14F-4D97-AF65-F5344CB8AC3E}">
        <p14:creationId xmlns:p14="http://schemas.microsoft.com/office/powerpoint/2010/main" val="2673150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Kernel Ridge Regression</a:t>
            </a:r>
          </a:p>
        </p:txBody>
      </p:sp>
      <p:sp>
        <p:nvSpPr>
          <p:cNvPr id="195" name="TextShape 2"/>
          <p:cNvSpPr txBox="1"/>
          <p:nvPr/>
        </p:nvSpPr>
        <p:spPr>
          <a:xfrm>
            <a:off x="465839" y="1906200"/>
            <a:ext cx="9233745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 can now apply the “kernel trick”, replacing the scalar product with another kernel function 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Picture 195"/>
          <p:cNvPicPr/>
          <p:nvPr/>
        </p:nvPicPr>
        <p:blipFill>
          <a:blip r:embed="rId2"/>
          <a:stretch/>
        </p:blipFill>
        <p:spPr>
          <a:xfrm>
            <a:off x="3825580" y="3149640"/>
            <a:ext cx="1540800" cy="854280"/>
          </a:xfrm>
          <a:prstGeom prst="rect">
            <a:avLst/>
          </a:prstGeom>
          <a:ln>
            <a:noFill/>
          </a:ln>
        </p:spPr>
      </p:pic>
      <p:pic>
        <p:nvPicPr>
          <p:cNvPr id="197" name="Picture 196"/>
          <p:cNvPicPr/>
          <p:nvPr/>
        </p:nvPicPr>
        <p:blipFill>
          <a:blip r:embed="rId3"/>
          <a:stretch/>
        </p:blipFill>
        <p:spPr>
          <a:xfrm>
            <a:off x="228960" y="4246920"/>
            <a:ext cx="4617360" cy="1744920"/>
          </a:xfrm>
          <a:prstGeom prst="rect">
            <a:avLst/>
          </a:prstGeom>
          <a:ln>
            <a:noFill/>
          </a:ln>
        </p:spPr>
      </p:pic>
      <p:pic>
        <p:nvPicPr>
          <p:cNvPr id="198" name="Picture 197"/>
          <p:cNvPicPr/>
          <p:nvPr/>
        </p:nvPicPr>
        <p:blipFill>
          <a:blip r:embed="rId4"/>
          <a:stretch/>
        </p:blipFill>
        <p:spPr>
          <a:xfrm>
            <a:off x="4865760" y="4258440"/>
            <a:ext cx="5029200" cy="174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Kernel Ridge Regression</a:t>
            </a:r>
          </a:p>
        </p:txBody>
      </p:sp>
      <p:sp>
        <p:nvSpPr>
          <p:cNvPr id="200" name="TextShape 2"/>
          <p:cNvSpPr txBox="1"/>
          <p:nvPr/>
        </p:nvSpPr>
        <p:spPr>
          <a:xfrm>
            <a:off x="428400" y="172728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dual weights are computed as follows: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predictive function becomes: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" name="Picture 200"/>
          <p:cNvPicPr/>
          <p:nvPr/>
        </p:nvPicPr>
        <p:blipFill>
          <a:blip r:embed="rId2"/>
          <a:stretch/>
        </p:blipFill>
        <p:spPr>
          <a:xfrm>
            <a:off x="739800" y="3663360"/>
            <a:ext cx="7507440" cy="3238920"/>
          </a:xfrm>
          <a:prstGeom prst="rect">
            <a:avLst/>
          </a:prstGeom>
          <a:ln>
            <a:noFill/>
          </a:ln>
        </p:spPr>
      </p:pic>
      <p:pic>
        <p:nvPicPr>
          <p:cNvPr id="202" name="Picture 201"/>
          <p:cNvPicPr/>
          <p:nvPr/>
        </p:nvPicPr>
        <p:blipFill>
          <a:blip r:embed="rId3"/>
          <a:stretch/>
        </p:blipFill>
        <p:spPr>
          <a:xfrm>
            <a:off x="803880" y="2288880"/>
            <a:ext cx="7079400" cy="69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Kernel Ridge Regression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US" sz="4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Python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sp>
        <p:nvSpPr>
          <p:cNvPr id="204" name="TextShape 2"/>
          <p:cNvSpPr txBox="1"/>
          <p:nvPr/>
        </p:nvSpPr>
        <p:spPr>
          <a:xfrm>
            <a:off x="304800" y="1371600"/>
            <a:ext cx="9540240" cy="594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Regularization parameter lambda: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lmb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10 ** -6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</a:t>
            </a:r>
            <a:r>
              <a:rPr lang="en-US" sz="2200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X_train</a:t>
            </a: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– training data (one sample per line)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</a:t>
            </a:r>
            <a:r>
              <a:rPr lang="en-US" sz="2200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T_train</a:t>
            </a: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– training labels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 =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X_train.shape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[0]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 =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X_train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X_train.T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Training the method: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alpha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np.linalg.inv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(K +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lmb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*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np.eye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(n)),     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      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Predicting the training labels: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(K, alpha)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np.sign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acc_train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).mean())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print(</a:t>
            </a:r>
            <a:r>
              <a:rPr lang="en-US" sz="2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'Train accuracy: %.4f'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%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acc_train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Kernel Ridge Regression (</a:t>
            </a:r>
            <a:r>
              <a:rPr lang="en-US" sz="4400" spc="-1" dirty="0">
                <a:uFill>
                  <a:solidFill>
                    <a:srgbClr val="FFFFFF"/>
                  </a:solidFill>
                </a:uFill>
              </a:rPr>
              <a:t>Python</a:t>
            </a:r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  <p:sp>
        <p:nvSpPr>
          <p:cNvPr id="206" name="TextShape 2"/>
          <p:cNvSpPr txBox="1"/>
          <p:nvPr/>
        </p:nvSpPr>
        <p:spPr>
          <a:xfrm>
            <a:off x="264160" y="1717920"/>
            <a:ext cx="9509760" cy="46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</a:t>
            </a:r>
            <a:r>
              <a:rPr lang="en-US" sz="2200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X_test</a:t>
            </a: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– test data (one sample per line)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</a:t>
            </a:r>
            <a:r>
              <a:rPr lang="en-US" sz="2200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T_test</a:t>
            </a: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– test labels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X_train.T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1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# Predicting the test labels: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alpha)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np.sign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acc_test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Y_test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).mean()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print(</a:t>
            </a:r>
            <a:r>
              <a:rPr lang="en-US" sz="2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'Test accuracy: %.4f'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%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acc_test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Perceptron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DA4A73AB-3FD5-6642-BD4E-B5824F3818E1}"/>
              </a:ext>
            </a:extLst>
          </p:cNvPr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93D74-7029-C541-91C8-E2B671A3EE5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-924599" y="1767959"/>
            <a:ext cx="10332383" cy="3894903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179D00-BB9F-1A4D-A4A5-3589E7402BB1}"/>
                  </a:ext>
                </a:extLst>
              </p:cNvPr>
              <p:cNvSpPr txBox="1"/>
              <p:nvPr/>
            </p:nvSpPr>
            <p:spPr>
              <a:xfrm>
                <a:off x="960536" y="2129742"/>
                <a:ext cx="3516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179D00-BB9F-1A4D-A4A5-3589E7402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36" y="2129742"/>
                <a:ext cx="351628" cy="400110"/>
              </a:xfrm>
              <a:prstGeom prst="rect">
                <a:avLst/>
              </a:prstGeom>
              <a:blipFill>
                <a:blip r:embed="rId3"/>
                <a:stretch>
                  <a:fillRect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07B3D-92A1-0143-BF2A-CDA8321CFC0E}"/>
                  </a:ext>
                </a:extLst>
              </p:cNvPr>
              <p:cNvSpPr txBox="1"/>
              <p:nvPr/>
            </p:nvSpPr>
            <p:spPr>
              <a:xfrm>
                <a:off x="960536" y="2872572"/>
                <a:ext cx="3516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07B3D-92A1-0143-BF2A-CDA8321CF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36" y="2872572"/>
                <a:ext cx="351628" cy="400110"/>
              </a:xfrm>
              <a:prstGeom prst="rect">
                <a:avLst/>
              </a:prstGeom>
              <a:blipFill>
                <a:blip r:embed="rId4"/>
                <a:stretch>
                  <a:fillRect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FB641C-4805-E040-8901-25C5A3EA1BC0}"/>
                  </a:ext>
                </a:extLst>
              </p:cNvPr>
              <p:cNvSpPr txBox="1"/>
              <p:nvPr/>
            </p:nvSpPr>
            <p:spPr>
              <a:xfrm>
                <a:off x="960536" y="3602642"/>
                <a:ext cx="3516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FB641C-4805-E040-8901-25C5A3EA1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36" y="3602642"/>
                <a:ext cx="351628" cy="400110"/>
              </a:xfrm>
              <a:prstGeom prst="rect">
                <a:avLst/>
              </a:prstGeom>
              <a:blipFill>
                <a:blip r:embed="rId5"/>
                <a:stretch>
                  <a:fillRect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62C962-5326-1443-AB8F-6776803E936B}"/>
                  </a:ext>
                </a:extLst>
              </p:cNvPr>
              <p:cNvSpPr txBox="1"/>
              <p:nvPr/>
            </p:nvSpPr>
            <p:spPr>
              <a:xfrm>
                <a:off x="960536" y="4738022"/>
                <a:ext cx="3516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62C962-5326-1443-AB8F-6776803E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36" y="4738022"/>
                <a:ext cx="351628" cy="400110"/>
              </a:xfrm>
              <a:prstGeom prst="rect">
                <a:avLst/>
              </a:prstGeom>
              <a:blipFill>
                <a:blip r:embed="rId6"/>
                <a:stretch>
                  <a:fillRect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598B43-A064-924E-A00D-3C4B35FFCA10}"/>
                  </a:ext>
                </a:extLst>
              </p:cNvPr>
              <p:cNvSpPr txBox="1"/>
              <p:nvPr/>
            </p:nvSpPr>
            <p:spPr>
              <a:xfrm rot="1212310">
                <a:off x="2155094" y="2201561"/>
                <a:ext cx="4120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598B43-A064-924E-A00D-3C4B35FFC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12310">
                <a:off x="2155094" y="2201561"/>
                <a:ext cx="41202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C37F44-260C-2D4B-96F1-64CA265FD8E4}"/>
                  </a:ext>
                </a:extLst>
              </p:cNvPr>
              <p:cNvSpPr txBox="1"/>
              <p:nvPr/>
            </p:nvSpPr>
            <p:spPr>
              <a:xfrm rot="21380926">
                <a:off x="2111000" y="3344260"/>
                <a:ext cx="40869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C37F44-260C-2D4B-96F1-64CA265F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80926">
                <a:off x="2111000" y="3344260"/>
                <a:ext cx="408695" cy="400110"/>
              </a:xfrm>
              <a:prstGeom prst="rect">
                <a:avLst/>
              </a:prstGeom>
              <a:blipFill>
                <a:blip r:embed="rId8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4A520F-5B9C-8849-B52F-7C2BAF673E23}"/>
                  </a:ext>
                </a:extLst>
              </p:cNvPr>
              <p:cNvSpPr txBox="1"/>
              <p:nvPr/>
            </p:nvSpPr>
            <p:spPr>
              <a:xfrm rot="566199">
                <a:off x="2155094" y="2794547"/>
                <a:ext cx="4120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14A520F-5B9C-8849-B52F-7C2BAF673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66199">
                <a:off x="2155094" y="2794547"/>
                <a:ext cx="41202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B1590-A210-6E4B-885A-03F3D957BA9E}"/>
                  </a:ext>
                </a:extLst>
              </p:cNvPr>
              <p:cNvSpPr txBox="1"/>
              <p:nvPr/>
            </p:nvSpPr>
            <p:spPr>
              <a:xfrm rot="20144219">
                <a:off x="2083686" y="4114171"/>
                <a:ext cx="4120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4B1590-A210-6E4B-885A-03F3D957B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44219">
                <a:off x="2083686" y="4114171"/>
                <a:ext cx="412027" cy="400110"/>
              </a:xfrm>
              <a:prstGeom prst="rect">
                <a:avLst/>
              </a:prstGeom>
              <a:blipFill>
                <a:blip r:embed="rId10"/>
                <a:stretch>
                  <a:fillRect r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847E4F-64EB-4048-B5D7-C18A0158147F}"/>
                  </a:ext>
                </a:extLst>
              </p:cNvPr>
              <p:cNvSpPr txBox="1"/>
              <p:nvPr/>
            </p:nvSpPr>
            <p:spPr>
              <a:xfrm>
                <a:off x="4590414" y="4581267"/>
                <a:ext cx="95993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847E4F-64EB-4048-B5D7-C18A01581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14" y="4581267"/>
                <a:ext cx="95993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EA831E1-E80F-9F47-89C4-E0826A591CE3}"/>
              </a:ext>
            </a:extLst>
          </p:cNvPr>
          <p:cNvSpPr/>
          <p:nvPr/>
        </p:nvSpPr>
        <p:spPr>
          <a:xfrm>
            <a:off x="4738255" y="5032397"/>
            <a:ext cx="665018" cy="549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E50A0D-B906-7C43-9FB2-C0DBF72CB6D5}"/>
                  </a:ext>
                </a:extLst>
              </p:cNvPr>
              <p:cNvSpPr txBox="1"/>
              <p:nvPr/>
            </p:nvSpPr>
            <p:spPr>
              <a:xfrm>
                <a:off x="4386627" y="5307356"/>
                <a:ext cx="35162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E50A0D-B906-7C43-9FB2-C0DBF72C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27" y="5307356"/>
                <a:ext cx="35162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9C3890-D03B-7A4A-BA06-6EA33CB3BC89}"/>
                  </a:ext>
                </a:extLst>
              </p:cNvPr>
              <p:cNvSpPr txBox="1"/>
              <p:nvPr/>
            </p:nvSpPr>
            <p:spPr>
              <a:xfrm>
                <a:off x="6684298" y="4350434"/>
                <a:ext cx="300244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99C3890-D03B-7A4A-BA06-6EA33CB3B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298" y="4350434"/>
                <a:ext cx="3002446" cy="461665"/>
              </a:xfrm>
              <a:prstGeom prst="rect">
                <a:avLst/>
              </a:prstGeom>
              <a:blipFill>
                <a:blip r:embed="rId1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Kernel Function</a:t>
            </a:r>
          </a:p>
        </p:txBody>
      </p:sp>
      <p:sp>
        <p:nvSpPr>
          <p:cNvPr id="208" name="TextShape 2"/>
          <p:cNvSpPr txBox="1"/>
          <p:nvPr/>
        </p:nvSpPr>
        <p:spPr>
          <a:xfrm>
            <a:off x="182880" y="1727280"/>
            <a:ext cx="9071640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Definition: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kernel is a function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which there is a mapping from X to a Hilbert space F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uch that for any                     we have: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Theorem: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function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</a:t>
            </a: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a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 if and only if k is symmetric and finitely positive semi-definite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208"/>
          <p:cNvPicPr/>
          <p:nvPr/>
        </p:nvPicPr>
        <p:blipFill>
          <a:blip r:embed="rId2"/>
          <a:stretch/>
        </p:blipFill>
        <p:spPr>
          <a:xfrm>
            <a:off x="529200" y="2358000"/>
            <a:ext cx="3733560" cy="520200"/>
          </a:xfrm>
          <a:prstGeom prst="rect">
            <a:avLst/>
          </a:prstGeom>
          <a:ln>
            <a:noFill/>
          </a:ln>
        </p:spPr>
      </p:pic>
      <p:pic>
        <p:nvPicPr>
          <p:cNvPr id="210" name="Picture 209"/>
          <p:cNvPicPr/>
          <p:nvPr/>
        </p:nvPicPr>
        <p:blipFill>
          <a:blip r:embed="rId3"/>
          <a:stretch/>
        </p:blipFill>
        <p:spPr>
          <a:xfrm>
            <a:off x="437760" y="3464773"/>
            <a:ext cx="5689440" cy="659880"/>
          </a:xfrm>
          <a:prstGeom prst="rect">
            <a:avLst/>
          </a:prstGeom>
          <a:ln>
            <a:noFill/>
          </a:ln>
        </p:spPr>
      </p:pic>
      <p:pic>
        <p:nvPicPr>
          <p:cNvPr id="211" name="Picture 210"/>
          <p:cNvPicPr/>
          <p:nvPr/>
        </p:nvPicPr>
        <p:blipFill>
          <a:blip r:embed="rId4"/>
          <a:stretch/>
        </p:blipFill>
        <p:spPr>
          <a:xfrm>
            <a:off x="3026425" y="4041250"/>
            <a:ext cx="1955520" cy="583560"/>
          </a:xfrm>
          <a:prstGeom prst="rect">
            <a:avLst/>
          </a:prstGeom>
          <a:ln>
            <a:noFill/>
          </a:ln>
        </p:spPr>
      </p:pic>
      <p:pic>
        <p:nvPicPr>
          <p:cNvPr id="212" name="Picture 211"/>
          <p:cNvPicPr/>
          <p:nvPr/>
        </p:nvPicPr>
        <p:blipFill>
          <a:blip r:embed="rId5"/>
          <a:stretch/>
        </p:blipFill>
        <p:spPr>
          <a:xfrm>
            <a:off x="450000" y="4685973"/>
            <a:ext cx="4762080" cy="73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kernels</a:t>
            </a:r>
          </a:p>
        </p:txBody>
      </p:sp>
      <p:sp>
        <p:nvSpPr>
          <p:cNvPr id="214" name="TextShape 2"/>
          <p:cNvSpPr txBox="1"/>
          <p:nvPr/>
        </p:nvSpPr>
        <p:spPr>
          <a:xfrm>
            <a:off x="182880" y="1563480"/>
            <a:ext cx="9071640" cy="5385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By explicitly providing the embedding map: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Picture 214"/>
          <p:cNvPicPr/>
          <p:nvPr/>
        </p:nvPicPr>
        <p:blipFill>
          <a:blip r:embed="rId2"/>
          <a:stretch/>
        </p:blipFill>
        <p:spPr>
          <a:xfrm>
            <a:off x="535680" y="2298600"/>
            <a:ext cx="8999640" cy="522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Examples of kernels</a:t>
            </a:r>
          </a:p>
        </p:txBody>
      </p:sp>
      <p:sp>
        <p:nvSpPr>
          <p:cNvPr id="217" name="TextShape 2"/>
          <p:cNvSpPr txBox="1"/>
          <p:nvPr/>
        </p:nvSpPr>
        <p:spPr>
          <a:xfrm>
            <a:off x="182880" y="1727280"/>
            <a:ext cx="9071640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kernel from the previous example: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same kernel also corresponds to this map: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8" name="Picture 217"/>
          <p:cNvPicPr/>
          <p:nvPr/>
        </p:nvPicPr>
        <p:blipFill>
          <a:blip r:embed="rId2"/>
          <a:stretch/>
        </p:blipFill>
        <p:spPr>
          <a:xfrm>
            <a:off x="582120" y="2279120"/>
            <a:ext cx="7347240" cy="3424680"/>
          </a:xfrm>
          <a:prstGeom prst="rect">
            <a:avLst/>
          </a:prstGeom>
          <a:ln>
            <a:noFill/>
          </a:ln>
        </p:spPr>
      </p:pic>
      <p:pic>
        <p:nvPicPr>
          <p:cNvPr id="219" name="Picture 218"/>
          <p:cNvPicPr/>
          <p:nvPr/>
        </p:nvPicPr>
        <p:blipFill>
          <a:blip r:embed="rId3"/>
          <a:stretch/>
        </p:blipFill>
        <p:spPr>
          <a:xfrm>
            <a:off x="524520" y="6468480"/>
            <a:ext cx="7065000" cy="57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Polynomial Kernel</a:t>
            </a:r>
          </a:p>
        </p:txBody>
      </p:sp>
      <p:sp>
        <p:nvSpPr>
          <p:cNvPr id="221" name="TextShape 2"/>
          <p:cNvSpPr txBox="1"/>
          <p:nvPr/>
        </p:nvSpPr>
        <p:spPr>
          <a:xfrm>
            <a:off x="182880" y="1727280"/>
            <a:ext cx="9071640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a real positive constant 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a natural number </a:t>
            </a:r>
            <a:r>
              <a:rPr lang="en-US" sz="3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constant c controls the amount of influence of polynomials of various degrees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221"/>
          <p:cNvPicPr/>
          <p:nvPr/>
        </p:nvPicPr>
        <p:blipFill>
          <a:blip r:embed="rId2"/>
          <a:stretch/>
        </p:blipFill>
        <p:spPr>
          <a:xfrm>
            <a:off x="548640" y="2707315"/>
            <a:ext cx="4053600" cy="77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Gaussian (RBF) Kernel</a:t>
            </a:r>
          </a:p>
        </p:txBody>
      </p:sp>
      <p:sp>
        <p:nvSpPr>
          <p:cNvPr id="224" name="TextShape 2"/>
          <p:cNvSpPr txBox="1"/>
          <p:nvPr/>
        </p:nvSpPr>
        <p:spPr>
          <a:xfrm>
            <a:off x="69451" y="1692720"/>
            <a:ext cx="9739440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                          and                           from      :    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5" name="Picture 224"/>
          <p:cNvPicPr/>
          <p:nvPr/>
        </p:nvPicPr>
        <p:blipFill>
          <a:blip r:embed="rId2"/>
          <a:stretch/>
        </p:blipFill>
        <p:spPr>
          <a:xfrm>
            <a:off x="529200" y="2276640"/>
            <a:ext cx="8452754" cy="4423291"/>
          </a:xfrm>
          <a:prstGeom prst="rect">
            <a:avLst/>
          </a:prstGeom>
          <a:ln>
            <a:noFill/>
          </a:ln>
        </p:spPr>
      </p:pic>
      <p:pic>
        <p:nvPicPr>
          <p:cNvPr id="226" name="Picture 225"/>
          <p:cNvPicPr/>
          <p:nvPr/>
        </p:nvPicPr>
        <p:blipFill>
          <a:blip r:embed="rId3"/>
          <a:stretch/>
        </p:blipFill>
        <p:spPr>
          <a:xfrm>
            <a:off x="1404363" y="1670705"/>
            <a:ext cx="2755440" cy="558360"/>
          </a:xfrm>
          <a:prstGeom prst="rect">
            <a:avLst/>
          </a:prstGeom>
          <a:ln>
            <a:noFill/>
          </a:ln>
        </p:spPr>
      </p:pic>
      <p:pic>
        <p:nvPicPr>
          <p:cNvPr id="227" name="Picture 226"/>
          <p:cNvPicPr/>
          <p:nvPr/>
        </p:nvPicPr>
        <p:blipFill>
          <a:blip r:embed="rId4"/>
          <a:stretch/>
        </p:blipFill>
        <p:spPr>
          <a:xfrm>
            <a:off x="5084755" y="1643705"/>
            <a:ext cx="2692080" cy="621720"/>
          </a:xfrm>
          <a:prstGeom prst="rect">
            <a:avLst/>
          </a:prstGeom>
          <a:ln>
            <a:noFill/>
          </a:ln>
        </p:spPr>
      </p:pic>
      <p:pic>
        <p:nvPicPr>
          <p:cNvPr id="228" name="Picture 227"/>
          <p:cNvPicPr/>
          <p:nvPr/>
        </p:nvPicPr>
        <p:blipFill>
          <a:blip r:embed="rId5"/>
          <a:stretch/>
        </p:blipFill>
        <p:spPr>
          <a:xfrm>
            <a:off x="8890383" y="1586770"/>
            <a:ext cx="558360" cy="6217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BADDAE34-3EFA-2B49-9E54-B27B6162A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91" y="4759244"/>
            <a:ext cx="4332488" cy="24273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Intersection Kernel</a:t>
            </a:r>
          </a:p>
        </p:txBody>
      </p:sp>
      <p:sp>
        <p:nvSpPr>
          <p:cNvPr id="230" name="TextShape 2"/>
          <p:cNvSpPr txBox="1"/>
          <p:nvPr/>
        </p:nvSpPr>
        <p:spPr>
          <a:xfrm>
            <a:off x="69450" y="1692720"/>
            <a:ext cx="9722734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                          and                           from      :    </a:t>
            </a: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1414"/>
              </a:spcAft>
              <a:buClr>
                <a:srgbClr val="000000"/>
              </a:buClr>
              <a:buSzPct val="45000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Picture 230"/>
          <p:cNvPicPr/>
          <p:nvPr/>
        </p:nvPicPr>
        <p:blipFill>
          <a:blip r:embed="rId2"/>
          <a:stretch/>
        </p:blipFill>
        <p:spPr>
          <a:xfrm>
            <a:off x="1392792" y="1670705"/>
            <a:ext cx="2755440" cy="558360"/>
          </a:xfrm>
          <a:prstGeom prst="rect">
            <a:avLst/>
          </a:prstGeom>
          <a:ln>
            <a:noFill/>
          </a:ln>
        </p:spPr>
      </p:pic>
      <p:pic>
        <p:nvPicPr>
          <p:cNvPr id="232" name="Picture 231"/>
          <p:cNvPicPr/>
          <p:nvPr/>
        </p:nvPicPr>
        <p:blipFill>
          <a:blip r:embed="rId3"/>
          <a:stretch/>
        </p:blipFill>
        <p:spPr>
          <a:xfrm>
            <a:off x="5107905" y="1643705"/>
            <a:ext cx="2692080" cy="621720"/>
          </a:xfrm>
          <a:prstGeom prst="rect">
            <a:avLst/>
          </a:prstGeom>
          <a:ln>
            <a:noFill/>
          </a:ln>
        </p:spPr>
      </p:pic>
      <p:pic>
        <p:nvPicPr>
          <p:cNvPr id="233" name="Picture 232"/>
          <p:cNvPicPr/>
          <p:nvPr/>
        </p:nvPicPr>
        <p:blipFill>
          <a:blip r:embed="rId4"/>
          <a:stretch/>
        </p:blipFill>
        <p:spPr>
          <a:xfrm>
            <a:off x="8890381" y="1586770"/>
            <a:ext cx="558360" cy="621720"/>
          </a:xfrm>
          <a:prstGeom prst="rect">
            <a:avLst/>
          </a:prstGeom>
          <a:ln>
            <a:noFill/>
          </a:ln>
        </p:spPr>
      </p:pic>
      <p:pic>
        <p:nvPicPr>
          <p:cNvPr id="234" name="Picture 233"/>
          <p:cNvPicPr/>
          <p:nvPr/>
        </p:nvPicPr>
        <p:blipFill>
          <a:blip r:embed="rId5"/>
          <a:stretch/>
        </p:blipFill>
        <p:spPr>
          <a:xfrm>
            <a:off x="512640" y="2205000"/>
            <a:ext cx="8688960" cy="266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kernel functions</a:t>
            </a:r>
          </a:p>
        </p:txBody>
      </p:sp>
      <p:sp>
        <p:nvSpPr>
          <p:cNvPr id="236" name="TextShape 2"/>
          <p:cNvSpPr txBox="1"/>
          <p:nvPr/>
        </p:nvSpPr>
        <p:spPr>
          <a:xfrm>
            <a:off x="181800" y="1692720"/>
            <a:ext cx="9327960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Hellinger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PQ kernel </a:t>
            </a:r>
            <a:r>
              <a:rPr lang="en-US" sz="32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[</a:t>
            </a:r>
            <a:r>
              <a:rPr lang="en-US" sz="32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Ionescu &amp; Popescu, PRL15]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Picture 236"/>
          <p:cNvPicPr/>
          <p:nvPr/>
        </p:nvPicPr>
        <p:blipFill>
          <a:blip r:embed="rId2"/>
          <a:stretch/>
        </p:blipFill>
        <p:spPr>
          <a:xfrm>
            <a:off x="584640" y="2278080"/>
            <a:ext cx="3931920" cy="564480"/>
          </a:xfrm>
          <a:prstGeom prst="rect">
            <a:avLst/>
          </a:prstGeom>
          <a:ln>
            <a:noFill/>
          </a:ln>
        </p:spPr>
      </p:pic>
      <p:pic>
        <p:nvPicPr>
          <p:cNvPr id="238" name="Picture 237"/>
          <p:cNvPicPr/>
          <p:nvPr/>
        </p:nvPicPr>
        <p:blipFill>
          <a:blip r:embed="rId3"/>
          <a:stretch/>
        </p:blipFill>
        <p:spPr>
          <a:xfrm>
            <a:off x="561600" y="3710160"/>
            <a:ext cx="4467600" cy="786960"/>
          </a:xfrm>
          <a:prstGeom prst="rect">
            <a:avLst/>
          </a:prstGeom>
          <a:ln>
            <a:noFill/>
          </a:ln>
        </p:spPr>
      </p:pic>
      <p:pic>
        <p:nvPicPr>
          <p:cNvPr id="239" name="Picture 238"/>
          <p:cNvPicPr/>
          <p:nvPr/>
        </p:nvPicPr>
        <p:blipFill>
          <a:blip r:embed="rId4"/>
          <a:stretch/>
        </p:blipFill>
        <p:spPr>
          <a:xfrm>
            <a:off x="577800" y="4510800"/>
            <a:ext cx="8491320" cy="660960"/>
          </a:xfrm>
          <a:prstGeom prst="rect">
            <a:avLst/>
          </a:prstGeom>
          <a:ln>
            <a:noFill/>
          </a:ln>
        </p:spPr>
      </p:pic>
      <p:pic>
        <p:nvPicPr>
          <p:cNvPr id="240" name="Picture 239"/>
          <p:cNvPicPr/>
          <p:nvPr/>
        </p:nvPicPr>
        <p:blipFill>
          <a:blip r:embed="rId5"/>
          <a:stretch/>
        </p:blipFill>
        <p:spPr>
          <a:xfrm>
            <a:off x="528120" y="5293440"/>
            <a:ext cx="8596440" cy="68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Other kernel functions</a:t>
            </a:r>
          </a:p>
        </p:txBody>
      </p:sp>
      <p:sp>
        <p:nvSpPr>
          <p:cNvPr id="236" name="TextShape 2"/>
          <p:cNvSpPr txBox="1"/>
          <p:nvPr/>
        </p:nvSpPr>
        <p:spPr>
          <a:xfrm>
            <a:off x="181800" y="1692720"/>
            <a:ext cx="9327960" cy="522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Hellinger 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PQ kernel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7" name="Picture 236"/>
          <p:cNvPicPr/>
          <p:nvPr/>
        </p:nvPicPr>
        <p:blipFill>
          <a:blip r:embed="rId2"/>
          <a:stretch/>
        </p:blipFill>
        <p:spPr>
          <a:xfrm>
            <a:off x="584640" y="2278080"/>
            <a:ext cx="3931920" cy="564480"/>
          </a:xfrm>
          <a:prstGeom prst="rect">
            <a:avLst/>
          </a:prstGeom>
          <a:ln>
            <a:noFill/>
          </a:ln>
        </p:spPr>
      </p:pic>
      <p:pic>
        <p:nvPicPr>
          <p:cNvPr id="238" name="Picture 237"/>
          <p:cNvPicPr/>
          <p:nvPr/>
        </p:nvPicPr>
        <p:blipFill>
          <a:blip r:embed="rId3"/>
          <a:stretch/>
        </p:blipFill>
        <p:spPr>
          <a:xfrm>
            <a:off x="561600" y="3710160"/>
            <a:ext cx="4467600" cy="78696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113CF-A9AB-1649-8478-07E575A8A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97" y="2842560"/>
            <a:ext cx="4854703" cy="44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5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574" y="2095018"/>
            <a:ext cx="9165131" cy="4710896"/>
          </a:xfrm>
        </p:spPr>
        <p:txBody>
          <a:bodyPr lIns="75597" tIns="37798" rIns="75597" bIns="37798">
            <a:normAutofit/>
          </a:bodyPr>
          <a:lstStyle/>
          <a:p>
            <a:pPr marL="377979" indent="-377979">
              <a:spcAft>
                <a:spcPts val="496"/>
              </a:spcAft>
              <a:buFont typeface="Arial" panose="020B0604020202020204" pitchFamily="34" charset="0"/>
              <a:buChar char="•"/>
            </a:pPr>
            <a:r>
              <a:rPr lang="en-US" dirty="0"/>
              <a:t>String kernels measure the similarity of strings, by counting the number of contiguous subsequences (n-grams) of characters that two strings have in common</a:t>
            </a:r>
          </a:p>
          <a:p>
            <a:pPr marL="377979" indent="-377979">
              <a:spcAft>
                <a:spcPts val="496"/>
              </a:spcAft>
              <a:buFont typeface="Arial" panose="020B0604020202020204" pitchFamily="34" charset="0"/>
              <a:buChar char="•"/>
            </a:pPr>
            <a:r>
              <a:rPr lang="en-US" dirty="0"/>
              <a:t>Text documents can be interpreted as strings</a:t>
            </a:r>
          </a:p>
          <a:p>
            <a:pPr marL="377979" indent="-377979">
              <a:spcAft>
                <a:spcPts val="496"/>
              </a:spcAft>
              <a:buFont typeface="Arial" panose="020B0604020202020204" pitchFamily="34" charset="0"/>
              <a:buChar char="•"/>
            </a:pPr>
            <a:r>
              <a:rPr lang="en-US" dirty="0"/>
              <a:t>Advantages:</a:t>
            </a:r>
          </a:p>
          <a:p>
            <a:pPr>
              <a:spcAft>
                <a:spcPts val="496"/>
              </a:spcAft>
              <a:buFont typeface="Wingdings" pitchFamily="2" charset="2"/>
              <a:buChar char="Ø"/>
            </a:pPr>
            <a:r>
              <a:rPr lang="en-US" dirty="0"/>
              <a:t> We do not have to tokenize the text</a:t>
            </a:r>
          </a:p>
          <a:p>
            <a:pPr>
              <a:spcAft>
                <a:spcPts val="496"/>
              </a:spcAft>
              <a:buFont typeface="Wingdings" pitchFamily="2" charset="2"/>
              <a:buChar char="Ø"/>
            </a:pPr>
            <a:r>
              <a:rPr lang="en-US" dirty="0"/>
              <a:t> Language independence (can be applied to any language, only re-training is necessary)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hape 1310">
            <a:extLst>
              <a:ext uri="{FF2B5EF4-FFF2-40B4-BE49-F238E27FC236}">
                <a16:creationId xmlns:a16="http://schemas.microsoft.com/office/drawing/2014/main" id="{8F4D8DE2-CCED-6940-B377-F0551D048EEF}"/>
              </a:ext>
            </a:extLst>
          </p:cNvPr>
          <p:cNvSpPr txBox="1"/>
          <p:nvPr/>
        </p:nvSpPr>
        <p:spPr>
          <a:xfrm>
            <a:off x="432775" y="310831"/>
            <a:ext cx="9218065" cy="800338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lvl="0" algn="ctr"/>
            <a:r>
              <a:rPr lang="en-US" sz="4400" dirty="0"/>
              <a:t>String kernels</a:t>
            </a:r>
            <a:endParaRPr lang="en" sz="4400" dirty="0"/>
          </a:p>
        </p:txBody>
      </p:sp>
    </p:spTree>
    <p:extLst>
      <p:ext uri="{BB962C8B-B14F-4D97-AF65-F5344CB8AC3E}">
        <p14:creationId xmlns:p14="http://schemas.microsoft.com/office/powerpoint/2010/main" val="15873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4507" y="222368"/>
            <a:ext cx="9071610" cy="910661"/>
          </a:xfrm>
        </p:spPr>
        <p:txBody>
          <a:bodyPr lIns="100796" tIns="50398" rIns="100796" bIns="50398" anchor="b">
            <a:normAutofit/>
          </a:bodyPr>
          <a:lstStyle/>
          <a:p>
            <a:pPr algn="ctr" eaLnBrk="1" hangingPunct="1"/>
            <a:r>
              <a:rPr lang="en-US" dirty="0"/>
              <a:t>String kernels</a:t>
            </a:r>
          </a:p>
        </p:txBody>
      </p:sp>
      <p:sp>
        <p:nvSpPr>
          <p:cNvPr id="3604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8919" y="1612731"/>
            <a:ext cx="9592388" cy="5564061"/>
          </a:xfrm>
        </p:spPr>
        <p:txBody>
          <a:bodyPr lIns="100796" tIns="50398" rIns="100796" bIns="50398">
            <a:normAutofit/>
          </a:bodyPr>
          <a:lstStyle/>
          <a:p>
            <a:pPr marL="0" indent="0">
              <a:spcAft>
                <a:spcPts val="661"/>
              </a:spcAft>
            </a:pPr>
            <a:r>
              <a:rPr lang="en-US" dirty="0"/>
              <a:t> Example: </a:t>
            </a:r>
          </a:p>
          <a:p>
            <a:pPr marL="0" indent="0">
              <a:spcAft>
                <a:spcPts val="661"/>
              </a:spcAft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FF0000"/>
                </a:solidFill>
              </a:rPr>
              <a:t>s = “pineapple pi”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t = “apple pie” </a:t>
            </a:r>
            <a:r>
              <a:rPr lang="en-US" dirty="0"/>
              <a:t>over an alphabet </a:t>
            </a:r>
            <a:r>
              <a:rPr lang="el-GR" dirty="0"/>
              <a:t>Σ, </a:t>
            </a:r>
            <a:r>
              <a:rPr lang="en-US" dirty="0"/>
              <a:t>and the n-gram length </a:t>
            </a:r>
            <a:r>
              <a:rPr lang="en-US" dirty="0">
                <a:solidFill>
                  <a:srgbClr val="00B050"/>
                </a:solidFill>
              </a:rPr>
              <a:t>p = 2</a:t>
            </a:r>
            <a:r>
              <a:rPr lang="en-US" dirty="0"/>
              <a:t>,</a:t>
            </a:r>
          </a:p>
          <a:p>
            <a:pPr marL="0" indent="0">
              <a:spcAft>
                <a:spcPts val="661"/>
              </a:spcAft>
              <a:buNone/>
            </a:pPr>
            <a:r>
              <a:rPr lang="en-US" dirty="0"/>
              <a:t>the hash maps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contain &lt;key&gt;:&lt;value&gt; pairs of the type &lt;2-gram&gt;:&lt;number of occurrences&gt; in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:</a:t>
            </a:r>
          </a:p>
          <a:p>
            <a:pPr marL="0" indent="0">
              <a:spcAft>
                <a:spcPts val="661"/>
              </a:spcAft>
              <a:buNone/>
            </a:pPr>
            <a:endParaRPr lang="en-US" dirty="0"/>
          </a:p>
          <a:p>
            <a:pPr marL="0" indent="0">
              <a:spcAft>
                <a:spcPts val="661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S = {pi:2, in:1, ne:1, ea:1, ap:1, pp:1, pl:1, le:1, e_:1, _p:1}, </a:t>
            </a:r>
          </a:p>
          <a:p>
            <a:pPr marL="0" indent="0">
              <a:spcAft>
                <a:spcPts val="661"/>
              </a:spcAft>
              <a:buNone/>
            </a:pPr>
            <a:r>
              <a:rPr lang="en-US" dirty="0">
                <a:solidFill>
                  <a:srgbClr val="0070C0"/>
                </a:solidFill>
              </a:rPr>
              <a:t>T = {ap:1, pp:1, pl:1, le:1, e_:1, _p:1, pi:1, ie:1}</a:t>
            </a:r>
          </a:p>
        </p:txBody>
      </p:sp>
    </p:spTree>
    <p:extLst>
      <p:ext uri="{BB962C8B-B14F-4D97-AF65-F5344CB8AC3E}">
        <p14:creationId xmlns:p14="http://schemas.microsoft.com/office/powerpoint/2010/main" val="26512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BF546A27-B9B5-3443-BB0B-452F26030ADC}"/>
              </a:ext>
            </a:extLst>
          </p:cNvPr>
          <p:cNvSpPr/>
          <p:nvPr/>
        </p:nvSpPr>
        <p:spPr>
          <a:xfrm rot="5400000">
            <a:off x="-46300" y="46301"/>
            <a:ext cx="8947231" cy="8854634"/>
          </a:xfrm>
          <a:prstGeom prst="rtTriangle">
            <a:avLst/>
          </a:prstGeom>
          <a:solidFill>
            <a:srgbClr val="FF7E7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Linear separating hyperplane</a:t>
            </a:r>
          </a:p>
        </p:txBody>
      </p:sp>
      <p:sp>
        <p:nvSpPr>
          <p:cNvPr id="150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5038DA-BB7E-9D46-B643-B4AE8BD53B5A}"/>
              </a:ext>
            </a:extLst>
          </p:cNvPr>
          <p:cNvCxnSpPr>
            <a:cxnSpLocks/>
          </p:cNvCxnSpPr>
          <p:nvPr/>
        </p:nvCxnSpPr>
        <p:spPr>
          <a:xfrm>
            <a:off x="4901877" y="3321934"/>
            <a:ext cx="0" cy="61382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0E90C5-E3D0-0C44-950B-EED85E9B7D2E}"/>
              </a:ext>
            </a:extLst>
          </p:cNvPr>
          <p:cNvCxnSpPr>
            <a:cxnSpLocks/>
          </p:cNvCxnSpPr>
          <p:nvPr/>
        </p:nvCxnSpPr>
        <p:spPr>
          <a:xfrm>
            <a:off x="3194612" y="5697041"/>
            <a:ext cx="879677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9450AF-B636-194F-8760-0A38D51D9264}"/>
              </a:ext>
            </a:extLst>
          </p:cNvPr>
          <p:cNvCxnSpPr/>
          <p:nvPr/>
        </p:nvCxnSpPr>
        <p:spPr>
          <a:xfrm>
            <a:off x="3194612" y="3460830"/>
            <a:ext cx="1707265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AF77DB-B376-4D42-B724-83DADF7247F9}"/>
              </a:ext>
            </a:extLst>
          </p:cNvPr>
          <p:cNvCxnSpPr>
            <a:cxnSpLocks/>
          </p:cNvCxnSpPr>
          <p:nvPr/>
        </p:nvCxnSpPr>
        <p:spPr>
          <a:xfrm flipV="1">
            <a:off x="3862057" y="3970486"/>
            <a:ext cx="0" cy="174086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0F1D78-DC96-5E45-93DE-14E16602CF80}"/>
              </a:ext>
            </a:extLst>
          </p:cNvPr>
          <p:cNvCxnSpPr/>
          <p:nvPr/>
        </p:nvCxnSpPr>
        <p:spPr>
          <a:xfrm flipH="1">
            <a:off x="5706319" y="2048719"/>
            <a:ext cx="1585732" cy="0"/>
          </a:xfrm>
          <a:prstGeom prst="straightConnector1">
            <a:avLst/>
          </a:prstGeom>
          <a:ln w="381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67D6B1-603D-5442-9486-84066036B237}"/>
              </a:ext>
            </a:extLst>
          </p:cNvPr>
          <p:cNvCxnSpPr/>
          <p:nvPr/>
        </p:nvCxnSpPr>
        <p:spPr>
          <a:xfrm flipH="1">
            <a:off x="5696671" y="3103946"/>
            <a:ext cx="1585732" cy="0"/>
          </a:xfrm>
          <a:prstGeom prst="straightConnector1">
            <a:avLst/>
          </a:prstGeom>
          <a:ln w="38100">
            <a:solidFill>
              <a:srgbClr val="FF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148B8DC-9348-154A-B09F-38D6C2F48BB1}"/>
              </a:ext>
            </a:extLst>
          </p:cNvPr>
          <p:cNvCxnSpPr/>
          <p:nvPr/>
        </p:nvCxnSpPr>
        <p:spPr>
          <a:xfrm flipH="1">
            <a:off x="5708248" y="4944317"/>
            <a:ext cx="1585732" cy="0"/>
          </a:xfrm>
          <a:prstGeom prst="straightConnector1">
            <a:avLst/>
          </a:prstGeom>
          <a:ln w="38100">
            <a:solidFill>
              <a:srgbClr val="00B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9E8B51-2844-E145-BFC1-5385F0DFB2F0}"/>
                  </a:ext>
                </a:extLst>
              </p:cNvPr>
              <p:cNvSpPr txBox="1"/>
              <p:nvPr/>
            </p:nvSpPr>
            <p:spPr>
              <a:xfrm>
                <a:off x="1017526" y="1679282"/>
                <a:ext cx="544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D9E8B51-2844-E145-BFC1-5385F0DFB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26" y="1679282"/>
                <a:ext cx="54401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1CFAD8-BEBB-974B-A353-B46B59BBABDF}"/>
                  </a:ext>
                </a:extLst>
              </p:cNvPr>
              <p:cNvSpPr txBox="1"/>
              <p:nvPr/>
            </p:nvSpPr>
            <p:spPr>
              <a:xfrm>
                <a:off x="5091231" y="6424997"/>
                <a:ext cx="4959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31CFAD8-BEBB-974B-A353-B46B59BBA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231" y="6424997"/>
                <a:ext cx="4959140" cy="461665"/>
              </a:xfrm>
              <a:prstGeom prst="rect">
                <a:avLst/>
              </a:prstGeom>
              <a:blipFill>
                <a:blip r:embed="rId3"/>
                <a:stretch>
                  <a:fillRect l="-1790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954EB93-AB98-4C4D-9E89-FFF553E2F38B}"/>
                  </a:ext>
                </a:extLst>
              </p:cNvPr>
              <p:cNvSpPr txBox="1"/>
              <p:nvPr/>
            </p:nvSpPr>
            <p:spPr>
              <a:xfrm>
                <a:off x="7291887" y="3685384"/>
                <a:ext cx="544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954EB93-AB98-4C4D-9E89-FFF553E2F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87" y="3685384"/>
                <a:ext cx="54401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D7A38D-DB9A-904E-828C-927F5915C8FB}"/>
                  </a:ext>
                </a:extLst>
              </p:cNvPr>
              <p:cNvSpPr txBox="1"/>
              <p:nvPr/>
            </p:nvSpPr>
            <p:spPr>
              <a:xfrm>
                <a:off x="7164532" y="1617492"/>
                <a:ext cx="20669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D7A38D-DB9A-904E-828C-927F5915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32" y="1617492"/>
                <a:ext cx="2066911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521FAC0-DE1E-C542-BB68-0FFBEFC84431}"/>
                  </a:ext>
                </a:extLst>
              </p:cNvPr>
              <p:cNvSpPr txBox="1"/>
              <p:nvPr/>
            </p:nvSpPr>
            <p:spPr>
              <a:xfrm>
                <a:off x="7164531" y="2637895"/>
                <a:ext cx="20669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521FAC0-DE1E-C542-BB68-0FFBEFC8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31" y="2637895"/>
                <a:ext cx="2066911" cy="830997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B7B4B3-D7E0-9742-9A5E-26A1435A335E}"/>
                  </a:ext>
                </a:extLst>
              </p:cNvPr>
              <p:cNvSpPr txBox="1"/>
              <p:nvPr/>
            </p:nvSpPr>
            <p:spPr>
              <a:xfrm>
                <a:off x="7164531" y="4503089"/>
                <a:ext cx="20669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B7B4B3-D7E0-9742-9A5E-26A1435A3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31" y="4503089"/>
                <a:ext cx="2066911" cy="830997"/>
              </a:xfrm>
              <a:prstGeom prst="rect">
                <a:avLst/>
              </a:prstGeom>
              <a:blipFill>
                <a:blip r:embed="rId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65170A2-C2AB-1041-AB8D-A02C42A8D196}"/>
              </a:ext>
            </a:extLst>
          </p:cNvPr>
          <p:cNvSpPr txBox="1"/>
          <p:nvPr/>
        </p:nvSpPr>
        <p:spPr>
          <a:xfrm>
            <a:off x="1116956" y="3997242"/>
            <a:ext cx="4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3FAAA2-1E70-6A4D-91DC-F03BB0A7AE59}"/>
              </a:ext>
            </a:extLst>
          </p:cNvPr>
          <p:cNvSpPr txBox="1"/>
          <p:nvPr/>
        </p:nvSpPr>
        <p:spPr>
          <a:xfrm>
            <a:off x="4751406" y="4004842"/>
            <a:ext cx="4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DC8D475-F885-1648-B76D-E56692D4424D}"/>
              </a:ext>
            </a:extLst>
          </p:cNvPr>
          <p:cNvSpPr txBox="1"/>
          <p:nvPr/>
        </p:nvSpPr>
        <p:spPr>
          <a:xfrm>
            <a:off x="3234077" y="1991375"/>
            <a:ext cx="4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F1DAA1-9E66-154E-8226-5202EF4168CA}"/>
              </a:ext>
            </a:extLst>
          </p:cNvPr>
          <p:cNvSpPr txBox="1"/>
          <p:nvPr/>
        </p:nvSpPr>
        <p:spPr>
          <a:xfrm>
            <a:off x="2775114" y="5501597"/>
            <a:ext cx="45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31CB39-D860-6640-86D3-E24D1B85A986}"/>
                  </a:ext>
                </a:extLst>
              </p:cNvPr>
              <p:cNvSpPr txBox="1"/>
              <p:nvPr/>
            </p:nvSpPr>
            <p:spPr>
              <a:xfrm>
                <a:off x="4364855" y="2491572"/>
                <a:ext cx="726376" cy="85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31CB39-D860-6640-86D3-E24D1B85A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855" y="2491572"/>
                <a:ext cx="726376" cy="854016"/>
              </a:xfrm>
              <a:prstGeom prst="rect">
                <a:avLst/>
              </a:prstGeom>
              <a:blipFill>
                <a:blip r:embed="rId8"/>
                <a:stretch>
                  <a:fillRect r="-6897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648926-91AD-354C-8C0C-2141905FD7C5}"/>
                  </a:ext>
                </a:extLst>
              </p:cNvPr>
              <p:cNvSpPr txBox="1"/>
              <p:nvPr/>
            </p:nvSpPr>
            <p:spPr>
              <a:xfrm>
                <a:off x="4044605" y="5257418"/>
                <a:ext cx="832332" cy="854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F648926-91AD-354C-8C0C-2141905FD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05" y="5257418"/>
                <a:ext cx="832332" cy="854016"/>
              </a:xfrm>
              <a:prstGeom prst="rect">
                <a:avLst/>
              </a:prstGeom>
              <a:blipFill>
                <a:blip r:embed="rId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461EA1E-F599-9245-85B7-48227359A505}"/>
              </a:ext>
            </a:extLst>
          </p:cNvPr>
          <p:cNvCxnSpPr>
            <a:cxnSpLocks/>
          </p:cNvCxnSpPr>
          <p:nvPr/>
        </p:nvCxnSpPr>
        <p:spPr>
          <a:xfrm flipH="1">
            <a:off x="1314333" y="2164466"/>
            <a:ext cx="16756" cy="17712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5FD740-D38A-B14D-BF11-D1376B7BAEFA}"/>
              </a:ext>
            </a:extLst>
          </p:cNvPr>
          <p:cNvCxnSpPr>
            <a:cxnSpLocks/>
          </p:cNvCxnSpPr>
          <p:nvPr/>
        </p:nvCxnSpPr>
        <p:spPr>
          <a:xfrm>
            <a:off x="1346247" y="2177820"/>
            <a:ext cx="1836790" cy="223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0AA5AD-8820-E045-A69D-2737DF6DB5F0}"/>
              </a:ext>
            </a:extLst>
          </p:cNvPr>
          <p:cNvCxnSpPr/>
          <p:nvPr/>
        </p:nvCxnSpPr>
        <p:spPr>
          <a:xfrm flipH="1" flipV="1">
            <a:off x="1331089" y="2164466"/>
            <a:ext cx="1851949" cy="17749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CBA2C2-3649-E241-8D57-17FA7108D2E3}"/>
              </a:ext>
            </a:extLst>
          </p:cNvPr>
          <p:cNvCxnSpPr>
            <a:cxnSpLocks/>
          </p:cNvCxnSpPr>
          <p:nvPr/>
        </p:nvCxnSpPr>
        <p:spPr>
          <a:xfrm>
            <a:off x="3183038" y="1871475"/>
            <a:ext cx="0" cy="4182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7A1F74-A074-8E42-89F5-EB2E2743D925}"/>
              </a:ext>
            </a:extLst>
          </p:cNvPr>
          <p:cNvCxnSpPr>
            <a:cxnSpLocks/>
          </p:cNvCxnSpPr>
          <p:nvPr/>
        </p:nvCxnSpPr>
        <p:spPr>
          <a:xfrm>
            <a:off x="1111170" y="3946966"/>
            <a:ext cx="61808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6F0D49-A216-3145-BF00-C81B58629FD9}"/>
              </a:ext>
            </a:extLst>
          </p:cNvPr>
          <p:cNvCxnSpPr>
            <a:cxnSpLocks/>
          </p:cNvCxnSpPr>
          <p:nvPr/>
        </p:nvCxnSpPr>
        <p:spPr>
          <a:xfrm flipH="1">
            <a:off x="2858946" y="1848325"/>
            <a:ext cx="4109013" cy="4182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65C2FE-7F0D-884B-9EA8-197A29351623}"/>
              </a:ext>
            </a:extLst>
          </p:cNvPr>
          <p:cNvCxnSpPr>
            <a:cxnSpLocks/>
          </p:cNvCxnSpPr>
          <p:nvPr/>
        </p:nvCxnSpPr>
        <p:spPr>
          <a:xfrm flipH="1">
            <a:off x="1140106" y="1825175"/>
            <a:ext cx="4109013" cy="41820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08DCB5-0481-7C49-8DF3-39ECB5DCFA91}"/>
                  </a:ext>
                </a:extLst>
              </p:cNvPr>
              <p:cNvSpPr txBox="1"/>
              <p:nvPr/>
            </p:nvSpPr>
            <p:spPr>
              <a:xfrm>
                <a:off x="2956613" y="1444535"/>
                <a:ext cx="544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C08DCB5-0481-7C49-8DF3-39ECB5DCF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613" y="1444535"/>
                <a:ext cx="544011" cy="461665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337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0452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426574" y="1842177"/>
                <a:ext cx="9165131" cy="4863391"/>
              </a:xfrm>
            </p:spPr>
            <p:txBody>
              <a:bodyPr lIns="75597" tIns="37798" rIns="75597" bIns="37798">
                <a:normAutofit lnSpcReduction="10000"/>
              </a:bodyPr>
              <a:lstStyle/>
              <a:p>
                <a:pPr>
                  <a:spcAft>
                    <a:spcPts val="661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The presence bits string kernel is defined as follows: </a:t>
                </a:r>
              </a:p>
              <a:p>
                <a:pPr marL="0" indent="0">
                  <a:spcAft>
                    <a:spcPts val="496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46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0/1</m:t>
                          </m:r>
                        </m:sup>
                      </m:sSubSup>
                      <m:d>
                        <m:dPr>
                          <m:ctrlPr>
                            <a:rPr lang="en-US" sz="264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646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46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646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64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sub>
                        <m:sup/>
                        <m:e>
                          <m:sSup>
                            <m:sSupPr>
                              <m:ctrlP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0/1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64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46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  <m:r>
                            <a:rPr lang="en-US" sz="2646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646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0/1</m:t>
                              </m:r>
                            </m:sup>
                          </m:sSup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646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646" dirty="0"/>
              </a:p>
              <a:p>
                <a:pPr>
                  <a:spcAft>
                    <a:spcPts val="496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Example (continued)</a:t>
                </a:r>
                <a:r>
                  <a:rPr lang="en-US" sz="2646" dirty="0"/>
                  <a:t>:</a:t>
                </a:r>
              </a:p>
              <a:p>
                <a:pPr marL="0" indent="0">
                  <a:spcAft>
                    <a:spcPts val="496"/>
                  </a:spcAft>
                  <a:buNone/>
                </a:pPr>
                <a:r>
                  <a:rPr lang="en-US" sz="2646" dirty="0"/>
                  <a:t>S = {</a:t>
                </a:r>
                <a:r>
                  <a:rPr lang="en-US" sz="2646" dirty="0">
                    <a:solidFill>
                      <a:srgbClr val="FF0000"/>
                    </a:solidFill>
                  </a:rPr>
                  <a:t>pi:2</a:t>
                </a:r>
                <a:r>
                  <a:rPr lang="en-US" sz="2646" dirty="0"/>
                  <a:t>, in:1, ne:1, ea:1, </a:t>
                </a:r>
                <a:r>
                  <a:rPr lang="en-US" sz="2646" dirty="0">
                    <a:solidFill>
                      <a:srgbClr val="0070C0"/>
                    </a:solidFill>
                  </a:rPr>
                  <a:t>ap:1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00B050"/>
                    </a:solidFill>
                  </a:rPr>
                  <a:t>pp:1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FFC000"/>
                    </a:solidFill>
                  </a:rPr>
                  <a:t>pl:1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7030A0"/>
                    </a:solidFill>
                  </a:rPr>
                  <a:t>le:1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C00000"/>
                    </a:solidFill>
                  </a:rPr>
                  <a:t>e_:1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00B0F0"/>
                    </a:solidFill>
                  </a:rPr>
                  <a:t>_p:1</a:t>
                </a:r>
                <a:r>
                  <a:rPr lang="en-US" sz="2646" dirty="0"/>
                  <a:t>}, </a:t>
                </a:r>
              </a:p>
              <a:p>
                <a:pPr marL="0" indent="0">
                  <a:spcAft>
                    <a:spcPts val="496"/>
                  </a:spcAft>
                  <a:buNone/>
                </a:pPr>
                <a:r>
                  <a:rPr lang="en-US" sz="2646" dirty="0"/>
                  <a:t>T = {</a:t>
                </a:r>
                <a:r>
                  <a:rPr lang="en-US" sz="2646" dirty="0">
                    <a:solidFill>
                      <a:srgbClr val="0070C0"/>
                    </a:solidFill>
                  </a:rPr>
                  <a:t>ap:1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00B050"/>
                    </a:solidFill>
                  </a:rPr>
                  <a:t>pp:1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FFC000"/>
                    </a:solidFill>
                  </a:rPr>
                  <a:t>pl:1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7030A0"/>
                    </a:solidFill>
                  </a:rPr>
                  <a:t>le:1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C00000"/>
                    </a:solidFill>
                  </a:rPr>
                  <a:t>e_:1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00B0F0"/>
                    </a:solidFill>
                  </a:rPr>
                  <a:t>_p:1</a:t>
                </a:r>
                <a:r>
                  <a:rPr lang="en-US" sz="2646" dirty="0"/>
                  <a:t>, </a:t>
                </a:r>
                <a:r>
                  <a:rPr lang="en-US" sz="2646" dirty="0">
                    <a:solidFill>
                      <a:srgbClr val="FF0000"/>
                    </a:solidFill>
                  </a:rPr>
                  <a:t>pi:1</a:t>
                </a:r>
                <a:r>
                  <a:rPr lang="en-US" sz="2646" dirty="0"/>
                  <a:t>, ie:1}</a:t>
                </a:r>
              </a:p>
              <a:p>
                <a:pPr marL="0" indent="0">
                  <a:spcAft>
                    <a:spcPts val="496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646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46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646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646" i="1">
                            <a:latin typeface="Cambria Math" panose="02040503050406030204" pitchFamily="18" charset="0"/>
                          </a:rPr>
                          <m:t>0/1</m:t>
                        </m:r>
                      </m:sup>
                    </m:sSubSup>
                    <m:d>
                      <m:dPr>
                        <m:ctrlPr>
                          <a:rPr lang="en-US" sz="2646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46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46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46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646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46" dirty="0"/>
                  <a:t> </a:t>
                </a:r>
                <a14:m>
                  <m:oMath xmlns:m="http://schemas.openxmlformats.org/officeDocument/2006/math">
                    <m:r>
                      <a:rPr lang="en-US" sz="2646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46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46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46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46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46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46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46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</m:oMath>
                </a14:m>
                <a:endParaRPr lang="en-US" sz="2646" dirty="0"/>
              </a:p>
              <a:p>
                <a:pPr marL="0" indent="0">
                  <a:spcAft>
                    <a:spcPts val="496"/>
                  </a:spcAft>
                  <a:buNone/>
                </a:pPr>
                <a:r>
                  <a:rPr lang="en-US" sz="2646" dirty="0"/>
                  <a:t> </a:t>
                </a:r>
                <a14:m>
                  <m:oMath xmlns:m="http://schemas.openxmlformats.org/officeDocument/2006/math">
                    <m:r>
                      <a:rPr lang="en-US" sz="2646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=1+1+1+1+1+1+1</m:t>
                    </m:r>
                  </m:oMath>
                </a14:m>
                <a:endParaRPr lang="en-US" sz="2646" dirty="0"/>
              </a:p>
              <a:p>
                <a:pPr marL="0" indent="0">
                  <a:spcAft>
                    <a:spcPts val="496"/>
                  </a:spcAft>
                  <a:buNone/>
                </a:pPr>
                <a:r>
                  <a:rPr lang="en-US" sz="2646" dirty="0"/>
                  <a:t> </a:t>
                </a:r>
                <a14:m>
                  <m:oMath xmlns:m="http://schemas.openxmlformats.org/officeDocument/2006/math">
                    <m:r>
                      <a:rPr lang="en-US" sz="2646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646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646" dirty="0"/>
                  <a:t> </a:t>
                </a:r>
              </a:p>
              <a:p>
                <a:pPr marL="377979" indent="-377979">
                  <a:spcAft>
                    <a:spcPts val="496"/>
                  </a:spcAft>
                </a:pPr>
                <a:endParaRPr lang="en-US" sz="2646" dirty="0"/>
              </a:p>
            </p:txBody>
          </p:sp>
        </mc:Choice>
        <mc:Fallback xmlns="">
          <p:sp>
            <p:nvSpPr>
              <p:cNvPr id="3604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426574" y="1842177"/>
                <a:ext cx="9165131" cy="4863391"/>
              </a:xfrm>
              <a:blipFill>
                <a:blip r:embed="rId3"/>
                <a:stretch>
                  <a:fillRect l="-1385" t="-2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hape 1310">
            <a:extLst>
              <a:ext uri="{FF2B5EF4-FFF2-40B4-BE49-F238E27FC236}">
                <a16:creationId xmlns:a16="http://schemas.microsoft.com/office/drawing/2014/main" id="{BB36D306-6555-F040-BFA7-45421870E36A}"/>
              </a:ext>
            </a:extLst>
          </p:cNvPr>
          <p:cNvSpPr txBox="1"/>
          <p:nvPr/>
        </p:nvSpPr>
        <p:spPr>
          <a:xfrm>
            <a:off x="421200" y="345556"/>
            <a:ext cx="9218065" cy="704840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algn="ctr"/>
            <a:r>
              <a:rPr lang="en-US" sz="3968" dirty="0"/>
              <a:t>Presence bits string kernel</a:t>
            </a:r>
          </a:p>
        </p:txBody>
      </p:sp>
    </p:spTree>
    <p:extLst>
      <p:ext uri="{BB962C8B-B14F-4D97-AF65-F5344CB8AC3E}">
        <p14:creationId xmlns:p14="http://schemas.microsoft.com/office/powerpoint/2010/main" val="14700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17"/>
          <p:cNvSpPr txBox="1"/>
          <p:nvPr/>
        </p:nvSpPr>
        <p:spPr>
          <a:xfrm>
            <a:off x="421199" y="1342663"/>
            <a:ext cx="9218066" cy="5681204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400" dirty="0"/>
              <a:t>They obtain state-of-the-art results in various NLP tasks: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Native Language Identification [Ionescu &amp; Popescu, BEA17]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Arabic Dialect Identification [</a:t>
            </a:r>
            <a:r>
              <a:rPr lang="en-US" sz="2400" dirty="0" err="1"/>
              <a:t>Butnaru</a:t>
            </a:r>
            <a:r>
              <a:rPr lang="en-US" sz="2400" dirty="0"/>
              <a:t> &amp; Ionescu, VarDial18]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Romanian Dialect Identification [</a:t>
            </a:r>
            <a:r>
              <a:rPr lang="en-US" sz="2400" dirty="0" err="1"/>
              <a:t>Butnaru</a:t>
            </a:r>
            <a:r>
              <a:rPr lang="en-US" sz="2400" dirty="0"/>
              <a:t> &amp; Ionescu, ACL19]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400" dirty="0"/>
              <a:t>Useful for building a compact representation when:</a:t>
            </a:r>
          </a:p>
          <a:p>
            <a:r>
              <a:rPr lang="en-US" sz="2400" dirty="0"/>
              <a:t>n</a:t>
            </a:r>
            <a:r>
              <a:rPr lang="en-US" sz="2400"/>
              <a:t>umber </a:t>
            </a:r>
            <a:r>
              <a:rPr lang="en-US" sz="2400" dirty="0"/>
              <a:t>of samples &lt;&lt; number of features</a:t>
            </a:r>
          </a:p>
          <a:p>
            <a:endParaRPr lang="en-US" sz="2400" dirty="0"/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400" dirty="0"/>
              <a:t>E.g., in TOEFL11 dataset, the number of unique n-grams (n={5,6,7,8,9}) is: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4,662,520</a:t>
            </a:r>
          </a:p>
          <a:p>
            <a:endParaRPr lang="en-US" sz="2400" dirty="0"/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400" dirty="0"/>
              <a:t>… versus the number of training samples: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11,000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Shape 1310">
            <a:extLst>
              <a:ext uri="{FF2B5EF4-FFF2-40B4-BE49-F238E27FC236}">
                <a16:creationId xmlns:a16="http://schemas.microsoft.com/office/drawing/2014/main" id="{5746EAB0-7258-1046-93E9-2DCE00F92E1E}"/>
              </a:ext>
            </a:extLst>
          </p:cNvPr>
          <p:cNvSpPr txBox="1"/>
          <p:nvPr/>
        </p:nvSpPr>
        <p:spPr>
          <a:xfrm>
            <a:off x="421200" y="345557"/>
            <a:ext cx="9218065" cy="906431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lvl="0" algn="ctr"/>
            <a:r>
              <a:rPr lang="en" sz="3968" dirty="0"/>
              <a:t>Why kernel methods?</a:t>
            </a:r>
          </a:p>
        </p:txBody>
      </p:sp>
    </p:spTree>
    <p:extLst>
      <p:ext uri="{BB962C8B-B14F-4D97-AF65-F5344CB8AC3E}">
        <p14:creationId xmlns:p14="http://schemas.microsoft.com/office/powerpoint/2010/main" val="348526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10">
            <a:extLst>
              <a:ext uri="{FF2B5EF4-FFF2-40B4-BE49-F238E27FC236}">
                <a16:creationId xmlns:a16="http://schemas.microsoft.com/office/drawing/2014/main" id="{5746EAB0-7258-1046-93E9-2DCE00F92E1E}"/>
              </a:ext>
            </a:extLst>
          </p:cNvPr>
          <p:cNvSpPr txBox="1"/>
          <p:nvPr/>
        </p:nvSpPr>
        <p:spPr>
          <a:xfrm>
            <a:off x="421201" y="1342663"/>
            <a:ext cx="9228144" cy="1751195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" sz="2800" dirty="0"/>
              <a:t>They generalize better than words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" sz="2800" dirty="0"/>
              <a:t>Examples of native language transfer patterns on TOEFL11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F180B-2102-E24B-9F01-DCFB82EF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" y="3429525"/>
            <a:ext cx="10079567" cy="3640599"/>
          </a:xfrm>
          <a:prstGeom prst="rect">
            <a:avLst/>
          </a:prstGeom>
        </p:spPr>
      </p:pic>
      <p:sp>
        <p:nvSpPr>
          <p:cNvPr id="5" name="Shape 1310">
            <a:extLst>
              <a:ext uri="{FF2B5EF4-FFF2-40B4-BE49-F238E27FC236}">
                <a16:creationId xmlns:a16="http://schemas.microsoft.com/office/drawing/2014/main" id="{ECDBE8C9-CA5E-C946-8C6C-6F973E5830CC}"/>
              </a:ext>
            </a:extLst>
          </p:cNvPr>
          <p:cNvSpPr txBox="1"/>
          <p:nvPr/>
        </p:nvSpPr>
        <p:spPr>
          <a:xfrm>
            <a:off x="421200" y="345557"/>
            <a:ext cx="9218065" cy="906431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lvl="0" algn="ctr"/>
            <a:r>
              <a:rPr lang="en" sz="3968" dirty="0"/>
              <a:t>Why kernel methods?</a:t>
            </a:r>
          </a:p>
        </p:txBody>
      </p:sp>
    </p:spTree>
    <p:extLst>
      <p:ext uri="{BB962C8B-B14F-4D97-AF65-F5344CB8AC3E}">
        <p14:creationId xmlns:p14="http://schemas.microsoft.com/office/powerpoint/2010/main" val="358552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17"/>
          <p:cNvSpPr txBox="1"/>
          <p:nvPr/>
        </p:nvSpPr>
        <p:spPr>
          <a:xfrm>
            <a:off x="175826" y="1251988"/>
            <a:ext cx="9718017" cy="6121434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5" dirty="0"/>
              <a:t>{</a:t>
            </a:r>
            <a:r>
              <a:rPr lang="en-US" sz="2205" dirty="0" err="1"/>
              <a:t>onnal</a:t>
            </a:r>
            <a:r>
              <a:rPr lang="en-US" sz="2205" dirty="0"/>
              <a:t>}</a:t>
            </a:r>
          </a:p>
          <a:p>
            <a:r>
              <a:rPr lang="en-US" sz="2205" i="1" dirty="0"/>
              <a:t>“…many academics subjects. </a:t>
            </a:r>
            <a:r>
              <a:rPr lang="en-US" sz="2205" i="1" dirty="0" err="1"/>
              <a:t>Additi</a:t>
            </a:r>
            <a:r>
              <a:rPr lang="en-US" sz="2205" i="1" dirty="0" err="1">
                <a:solidFill>
                  <a:srgbClr val="FF0000"/>
                </a:solidFill>
              </a:rPr>
              <a:t>onnal</a:t>
            </a:r>
            <a:r>
              <a:rPr lang="en-US" sz="2205" i="1" dirty="0" err="1"/>
              <a:t>ly</a:t>
            </a:r>
            <a:r>
              <a:rPr lang="en-US" sz="2205" i="1" dirty="0"/>
              <a:t>, people always have a subject…”</a:t>
            </a:r>
          </a:p>
          <a:p>
            <a:r>
              <a:rPr lang="en-US" sz="2205" i="1" dirty="0"/>
              <a:t>“I would not be in control of my </a:t>
            </a:r>
            <a:r>
              <a:rPr lang="en-US" sz="2205" i="1" dirty="0" err="1"/>
              <a:t>pers</a:t>
            </a:r>
            <a:r>
              <a:rPr lang="en-US" sz="2205" i="1" dirty="0" err="1">
                <a:solidFill>
                  <a:srgbClr val="FF0000"/>
                </a:solidFill>
              </a:rPr>
              <a:t>onnal</a:t>
            </a:r>
            <a:r>
              <a:rPr lang="en-US" sz="2205" i="1" dirty="0"/>
              <a:t> schedule during the trip.”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5" dirty="0"/>
              <a:t>{</a:t>
            </a:r>
            <a:r>
              <a:rPr lang="en-US" sz="2205" dirty="0" err="1"/>
              <a:t>evelopp</a:t>
            </a:r>
            <a:r>
              <a:rPr lang="en-US" sz="2205" dirty="0"/>
              <a:t>}</a:t>
            </a:r>
          </a:p>
          <a:p>
            <a:r>
              <a:rPr lang="en-US" sz="2205" i="1" dirty="0"/>
              <a:t>“…and who will have the curiosity to </a:t>
            </a:r>
            <a:r>
              <a:rPr lang="en-US" sz="2205" i="1" dirty="0" err="1"/>
              <a:t>d</a:t>
            </a:r>
            <a:r>
              <a:rPr lang="en-US" sz="2205" i="1" dirty="0" err="1">
                <a:solidFill>
                  <a:srgbClr val="FF0000"/>
                </a:solidFill>
              </a:rPr>
              <a:t>evelopp</a:t>
            </a:r>
            <a:r>
              <a:rPr lang="en-US" sz="2205" i="1" dirty="0"/>
              <a:t> research on the disease.”</a:t>
            </a:r>
          </a:p>
          <a:p>
            <a:r>
              <a:rPr lang="en-US" sz="2205" i="1" dirty="0"/>
              <a:t>“…be able to do so. </a:t>
            </a:r>
            <a:r>
              <a:rPr lang="en-US" sz="2205" i="1" dirty="0" err="1"/>
              <a:t>Underd</a:t>
            </a:r>
            <a:r>
              <a:rPr lang="en-US" sz="2205" i="1" dirty="0" err="1">
                <a:solidFill>
                  <a:srgbClr val="FF0000"/>
                </a:solidFill>
              </a:rPr>
              <a:t>evelopp</a:t>
            </a:r>
            <a:r>
              <a:rPr lang="en-US" sz="2205" i="1" dirty="0" err="1"/>
              <a:t>ed</a:t>
            </a:r>
            <a:r>
              <a:rPr lang="en-US" sz="2205" i="1" dirty="0"/>
              <a:t> countries are a case in point.”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5" dirty="0"/>
              <a:t>{n France}</a:t>
            </a:r>
          </a:p>
          <a:p>
            <a:r>
              <a:rPr lang="en-US" sz="2205" i="1" dirty="0"/>
              <a:t>“…studied law in both England and i</a:t>
            </a:r>
            <a:r>
              <a:rPr lang="en-US" sz="2205" i="1" dirty="0">
                <a:solidFill>
                  <a:srgbClr val="FF0000"/>
                </a:solidFill>
              </a:rPr>
              <a:t>n France</a:t>
            </a:r>
            <a:r>
              <a:rPr lang="en-US" sz="2205" i="1" dirty="0"/>
              <a:t>, I have had the chance…”</a:t>
            </a:r>
          </a:p>
          <a:p>
            <a:r>
              <a:rPr lang="en-US" sz="2205" i="1" dirty="0"/>
              <a:t>“Numbers have actually shown that i</a:t>
            </a:r>
            <a:r>
              <a:rPr lang="en-US" sz="2205" i="1" dirty="0">
                <a:solidFill>
                  <a:srgbClr val="FF0000"/>
                </a:solidFill>
              </a:rPr>
              <a:t>n France</a:t>
            </a:r>
            <a:r>
              <a:rPr lang="en-US" sz="2205" i="1" dirty="0"/>
              <a:t> the number of new cars…”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5" dirty="0"/>
              <a:t>{to </a:t>
            </a:r>
            <a:r>
              <a:rPr lang="en-US" sz="2205" dirty="0" err="1"/>
              <a:t>conc</a:t>
            </a:r>
            <a:r>
              <a:rPr lang="en-US" sz="2205" dirty="0"/>
              <a:t>}</a:t>
            </a:r>
          </a:p>
          <a:p>
            <a:r>
              <a:rPr lang="en-US" sz="2205" i="1" dirty="0"/>
              <a:t>“…without a tour guide. </a:t>
            </a:r>
            <a:r>
              <a:rPr lang="en-US" sz="2205" i="1" dirty="0">
                <a:solidFill>
                  <a:srgbClr val="FF0000"/>
                </a:solidFill>
              </a:rPr>
              <a:t>To conc</a:t>
            </a:r>
            <a:r>
              <a:rPr lang="en-US" sz="2205" i="1" dirty="0"/>
              <a:t>lude, there are several advantages…”</a:t>
            </a:r>
          </a:p>
          <a:p>
            <a:r>
              <a:rPr lang="en-US" sz="2205" i="1" dirty="0"/>
              <a:t>“…job they will enjoy. </a:t>
            </a:r>
            <a:r>
              <a:rPr lang="en-US" sz="2205" i="1" dirty="0">
                <a:solidFill>
                  <a:srgbClr val="FF0000"/>
                </a:solidFill>
              </a:rPr>
              <a:t>To conc</a:t>
            </a:r>
            <a:r>
              <a:rPr lang="en-US" sz="2205" i="1" dirty="0"/>
              <a:t>lude, I think that the best solution is…”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5" dirty="0"/>
              <a:t>{</a:t>
            </a:r>
            <a:r>
              <a:rPr lang="en-US" sz="2205" dirty="0" err="1"/>
              <a:t>exemple</a:t>
            </a:r>
            <a:r>
              <a:rPr lang="en-US" sz="2205" dirty="0"/>
              <a:t>}</a:t>
            </a:r>
          </a:p>
          <a:p>
            <a:r>
              <a:rPr lang="en-US" sz="2205" i="1" dirty="0"/>
              <a:t>“…after using them. </a:t>
            </a:r>
            <a:r>
              <a:rPr lang="en-US" sz="2205" i="1" dirty="0" err="1"/>
              <a:t>Onother</a:t>
            </a:r>
            <a:r>
              <a:rPr lang="en-US" sz="2205" i="1" dirty="0"/>
              <a:t> </a:t>
            </a:r>
            <a:r>
              <a:rPr lang="en-US" sz="2205" i="1" dirty="0" err="1">
                <a:solidFill>
                  <a:srgbClr val="FF0000"/>
                </a:solidFill>
              </a:rPr>
              <a:t>exemple</a:t>
            </a:r>
            <a:r>
              <a:rPr lang="en-US" sz="2205" i="1" dirty="0"/>
              <a:t> is my underwear that I </a:t>
            </a:r>
            <a:r>
              <a:rPr lang="en-US" sz="2205" i="1" dirty="0" err="1"/>
              <a:t>bougth</a:t>
            </a:r>
            <a:r>
              <a:rPr lang="en-US" sz="2205" i="1" dirty="0"/>
              <a:t>…”</a:t>
            </a:r>
          </a:p>
          <a:p>
            <a:r>
              <a:rPr lang="en-US" sz="2205" i="1" dirty="0"/>
              <a:t>“Science is a great </a:t>
            </a:r>
            <a:r>
              <a:rPr lang="en-US" sz="2205" i="1" dirty="0" err="1">
                <a:solidFill>
                  <a:srgbClr val="FF0000"/>
                </a:solidFill>
              </a:rPr>
              <a:t>exemple</a:t>
            </a:r>
            <a:r>
              <a:rPr lang="en-US" sz="2205" i="1" dirty="0"/>
              <a:t> of how successful people want to improve…”</a:t>
            </a:r>
          </a:p>
        </p:txBody>
      </p:sp>
      <p:sp>
        <p:nvSpPr>
          <p:cNvPr id="4" name="Shape 1310">
            <a:extLst>
              <a:ext uri="{FF2B5EF4-FFF2-40B4-BE49-F238E27FC236}">
                <a16:creationId xmlns:a16="http://schemas.microsoft.com/office/drawing/2014/main" id="{5746EAB0-7258-1046-93E9-2DCE00F92E1E}"/>
              </a:ext>
            </a:extLst>
          </p:cNvPr>
          <p:cNvSpPr txBox="1"/>
          <p:nvPr/>
        </p:nvSpPr>
        <p:spPr>
          <a:xfrm>
            <a:off x="421200" y="345557"/>
            <a:ext cx="9218065" cy="906431"/>
          </a:xfrm>
          <a:prstGeom prst="rect">
            <a:avLst/>
          </a:prstGeom>
          <a:noFill/>
          <a:ln>
            <a:noFill/>
          </a:ln>
        </p:spPr>
        <p:txBody>
          <a:bodyPr lIns="100779" tIns="100779" rIns="100779" bIns="100779" anchor="t" anchorCtr="0">
            <a:noAutofit/>
          </a:bodyPr>
          <a:lstStyle/>
          <a:p>
            <a:pPr lvl="0" algn="ctr"/>
            <a:r>
              <a:rPr lang="en" sz="3968" dirty="0" err="1"/>
              <a:t>French→English</a:t>
            </a:r>
            <a:r>
              <a:rPr lang="en" sz="3968" dirty="0"/>
              <a:t> transfer patterns</a:t>
            </a:r>
          </a:p>
        </p:txBody>
      </p:sp>
    </p:spTree>
    <p:extLst>
      <p:ext uri="{BB962C8B-B14F-4D97-AF65-F5344CB8AC3E}">
        <p14:creationId xmlns:p14="http://schemas.microsoft.com/office/powerpoint/2010/main" val="14319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New kernels based on combinations</a:t>
            </a:r>
          </a:p>
        </p:txBody>
      </p:sp>
      <p:sp>
        <p:nvSpPr>
          <p:cNvPr id="242" name="TextShape 2"/>
          <p:cNvSpPr txBox="1"/>
          <p:nvPr/>
        </p:nvSpPr>
        <p:spPr>
          <a:xfrm>
            <a:off x="253800" y="1656720"/>
            <a:ext cx="9327960" cy="181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Given two kernels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800" b="0" i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800" b="0" i="1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 real positive constant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 function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with real values and a symmetric and positive semi-definite matrix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the following functions are also kernels: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Picture 242"/>
          <p:cNvPicPr/>
          <p:nvPr/>
        </p:nvPicPr>
        <p:blipFill>
          <a:blip r:embed="rId2"/>
          <a:stretch/>
        </p:blipFill>
        <p:spPr>
          <a:xfrm>
            <a:off x="1942920" y="3364920"/>
            <a:ext cx="6375240" cy="353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461" y="137930"/>
            <a:ext cx="9803705" cy="345659"/>
          </a:xfrm>
        </p:spPr>
        <p:txBody>
          <a:bodyPr lIns="75597" tIns="37798" rIns="75597" bIns="37798" anchor="b">
            <a:noAutofit/>
          </a:bodyPr>
          <a:lstStyle/>
          <a:p>
            <a:pPr algn="ctr" eaLnBrk="1" hangingPunct="1"/>
            <a:r>
              <a:rPr lang="en-US" sz="1984" b="1" dirty="0"/>
              <a:t>Primal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1A18E-48B6-0B4D-90CB-8E6A403F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06" y="537777"/>
            <a:ext cx="8897012" cy="68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08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10787-54C6-184A-8CDA-C3AF2308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05" y="551458"/>
            <a:ext cx="8806357" cy="683651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0327EB4-B878-9B4A-BCC4-4B7E29B24400}"/>
              </a:ext>
            </a:extLst>
          </p:cNvPr>
          <p:cNvSpPr txBox="1">
            <a:spLocks noChangeArrowheads="1"/>
          </p:cNvSpPr>
          <p:nvPr/>
        </p:nvSpPr>
        <p:spPr>
          <a:xfrm>
            <a:off x="138461" y="137930"/>
            <a:ext cx="9803705" cy="345659"/>
          </a:xfrm>
        </p:spPr>
        <p:txBody>
          <a:bodyPr lIns="75597" tIns="37798" rIns="75597" bIns="37798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1984" b="1" dirty="0"/>
              <a:t>Dual Form</a:t>
            </a:r>
          </a:p>
        </p:txBody>
      </p:sp>
    </p:spTree>
    <p:extLst>
      <p:ext uri="{BB962C8B-B14F-4D97-AF65-F5344CB8AC3E}">
        <p14:creationId xmlns:p14="http://schemas.microsoft.com/office/powerpoint/2010/main" val="2591372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normalization</a:t>
            </a:r>
          </a:p>
        </p:txBody>
      </p:sp>
      <p:sp>
        <p:nvSpPr>
          <p:cNvPr id="245" name="TextShape 2"/>
          <p:cNvSpPr txBox="1"/>
          <p:nvPr/>
        </p:nvSpPr>
        <p:spPr>
          <a:xfrm>
            <a:off x="181800" y="1692720"/>
            <a:ext cx="9327960" cy="4250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primal form: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dual form: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Directly on the kernel matrix: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Picture 245"/>
          <p:cNvPicPr/>
          <p:nvPr/>
        </p:nvPicPr>
        <p:blipFill>
          <a:blip r:embed="rId2"/>
          <a:stretch/>
        </p:blipFill>
        <p:spPr>
          <a:xfrm>
            <a:off x="440640" y="2243880"/>
            <a:ext cx="4973760" cy="1261800"/>
          </a:xfrm>
          <a:prstGeom prst="rect">
            <a:avLst/>
          </a:prstGeom>
          <a:ln>
            <a:noFill/>
          </a:ln>
        </p:spPr>
      </p:pic>
      <p:pic>
        <p:nvPicPr>
          <p:cNvPr id="247" name="Picture 246"/>
          <p:cNvPicPr/>
          <p:nvPr/>
        </p:nvPicPr>
        <p:blipFill>
          <a:blip r:embed="rId3"/>
          <a:stretch/>
        </p:blipFill>
        <p:spPr>
          <a:xfrm>
            <a:off x="509760" y="4023360"/>
            <a:ext cx="5819040" cy="1267920"/>
          </a:xfrm>
          <a:prstGeom prst="rect">
            <a:avLst/>
          </a:prstGeom>
          <a:ln>
            <a:noFill/>
          </a:ln>
        </p:spPr>
      </p:pic>
      <p:pic>
        <p:nvPicPr>
          <p:cNvPr id="248" name="Picture 247"/>
          <p:cNvPicPr/>
          <p:nvPr/>
        </p:nvPicPr>
        <p:blipFill>
          <a:blip r:embed="rId4"/>
          <a:stretch/>
        </p:blipFill>
        <p:spPr>
          <a:xfrm>
            <a:off x="548640" y="5913720"/>
            <a:ext cx="2926080" cy="124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normalization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4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Python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</p:txBody>
      </p:sp>
      <p:sp>
        <p:nvSpPr>
          <p:cNvPr id="250" name="TextShape 2"/>
          <p:cNvSpPr txBox="1"/>
          <p:nvPr/>
        </p:nvSpPr>
        <p:spPr>
          <a:xfrm>
            <a:off x="181800" y="1679040"/>
            <a:ext cx="9327960" cy="545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% X - data (</a:t>
            </a:r>
            <a:r>
              <a:rPr lang="en-US" sz="22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one sample</a:t>
            </a:r>
            <a:r>
              <a:rPr lang="en-US" sz="22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per row)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2200" b="0" strike="noStrike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% L2 norm i</a:t>
            </a:r>
            <a:r>
              <a:rPr lang="en-US" sz="22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 primal form: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norms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np.linalg.norm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(X, axis = 1,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keepdims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True)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X = X / norms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b="0" strike="noStrike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% </a:t>
            </a:r>
            <a:r>
              <a:rPr lang="en-US" sz="22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L2 norm in dual form: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 = </a:t>
            </a:r>
            <a:r>
              <a:rPr lang="en-US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(X, X.T)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KNorm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np.sqrt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np.diag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(K))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KNorm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=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KNorm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[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np.newaxis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]</a:t>
            </a:r>
          </a:p>
          <a:p>
            <a:pPr marL="108000">
              <a:spcAft>
                <a:spcPts val="214"/>
              </a:spcAft>
              <a:buClr>
                <a:srgbClr val="000000"/>
              </a:buClr>
              <a:buSzPct val="45000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 = K /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np.matmul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KNorm.T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KNorm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)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553451" y="31394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Bibliography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 (Minsky &amp; </a:t>
            </a:r>
            <a:r>
              <a:rPr lang="en-US" sz="4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Papert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1969)</a:t>
            </a:r>
          </a:p>
        </p:txBody>
      </p:sp>
      <p:sp>
        <p:nvSpPr>
          <p:cNvPr id="153" name="TextShape 2"/>
          <p:cNvSpPr txBox="1"/>
          <p:nvPr/>
        </p:nvSpPr>
        <p:spPr>
          <a:xfrm>
            <a:off x="46584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Imagine 3" descr="ch1fig5.jpg"/>
          <p:cNvPicPr/>
          <p:nvPr/>
        </p:nvPicPr>
        <p:blipFill>
          <a:blip r:embed="rId2"/>
          <a:stretch/>
        </p:blipFill>
        <p:spPr>
          <a:xfrm>
            <a:off x="465840" y="3439932"/>
            <a:ext cx="5946840" cy="2772000"/>
          </a:xfrm>
          <a:prstGeom prst="rect">
            <a:avLst/>
          </a:prstGeom>
          <a:ln>
            <a:noFill/>
          </a:ln>
        </p:spPr>
      </p:pic>
      <p:sp>
        <p:nvSpPr>
          <p:cNvPr id="155" name="TextShape 3"/>
          <p:cNvSpPr txBox="1"/>
          <p:nvPr/>
        </p:nvSpPr>
        <p:spPr>
          <a:xfrm>
            <a:off x="548640" y="1737360"/>
            <a:ext cx="877824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linear classification method cannot solve the XOR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3E8376-04E7-7447-B458-8E99FC0E0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72" y="3779837"/>
            <a:ext cx="3118500" cy="234511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394"/>
          <p:cNvPicPr/>
          <p:nvPr/>
        </p:nvPicPr>
        <p:blipFill>
          <a:blip r:embed="rId2"/>
          <a:stretch/>
        </p:blipFill>
        <p:spPr>
          <a:xfrm>
            <a:off x="2926080" y="484200"/>
            <a:ext cx="4297680" cy="647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ine 4" descr="9780521813976i.jpg"/>
          <p:cNvPicPr/>
          <p:nvPr/>
        </p:nvPicPr>
        <p:blipFill>
          <a:blip r:embed="rId2"/>
          <a:stretch/>
        </p:blipFill>
        <p:spPr>
          <a:xfrm>
            <a:off x="2755800" y="514080"/>
            <a:ext cx="4567680" cy="653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Solution 1: Neural Networks</a:t>
            </a:r>
          </a:p>
        </p:txBody>
      </p:sp>
      <p:sp>
        <p:nvSpPr>
          <p:cNvPr id="15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466200" y="190620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158"/>
          <p:cNvPicPr/>
          <p:nvPr/>
        </p:nvPicPr>
        <p:blipFill>
          <a:blip r:embed="rId2"/>
          <a:stretch/>
        </p:blipFill>
        <p:spPr>
          <a:xfrm>
            <a:off x="1260720" y="1672560"/>
            <a:ext cx="7791840" cy="505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Solution 1: Neural Networks</a:t>
            </a:r>
          </a:p>
        </p:txBody>
      </p:sp>
      <p:sp>
        <p:nvSpPr>
          <p:cNvPr id="161" name="TextShape 2"/>
          <p:cNvSpPr txBox="1"/>
          <p:nvPr/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3"/>
          <p:cNvSpPr txBox="1"/>
          <p:nvPr/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4"/>
          <p:cNvSpPr txBox="1"/>
          <p:nvPr/>
        </p:nvSpPr>
        <p:spPr>
          <a:xfrm>
            <a:off x="365760" y="1769040"/>
            <a:ext cx="92138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decision border is non-linear</a:t>
            </a:r>
          </a:p>
        </p:txBody>
      </p:sp>
      <p:pic>
        <p:nvPicPr>
          <p:cNvPr id="164" name="Picture 163"/>
          <p:cNvPicPr/>
          <p:nvPr/>
        </p:nvPicPr>
        <p:blipFill>
          <a:blip r:embed="rId2"/>
          <a:stretch/>
        </p:blipFill>
        <p:spPr>
          <a:xfrm>
            <a:off x="349200" y="2591280"/>
            <a:ext cx="5810400" cy="4322160"/>
          </a:xfrm>
          <a:prstGeom prst="rect">
            <a:avLst/>
          </a:prstGeom>
          <a:ln>
            <a:noFill/>
          </a:ln>
        </p:spPr>
      </p:pic>
      <p:pic>
        <p:nvPicPr>
          <p:cNvPr id="165" name="Picture 164"/>
          <p:cNvPicPr/>
          <p:nvPr/>
        </p:nvPicPr>
        <p:blipFill>
          <a:blip r:embed="rId3"/>
          <a:stretch/>
        </p:blipFill>
        <p:spPr>
          <a:xfrm>
            <a:off x="6015600" y="2962080"/>
            <a:ext cx="3855600" cy="31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Solution 2: Kernel Methods</a:t>
            </a:r>
          </a:p>
        </p:txBody>
      </p:sp>
      <p:sp>
        <p:nvSpPr>
          <p:cNvPr id="167" name="TextShape 2"/>
          <p:cNvSpPr txBox="1"/>
          <p:nvPr/>
        </p:nvSpPr>
        <p:spPr>
          <a:xfrm>
            <a:off x="428400" y="1759352"/>
            <a:ext cx="9071640" cy="49028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Kernel methods are based on two steps: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Embed data in a higher-dimensional Hilbert space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Search for linear relations in the embedding space</a:t>
            </a: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embedding can be performed implicitly, by specifying the scalar product among data samples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Steps 1 and 2 can be comprised in one step!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Embedding the data with an embedding map</a:t>
            </a:r>
          </a:p>
        </p:txBody>
      </p:sp>
      <p:sp>
        <p:nvSpPr>
          <p:cNvPr id="169" name="TextShape 2"/>
          <p:cNvSpPr txBox="1"/>
          <p:nvPr/>
        </p:nvSpPr>
        <p:spPr>
          <a:xfrm>
            <a:off x="428400" y="1943280"/>
            <a:ext cx="9071640" cy="4718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565200" indent="-457200">
              <a:spcAft>
                <a:spcPts val="1414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Non-linear relations from the original space become linear in the embedding space</a:t>
            </a:r>
          </a:p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169"/>
          <p:cNvPicPr/>
          <p:nvPr/>
        </p:nvPicPr>
        <p:blipFill>
          <a:blip r:embed="rId2"/>
          <a:stretch/>
        </p:blipFill>
        <p:spPr>
          <a:xfrm>
            <a:off x="360360" y="3162960"/>
            <a:ext cx="9317160" cy="397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27594</TotalTime>
  <Words>1732</Words>
  <Application>Microsoft Macintosh PowerPoint</Application>
  <PresentationFormat>Custom</PresentationFormat>
  <Paragraphs>388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Primal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Primal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String kernels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Primal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Radu Ionescu</cp:lastModifiedBy>
  <cp:revision>583</cp:revision>
  <dcterms:created xsi:type="dcterms:W3CDTF">2016-10-12T16:27:10Z</dcterms:created>
  <dcterms:modified xsi:type="dcterms:W3CDTF">2023-11-02T14:36:17Z</dcterms:modified>
  <dc:language>en-US</dc:language>
</cp:coreProperties>
</file>