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83" r:id="rId3"/>
    <p:sldId id="284" r:id="rId4"/>
    <p:sldId id="286" r:id="rId5"/>
    <p:sldId id="851" r:id="rId6"/>
    <p:sldId id="85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931" r:id="rId16"/>
    <p:sldId id="899" r:id="rId17"/>
    <p:sldId id="900" r:id="rId18"/>
    <p:sldId id="901" r:id="rId19"/>
    <p:sldId id="902" r:id="rId20"/>
    <p:sldId id="903" r:id="rId21"/>
    <p:sldId id="904" r:id="rId22"/>
    <p:sldId id="905" r:id="rId23"/>
    <p:sldId id="906" r:id="rId24"/>
    <p:sldId id="907" r:id="rId25"/>
    <p:sldId id="908" r:id="rId26"/>
    <p:sldId id="909" r:id="rId27"/>
    <p:sldId id="910" r:id="rId28"/>
    <p:sldId id="314" r:id="rId29"/>
    <p:sldId id="893" r:id="rId30"/>
    <p:sldId id="911" r:id="rId31"/>
    <p:sldId id="912" r:id="rId32"/>
    <p:sldId id="915" r:id="rId33"/>
    <p:sldId id="916" r:id="rId34"/>
    <p:sldId id="315" r:id="rId35"/>
    <p:sldId id="921" r:id="rId36"/>
    <p:sldId id="923" r:id="rId37"/>
    <p:sldId id="925" r:id="rId38"/>
    <p:sldId id="926" r:id="rId39"/>
    <p:sldId id="929" r:id="rId40"/>
    <p:sldId id="930" r:id="rId41"/>
    <p:sldId id="924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258" r:id="rId50"/>
    <p:sldId id="547" r:id="rId51"/>
    <p:sldId id="260" r:id="rId52"/>
    <p:sldId id="569" r:id="rId53"/>
    <p:sldId id="894" r:id="rId54"/>
    <p:sldId id="895" r:id="rId55"/>
    <p:sldId id="896" r:id="rId56"/>
    <p:sldId id="897" r:id="rId57"/>
    <p:sldId id="898" r:id="rId58"/>
    <p:sldId id="285" r:id="rId59"/>
    <p:sldId id="290" r:id="rId60"/>
    <p:sldId id="292" r:id="rId61"/>
    <p:sldId id="294" r:id="rId62"/>
    <p:sldId id="917" r:id="rId63"/>
    <p:sldId id="325" r:id="rId64"/>
    <p:sldId id="326" r:id="rId65"/>
    <p:sldId id="327" r:id="rId66"/>
    <p:sldId id="328" r:id="rId67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24"/>
    <p:restoredTop sz="94709"/>
  </p:normalViewPr>
  <p:slideViewPr>
    <p:cSldViewPr snapToGrid="0" snapToObjects="1">
      <p:cViewPr varScale="1">
        <p:scale>
          <a:sx n="120" d="100"/>
          <a:sy n="120" d="100"/>
        </p:scale>
        <p:origin x="20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11A38-4784-834E-B34F-C22BC9224170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4013" y="1257300"/>
            <a:ext cx="4524375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47A58-7B26-5F4C-8671-3C5BFCD1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8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529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8853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754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Shape 6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7369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Shape 7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7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8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5" name="Shape 8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7919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Shape 8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93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591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044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600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0298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24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2249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9987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451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2291040" y="1768680"/>
            <a:ext cx="5497200" cy="438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51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29B3954B-387F-488B-908B-3A7AB25DE04E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scikit-learn.org/stable/modules/svm.html#svm-classification" TargetMode="Externa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6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5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6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5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scikit-learn.org/stable/modules/generated/sklearn.discriminant_analysis.LinearDiscriminantAnalysis.html#sklearn.discriminant_analysis.LinearDiscriminantAnalysis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4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0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5.png"/><Relationship Id="rId4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471054"/>
            <a:ext cx="9071640" cy="227214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Vector Machines.</a:t>
            </a:r>
          </a:p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Logistic Regression.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</a:p>
        </p:txBody>
      </p:sp>
      <p:sp>
        <p:nvSpPr>
          <p:cNvPr id="4" name="TextShape 2">
            <a:extLst>
              <a:ext uri="{FF2B5EF4-FFF2-40B4-BE49-F238E27FC236}">
                <a16:creationId xmlns:a16="http://schemas.microsoft.com/office/drawing/2014/main" id="{706F05FA-1E9F-784A-941A-B903C22DF2C1}"/>
              </a:ext>
            </a:extLst>
          </p:cNvPr>
          <p:cNvSpPr txBox="1"/>
          <p:nvPr/>
        </p:nvSpPr>
        <p:spPr>
          <a:xfrm>
            <a:off x="504360" y="3543120"/>
            <a:ext cx="9071640" cy="325946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</a:p>
          <a:p>
            <a:pPr algn="ctr">
              <a:spcBef>
                <a:spcPts val="799"/>
              </a:spcBef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icture 262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264" name="Picture 263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265" name="Picture 264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266" name="Picture 265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267" name="Picture 266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2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How do we separate these points optimally?</a:t>
            </a:r>
          </a:p>
        </p:txBody>
      </p:sp>
      <p:pic>
        <p:nvPicPr>
          <p:cNvPr id="270" name="Picture 269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271" name="Picture 270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72" name="Picture 271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273" name="Picture 272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74" name="Line 3"/>
          <p:cNvSpPr/>
          <p:nvPr/>
        </p:nvSpPr>
        <p:spPr>
          <a:xfrm>
            <a:off x="4918320" y="2289960"/>
            <a:ext cx="182880" cy="502920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274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276" name="Picture 275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277" name="Picture 276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278" name="Picture 277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279" name="Picture 278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28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How do we separate these points optimally?</a:t>
            </a:r>
          </a:p>
        </p:txBody>
      </p:sp>
      <p:pic>
        <p:nvPicPr>
          <p:cNvPr id="282" name="Picture 281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283" name="Picture 282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84" name="Picture 283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285" name="Picture 284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86" name="Line 3"/>
          <p:cNvSpPr/>
          <p:nvPr/>
        </p:nvSpPr>
        <p:spPr>
          <a:xfrm flipH="1">
            <a:off x="3322800" y="23968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286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288" name="Picture 287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289" name="Picture 288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290" name="Picture 289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291" name="Picture 290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29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Pick the maximum margin hyperplane</a:t>
            </a:r>
          </a:p>
        </p:txBody>
      </p:sp>
      <p:pic>
        <p:nvPicPr>
          <p:cNvPr id="294" name="Picture 293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295" name="Picture 294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96" name="Picture 295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297" name="Picture 296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98" name="Line 3"/>
          <p:cNvSpPr/>
          <p:nvPr/>
        </p:nvSpPr>
        <p:spPr>
          <a:xfrm flipH="1">
            <a:off x="3322800" y="23968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299" name="Line 4"/>
          <p:cNvSpPr/>
          <p:nvPr/>
        </p:nvSpPr>
        <p:spPr>
          <a:xfrm flipH="1">
            <a:off x="3907080" y="24202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00" name="Line 5"/>
          <p:cNvSpPr/>
          <p:nvPr/>
        </p:nvSpPr>
        <p:spPr>
          <a:xfrm flipH="1">
            <a:off x="2720520" y="2406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300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302" name="Picture 301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303" name="Picture 302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304" name="Picture 303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305" name="Picture 304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 w="91440">
            <a:noFill/>
          </a:ln>
        </p:spPr>
      </p:pic>
      <p:sp>
        <p:nvSpPr>
          <p:cNvPr id="30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Pick the maximum margin hyperplane</a:t>
            </a:r>
          </a:p>
        </p:txBody>
      </p:sp>
      <p:sp>
        <p:nvSpPr>
          <p:cNvPr id="307" name="TextShape 2"/>
          <p:cNvSpPr txBox="1"/>
          <p:nvPr/>
        </p:nvSpPr>
        <p:spPr>
          <a:xfrm>
            <a:off x="360000" y="1661040"/>
            <a:ext cx="67528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</a:t>
            </a:r>
            <a:r>
              <a:rPr lang="en-US" sz="3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lang="en-US" sz="3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ector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Machines (SVM)</a:t>
            </a:r>
          </a:p>
        </p:txBody>
      </p:sp>
      <p:pic>
        <p:nvPicPr>
          <p:cNvPr id="308" name="Picture 307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309" name="Picture 308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310" name="Picture 309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311" name="Picture 310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312" name="Line 3"/>
          <p:cNvSpPr/>
          <p:nvPr/>
        </p:nvSpPr>
        <p:spPr>
          <a:xfrm flipH="1">
            <a:off x="3322800" y="23968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3" name="Line 4"/>
          <p:cNvSpPr/>
          <p:nvPr/>
        </p:nvSpPr>
        <p:spPr>
          <a:xfrm flipH="1">
            <a:off x="3907080" y="24202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4" name="Line 5"/>
          <p:cNvSpPr/>
          <p:nvPr/>
        </p:nvSpPr>
        <p:spPr>
          <a:xfrm flipH="1">
            <a:off x="2720520" y="2406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5" name="CustomShape 6"/>
          <p:cNvSpPr/>
          <p:nvPr/>
        </p:nvSpPr>
        <p:spPr>
          <a:xfrm>
            <a:off x="5236560" y="3601440"/>
            <a:ext cx="1521000" cy="1062000"/>
          </a:xfrm>
          <a:prstGeom prst="rect">
            <a:avLst/>
          </a:prstGeom>
          <a:noFill/>
          <a:ln w="91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6" name="CustomShape 7"/>
          <p:cNvSpPr/>
          <p:nvPr/>
        </p:nvSpPr>
        <p:spPr>
          <a:xfrm>
            <a:off x="2386080" y="2645640"/>
            <a:ext cx="1562400" cy="1062000"/>
          </a:xfrm>
          <a:prstGeom prst="rect">
            <a:avLst/>
          </a:prstGeom>
          <a:noFill/>
          <a:ln w="91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(Hard Margin)</a:t>
            </a:r>
          </a:p>
        </p:txBody>
      </p:sp>
      <p:pic>
        <p:nvPicPr>
          <p:cNvPr id="318" name="Picture 317"/>
          <p:cNvPicPr/>
          <p:nvPr/>
        </p:nvPicPr>
        <p:blipFill>
          <a:blip r:embed="rId2"/>
          <a:stretch/>
        </p:blipFill>
        <p:spPr>
          <a:xfrm>
            <a:off x="502560" y="1737360"/>
            <a:ext cx="9184320" cy="5222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300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302" name="Picture 301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303" name="Picture 302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304" name="Picture 303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305" name="Picture 304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 w="91440">
            <a:noFill/>
          </a:ln>
        </p:spPr>
      </p:pic>
      <p:sp>
        <p:nvSpPr>
          <p:cNvPr id="30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Pick the maximum margin hyperplane</a:t>
            </a:r>
          </a:p>
        </p:txBody>
      </p:sp>
      <p:sp>
        <p:nvSpPr>
          <p:cNvPr id="307" name="TextShape 2"/>
          <p:cNvSpPr txBox="1"/>
          <p:nvPr/>
        </p:nvSpPr>
        <p:spPr>
          <a:xfrm>
            <a:off x="360000" y="1661040"/>
            <a:ext cx="67528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</a:t>
            </a:r>
            <a:r>
              <a:rPr lang="en-US" sz="3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</a:t>
            </a:r>
            <a:r>
              <a:rPr lang="en-US" sz="32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ector 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Machines (SVM)</a:t>
            </a:r>
          </a:p>
        </p:txBody>
      </p:sp>
      <p:pic>
        <p:nvPicPr>
          <p:cNvPr id="308" name="Picture 307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309" name="Picture 308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310" name="Picture 309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311" name="Picture 310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312" name="Line 3"/>
          <p:cNvSpPr/>
          <p:nvPr/>
        </p:nvSpPr>
        <p:spPr>
          <a:xfrm flipH="1">
            <a:off x="3322800" y="23968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3" name="Line 4"/>
          <p:cNvSpPr/>
          <p:nvPr/>
        </p:nvSpPr>
        <p:spPr>
          <a:xfrm flipH="1">
            <a:off x="3907080" y="242028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4" name="Line 5"/>
          <p:cNvSpPr/>
          <p:nvPr/>
        </p:nvSpPr>
        <p:spPr>
          <a:xfrm flipH="1">
            <a:off x="2720520" y="2406600"/>
            <a:ext cx="1734480" cy="4898880"/>
          </a:xfrm>
          <a:prstGeom prst="line">
            <a:avLst/>
          </a:prstGeom>
          <a:ln w="91440">
            <a:solidFill>
              <a:srgbClr val="008080"/>
            </a:solidFill>
            <a:prstDash val="sys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5" name="CustomShape 6"/>
          <p:cNvSpPr/>
          <p:nvPr/>
        </p:nvSpPr>
        <p:spPr>
          <a:xfrm>
            <a:off x="5236560" y="3601440"/>
            <a:ext cx="1521000" cy="1062000"/>
          </a:xfrm>
          <a:prstGeom prst="rect">
            <a:avLst/>
          </a:prstGeom>
          <a:noFill/>
          <a:ln w="91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16" name="CustomShape 7"/>
          <p:cNvSpPr/>
          <p:nvPr/>
        </p:nvSpPr>
        <p:spPr>
          <a:xfrm>
            <a:off x="2386080" y="2645640"/>
            <a:ext cx="1562400" cy="1062000"/>
          </a:xfrm>
          <a:prstGeom prst="rect">
            <a:avLst/>
          </a:prstGeom>
          <a:noFill/>
          <a:ln w="9144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C64F2E5-7CD1-9143-99C8-82E25A18BC14}"/>
              </a:ext>
            </a:extLst>
          </p:cNvPr>
          <p:cNvCxnSpPr>
            <a:cxnSpLocks/>
          </p:cNvCxnSpPr>
          <p:nvPr/>
        </p:nvCxnSpPr>
        <p:spPr>
          <a:xfrm flipH="1" flipV="1">
            <a:off x="3147840" y="4340506"/>
            <a:ext cx="1042196" cy="41437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5B0B4F7-EC14-814D-A62B-E18A7AB1BB19}"/>
              </a:ext>
            </a:extLst>
          </p:cNvPr>
          <p:cNvCxnSpPr>
            <a:cxnSpLocks/>
          </p:cNvCxnSpPr>
          <p:nvPr/>
        </p:nvCxnSpPr>
        <p:spPr>
          <a:xfrm flipH="1" flipV="1">
            <a:off x="1829834" y="3784918"/>
            <a:ext cx="2350556" cy="9718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48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971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Dual (Hard Margin)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/>
              <p:nvPr/>
            </p:nvSpPr>
            <p:spPr>
              <a:xfrm>
                <a:off x="428400" y="1446838"/>
                <a:ext cx="9071640" cy="5985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Lagrange multipliers: a way of finding the extremum of a function subject to constraints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want to minimize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p>
                        <m: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subject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b="0" i="1" spc="-1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pc="-1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pc="-1" smtClean="0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define a new function and find its minimum instead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trike="noStrike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4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4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4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2400" b="0" i="1" strike="noStrike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≥0</m:t>
                          </m:r>
                        </m:e>
                      </m:nary>
                    </m:oMath>
                  </m:oMathPara>
                </a14:m>
                <a:endParaRPr lang="ro-RO" sz="2400" i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=0⟹</m:t>
                          </m:r>
                        </m:e>
                      </m:nary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i="1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mbria Math" panose="02040503050406030204" pitchFamily="18" charset="0"/>
                </a:endParaRP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ro-RO" sz="24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=0⟹</m:t>
                          </m:r>
                        </m:e>
                      </m:nary>
                      <m:nary>
                        <m:naryPr>
                          <m:chr m:val="∑"/>
                          <m:supHide m:val="on"/>
                          <m:ctrl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ro-RO" sz="24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are called Lagrange multipliers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00" y="1446838"/>
                <a:ext cx="9071640" cy="5985140"/>
              </a:xfrm>
              <a:prstGeom prst="rect">
                <a:avLst/>
              </a:prstGeom>
              <a:blipFill>
                <a:blip r:embed="rId2"/>
                <a:stretch>
                  <a:fillRect l="-699" t="-1480" b="-1479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33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971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Dual (Hard Margin)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/>
              <p:nvPr/>
            </p:nvSpPr>
            <p:spPr>
              <a:xfrm>
                <a:off x="266218" y="1574160"/>
                <a:ext cx="9583838" cy="5985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32000" indent="-324000">
                  <a:spcAft>
                    <a:spcPts val="1414"/>
                  </a:spcAft>
                  <a:buClr>
                    <a:schemeClr val="bg1"/>
                  </a:buClr>
                  <a:buSzPct val="45000"/>
                  <a:buFont typeface="Wingdings" charset="2"/>
                  <a:buChar char=""/>
                </a:pPr>
                <a14:m>
                  <m:oMath xmlns:m="http://schemas.openxmlformats.org/officeDocument/2006/math">
                    <m:r>
                      <a:rPr lang="en-US" sz="22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  <m:sup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22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2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  <m:r>
                                      <a:rPr lang="en-US" sz="2200" i="1" spc="-1">
                                        <a:solidFill>
                                          <a:srgbClr val="000000"/>
                                        </a:solidFill>
                                        <a:uFill>
                                          <a:solidFill>
                                            <a:srgbClr val="FFFFFF"/>
                                          </a:solidFill>
                                        </a:u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sz="2200" i="1" spc="-1">
                                            <a:solidFill>
                                              <a:srgbClr val="000000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i="1" spc="-1">
                                            <a:solidFill>
                                              <a:srgbClr val="000000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200" i="1" spc="-1">
                                            <a:solidFill>
                                              <a:srgbClr val="000000"/>
                                            </a:solidFill>
                                            <a:uFill>
                                              <a:solidFill>
                                                <a:srgbClr val="FFFFFF"/>
                                              </a:solidFill>
                                            </a:u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</m:d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sz="22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chemeClr val="bg1"/>
                  </a:buClr>
                  <a:buSzPct val="45000"/>
                  <a:buFont typeface="Wingdings" charset="2"/>
                  <a:buChar char=""/>
                </a:pPr>
                <a14:m>
                  <m:oMath xmlns:m="http://schemas.openxmlformats.org/officeDocument/2006/math"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200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2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				</a:t>
                </a:r>
              </a:p>
              <a:p>
                <a:pPr marL="432000" indent="-324000">
                  <a:spcAft>
                    <a:spcPts val="1414"/>
                  </a:spcAft>
                  <a:buClr>
                    <a:schemeClr val="bg1"/>
                  </a:buClr>
                  <a:buSzPct val="45000"/>
                  <a:buFont typeface="Wingdings" charset="2"/>
                  <a:buChar char="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=0</m:t>
                        </m:r>
                      </m:e>
                    </m:nary>
                  </m:oMath>
                </a14:m>
                <a:endParaRPr lang="en-US" sz="2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FF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b="0" strike="noStrike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Note: The optimization depends only on the scalar product of training sample pairs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will be non-zero only for support vectors</a:t>
                </a: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Our decision rule (in primal form) was: </a:t>
                </a:r>
                <a14:m>
                  <m:oMath xmlns:m="http://schemas.openxmlformats.org/officeDocument/2006/math"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positive if</a:t>
                </a: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In dual form, it becomes: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pc="-1" smtClean="0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FF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Note: The decision also depends on the scalar product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FF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Note: </a:t>
                </a:r>
                <a14:m>
                  <m:oMath xmlns:m="http://schemas.openxmlformats.org/officeDocument/2006/math">
                    <m:r>
                      <a:rPr lang="en-US" sz="2400" i="1" spc="-1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4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can be computed from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lang="en-US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pc="-1">
                                    <a:solidFill>
                                      <a:srgbClr val="FF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pc="-1">
                                    <a:solidFill>
                                      <a:srgbClr val="FF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 spc="-1">
                                    <a:solidFill>
                                      <a:srgbClr val="FF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 spc="-1">
                                <a:solidFill>
                                  <a:srgbClr val="FF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400" i="1" spc="-1" smtClean="0">
                                    <a:solidFill>
                                      <a:srgbClr val="FF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pc="-1" smtClean="0">
                                    <a:solidFill>
                                      <a:srgbClr val="FF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spc="-1" smtClean="0">
                                    <a:solidFill>
                                      <a:srgbClr val="FF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r>
                  <a:rPr lang="en-US" sz="24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pc="-1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pc="-1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spc="-1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24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for some positive support vector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</m:oMath>
                </a14:m>
                <a:endParaRPr lang="en-US" sz="2400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18" y="1574160"/>
                <a:ext cx="9583838" cy="5985140"/>
              </a:xfrm>
              <a:prstGeom prst="rect">
                <a:avLst/>
              </a:prstGeom>
              <a:blipFill>
                <a:blip r:embed="rId2"/>
                <a:stretch>
                  <a:fillRect l="-794" t="-953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Brace 1">
            <a:extLst>
              <a:ext uri="{FF2B5EF4-FFF2-40B4-BE49-F238E27FC236}">
                <a16:creationId xmlns:a16="http://schemas.microsoft.com/office/drawing/2014/main" id="{FED435A8-9454-B84D-86B0-F78F343C95A3}"/>
              </a:ext>
            </a:extLst>
          </p:cNvPr>
          <p:cNvSpPr/>
          <p:nvPr/>
        </p:nvSpPr>
        <p:spPr>
          <a:xfrm>
            <a:off x="5289629" y="1585734"/>
            <a:ext cx="347241" cy="1435261"/>
          </a:xfrm>
          <a:prstGeom prst="rightBrace">
            <a:avLst>
              <a:gd name="adj1" fmla="val 51666"/>
              <a:gd name="adj2" fmla="val 5093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4DA24D-8C17-8244-9B3C-F0DBCCB7678D}"/>
                  </a:ext>
                </a:extLst>
              </p:cNvPr>
              <p:cNvSpPr txBox="1"/>
              <p:nvPr/>
            </p:nvSpPr>
            <p:spPr>
              <a:xfrm>
                <a:off x="5636869" y="1909445"/>
                <a:ext cx="4443756" cy="9521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o-RO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ro-RO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ro-RO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o-RO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ro-RO" sz="2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4DA24D-8C17-8244-9B3C-F0DBCCB76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869" y="1909445"/>
                <a:ext cx="4443756" cy="952120"/>
              </a:xfrm>
              <a:prstGeom prst="rect">
                <a:avLst/>
              </a:prstGeom>
              <a:blipFill>
                <a:blip r:embed="rId3"/>
                <a:stretch>
                  <a:fillRect l="-9714" t="-121053" r="-286" b="-167105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92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971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Dual (Hard Margin)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/>
              <p:nvPr/>
            </p:nvSpPr>
            <p:spPr>
              <a:xfrm>
                <a:off x="266218" y="1574160"/>
                <a:ext cx="9583838" cy="5985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decision rule (in dual form) is: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positive 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565200" indent="-457200" algn="ctr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In order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we have to: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o-RO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ro-RO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ro-RO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o-RO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∀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18" y="1574160"/>
                <a:ext cx="9583838" cy="5985140"/>
              </a:xfrm>
              <a:prstGeom prst="rect">
                <a:avLst/>
              </a:prstGeom>
              <a:blipFill>
                <a:blip r:embed="rId2"/>
                <a:stretch>
                  <a:fillRect l="-926" t="-19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775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971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(Hard Margin)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/>
              <p:nvPr/>
            </p:nvSpPr>
            <p:spPr>
              <a:xfrm>
                <a:off x="196770" y="1458413"/>
                <a:ext cx="4843052" cy="3808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3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Primal form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Decision rule: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uFill>
                      <a:solidFill>
                        <a:srgbClr val="FFFFFF"/>
                      </a:solidFill>
                    </a:uFill>
                  </a:rPr>
                  <a:t>Optimization problem: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2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70" y="1458413"/>
                <a:ext cx="4843052" cy="3808068"/>
              </a:xfrm>
              <a:prstGeom prst="rect">
                <a:avLst/>
              </a:prstGeom>
              <a:blipFill>
                <a:blip r:embed="rId2"/>
                <a:stretch>
                  <a:fillRect l="-783" t="-29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Shape 2">
                <a:extLst>
                  <a:ext uri="{FF2B5EF4-FFF2-40B4-BE49-F238E27FC236}">
                    <a16:creationId xmlns:a16="http://schemas.microsoft.com/office/drawing/2014/main" id="{0EECC0F8-7455-C342-AB29-935A0E448DD1}"/>
                  </a:ext>
                </a:extLst>
              </p:cNvPr>
              <p:cNvSpPr txBox="1"/>
              <p:nvPr/>
            </p:nvSpPr>
            <p:spPr>
              <a:xfrm>
                <a:off x="5039821" y="1458412"/>
                <a:ext cx="4844036" cy="38080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3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Dual form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Decision rule: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uFill>
                      <a:solidFill>
                        <a:srgbClr val="FFFFFF"/>
                      </a:solidFill>
                    </a:uFill>
                  </a:rPr>
                  <a:t>Optimization problem: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o-RO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ro-RO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ro-RO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o-RO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5" name="TextShape 2">
                <a:extLst>
                  <a:ext uri="{FF2B5EF4-FFF2-40B4-BE49-F238E27FC236}">
                    <a16:creationId xmlns:a16="http://schemas.microsoft.com/office/drawing/2014/main" id="{0EECC0F8-7455-C342-AB29-935A0E448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821" y="1458412"/>
                <a:ext cx="4844036" cy="3808069"/>
              </a:xfrm>
              <a:prstGeom prst="rect">
                <a:avLst/>
              </a:prstGeom>
              <a:blipFill>
                <a:blip r:embed="rId3"/>
                <a:stretch>
                  <a:fillRect l="-5497" t="-2990" b="-239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Shape 2">
                <a:extLst>
                  <a:ext uri="{FF2B5EF4-FFF2-40B4-BE49-F238E27FC236}">
                    <a16:creationId xmlns:a16="http://schemas.microsoft.com/office/drawing/2014/main" id="{5749816A-2742-B24A-A072-68A3C501500A}"/>
                  </a:ext>
                </a:extLst>
              </p:cNvPr>
              <p:cNvSpPr txBox="1"/>
              <p:nvPr/>
            </p:nvSpPr>
            <p:spPr>
              <a:xfrm>
                <a:off x="196768" y="5474825"/>
                <a:ext cx="9583838" cy="17835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Primal has as many params as features (</a:t>
                </a:r>
                <a14:m>
                  <m:oMath xmlns:m="http://schemas.openxmlformats.org/officeDocument/2006/math">
                    <m:r>
                      <a:rPr lang="en-US" sz="24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)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Dual has as many params as samples (</a:t>
                </a:r>
                <a14:m>
                  <m:oMath xmlns:m="http://schemas.openxmlformats.org/officeDocument/2006/math">
                    <m:r>
                      <a:rPr lang="en-US" sz="2400" b="0" i="1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4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)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It is more efficient to optimize primal if </a:t>
                </a:r>
                <a14:m>
                  <m:oMath xmlns:m="http://schemas.openxmlformats.org/officeDocument/2006/math">
                    <m:r>
                      <a:rPr lang="en-US" sz="24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24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sz="2400" i="1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b="0" strike="noStrike" spc="-1" dirty="0">
                  <a:solidFill>
                    <a:srgbClr val="FF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6" name="TextShape 2">
                <a:extLst>
                  <a:ext uri="{FF2B5EF4-FFF2-40B4-BE49-F238E27FC236}">
                    <a16:creationId xmlns:a16="http://schemas.microsoft.com/office/drawing/2014/main" id="{5749816A-2742-B24A-A072-68A3C5015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8" y="5474825"/>
                <a:ext cx="9583838" cy="1783530"/>
              </a:xfrm>
              <a:prstGeom prst="rect">
                <a:avLst/>
              </a:prstGeom>
              <a:blipFill>
                <a:blip r:embed="rId4"/>
                <a:stretch>
                  <a:fillRect l="-529" t="-49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66A2CA-121B-1C47-9FB3-D327CEA29A83}"/>
              </a:ext>
            </a:extLst>
          </p:cNvPr>
          <p:cNvCxnSpPr/>
          <p:nvPr/>
        </p:nvCxnSpPr>
        <p:spPr>
          <a:xfrm>
            <a:off x="4884515" y="1458412"/>
            <a:ext cx="0" cy="37270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71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XOR (Minsky &amp; </a:t>
            </a:r>
            <a:r>
              <a:rPr lang="en-US" sz="4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Papert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1969)</a:t>
            </a:r>
          </a:p>
        </p:txBody>
      </p:sp>
      <p:sp>
        <p:nvSpPr>
          <p:cNvPr id="153" name="TextShape 2"/>
          <p:cNvSpPr txBox="1"/>
          <p:nvPr/>
        </p:nvSpPr>
        <p:spPr>
          <a:xfrm>
            <a:off x="46584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4" name="Imagine 3" descr="ch1fig5.jpg"/>
          <p:cNvPicPr/>
          <p:nvPr/>
        </p:nvPicPr>
        <p:blipFill>
          <a:blip r:embed="rId2"/>
          <a:stretch/>
        </p:blipFill>
        <p:spPr>
          <a:xfrm>
            <a:off x="465840" y="3439932"/>
            <a:ext cx="5946840" cy="2772000"/>
          </a:xfrm>
          <a:prstGeom prst="rect">
            <a:avLst/>
          </a:prstGeom>
          <a:ln>
            <a:noFill/>
          </a:ln>
        </p:spPr>
      </p:pic>
      <p:sp>
        <p:nvSpPr>
          <p:cNvPr id="155" name="TextShape 3"/>
          <p:cNvSpPr txBox="1"/>
          <p:nvPr/>
        </p:nvSpPr>
        <p:spPr>
          <a:xfrm>
            <a:off x="548640" y="1737360"/>
            <a:ext cx="8778240" cy="2091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linear classification method cannot solve the XOR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3E8376-04E7-7447-B458-8E99FC0E0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3779837"/>
            <a:ext cx="3118500" cy="23451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sp>
        <p:nvSpPr>
          <p:cNvPr id="320" name="TextShape 2"/>
          <p:cNvSpPr txBox="1"/>
          <p:nvPr/>
        </p:nvSpPr>
        <p:spPr>
          <a:xfrm>
            <a:off x="324465" y="1661040"/>
            <a:ext cx="9459616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happens when we train a hard-margin SVM on this data set?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2D5074-3F0C-ED4C-A7EB-73B788DFC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81" y="3371922"/>
            <a:ext cx="5037718" cy="3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78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sp>
        <p:nvSpPr>
          <p:cNvPr id="320" name="TextShape 2"/>
          <p:cNvSpPr txBox="1"/>
          <p:nvPr/>
        </p:nvSpPr>
        <p:spPr>
          <a:xfrm>
            <a:off x="324465" y="1661040"/>
            <a:ext cx="9459615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happens when we train a hard-margin SVM on this data set?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succeeds at separating the training samples, but with a very tight margin</a:t>
            </a:r>
          </a:p>
        </p:txBody>
      </p:sp>
      <p:pic>
        <p:nvPicPr>
          <p:cNvPr id="3" name="Picture 2" descr="A picture containing table, orange, red, sitting&#10;&#10;Description automatically generated">
            <a:extLst>
              <a:ext uri="{FF2B5EF4-FFF2-40B4-BE49-F238E27FC236}">
                <a16:creationId xmlns:a16="http://schemas.microsoft.com/office/drawing/2014/main" id="{D018B283-8224-BD40-BAD6-74851AC4B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80" y="3371922"/>
            <a:ext cx="5037719" cy="3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16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pic>
        <p:nvPicPr>
          <p:cNvPr id="3" name="Picture 2" descr="A picture containing group, table, ready, water&#10;&#10;Description automatically generated">
            <a:extLst>
              <a:ext uri="{FF2B5EF4-FFF2-40B4-BE49-F238E27FC236}">
                <a16:creationId xmlns:a16="http://schemas.microsoft.com/office/drawing/2014/main" id="{176E89E6-E60E-3A44-8A3C-BF4FB68A5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80" y="3371922"/>
            <a:ext cx="5037719" cy="3779838"/>
          </a:xfrm>
          <a:prstGeom prst="rect">
            <a:avLst/>
          </a:prstGeom>
        </p:spPr>
      </p:pic>
      <p:sp>
        <p:nvSpPr>
          <p:cNvPr id="5" name="TextShape 2">
            <a:extLst>
              <a:ext uri="{FF2B5EF4-FFF2-40B4-BE49-F238E27FC236}">
                <a16:creationId xmlns:a16="http://schemas.microsoft.com/office/drawing/2014/main" id="{F9B3776A-390D-C942-8FF2-EAC25F19117D}"/>
              </a:ext>
            </a:extLst>
          </p:cNvPr>
          <p:cNvSpPr txBox="1"/>
          <p:nvPr/>
        </p:nvSpPr>
        <p:spPr>
          <a:xfrm>
            <a:off x="324465" y="1661040"/>
            <a:ext cx="9459616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happens when we train a hard-margin SVM on this data set?</a:t>
            </a:r>
          </a:p>
        </p:txBody>
      </p:sp>
    </p:spTree>
    <p:extLst>
      <p:ext uri="{BB962C8B-B14F-4D97-AF65-F5344CB8AC3E}">
        <p14:creationId xmlns:p14="http://schemas.microsoft.com/office/powerpoint/2010/main" val="2110292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sp>
        <p:nvSpPr>
          <p:cNvPr id="320" name="TextShape 2"/>
          <p:cNvSpPr txBox="1"/>
          <p:nvPr/>
        </p:nvSpPr>
        <p:spPr>
          <a:xfrm>
            <a:off x="324465" y="1661040"/>
            <a:ext cx="9459614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happens when we train a hard-margin SVM on this data set?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fails, because the samples are not linearly separable</a:t>
            </a:r>
          </a:p>
        </p:txBody>
      </p:sp>
      <p:pic>
        <p:nvPicPr>
          <p:cNvPr id="3" name="Picture 2" descr="A picture containing table, lot, large, red&#10;&#10;Description automatically generated">
            <a:extLst>
              <a:ext uri="{FF2B5EF4-FFF2-40B4-BE49-F238E27FC236}">
                <a16:creationId xmlns:a16="http://schemas.microsoft.com/office/drawing/2014/main" id="{3865FD30-48A5-654F-A833-7066F2686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80" y="3371922"/>
            <a:ext cx="5037719" cy="37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12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sp>
        <p:nvSpPr>
          <p:cNvPr id="320" name="TextShape 2"/>
          <p:cNvSpPr txBox="1"/>
          <p:nvPr/>
        </p:nvSpPr>
        <p:spPr>
          <a:xfrm>
            <a:off x="360000" y="1661040"/>
            <a:ext cx="94240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would the more “reasonable” solutions be?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5CCE5-24AE-8A4E-BEEC-BE73DB0627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7" y="2746003"/>
            <a:ext cx="9360625" cy="332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30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sp>
        <p:nvSpPr>
          <p:cNvPr id="320" name="TextShape 2"/>
          <p:cNvSpPr txBox="1"/>
          <p:nvPr/>
        </p:nvSpPr>
        <p:spPr>
          <a:xfrm>
            <a:off x="360000" y="1661040"/>
            <a:ext cx="94240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would the more “reasonable” solutions be?</a:t>
            </a:r>
          </a:p>
        </p:txBody>
      </p:sp>
      <p:pic>
        <p:nvPicPr>
          <p:cNvPr id="4" name="Picture 3" descr="A picture containing building, table, sitting, large&#10;&#10;Description automatically generated">
            <a:extLst>
              <a:ext uri="{FF2B5EF4-FFF2-40B4-BE49-F238E27FC236}">
                <a16:creationId xmlns:a16="http://schemas.microsoft.com/office/drawing/2014/main" id="{AE490861-F48E-EA40-B3B9-E2AEA4DD78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97" y="2746800"/>
            <a:ext cx="9360000" cy="33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688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sp>
        <p:nvSpPr>
          <p:cNvPr id="320" name="TextShape 2"/>
          <p:cNvSpPr txBox="1"/>
          <p:nvPr/>
        </p:nvSpPr>
        <p:spPr>
          <a:xfrm>
            <a:off x="157164" y="1432433"/>
            <a:ext cx="6329362" cy="58827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Allow some training samples to be misclassified, at a cost.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EAFC326-3722-E749-9C4C-760E31B28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3060000"/>
            <a:ext cx="4066368" cy="305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61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TextShape 2"/>
              <p:cNvSpPr txBox="1"/>
              <p:nvPr/>
            </p:nvSpPr>
            <p:spPr>
              <a:xfrm>
                <a:off x="157164" y="1432433"/>
                <a:ext cx="6329362" cy="58827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Allow some training samples to be misclassified, at a cost.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introduce slack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2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200" b="0" i="1" spc="-1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(how much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allowed to cross the border):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𝑤</m:t>
                            </m:r>
                            <m:r>
                              <a:rPr lang="en-US" sz="22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becomes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2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optimization problem becomes: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200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sz="22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Trade-off between making the margin wide and allowing training mistakes</a:t>
                </a: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200" b="0" i="1" strike="noStrike" spc="-1" dirty="0" smtClean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22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controls the weight of the mistakes</a:t>
                </a:r>
              </a:p>
            </p:txBody>
          </p:sp>
        </mc:Choice>
        <mc:Fallback xmlns="">
          <p:sp>
            <p:nvSpPr>
              <p:cNvPr id="320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4" y="1432433"/>
                <a:ext cx="6329362" cy="5882764"/>
              </a:xfrm>
              <a:prstGeom prst="rect">
                <a:avLst/>
              </a:prstGeom>
              <a:blipFill>
                <a:blip r:embed="rId2"/>
                <a:stretch>
                  <a:fillRect l="-802" t="-1293" r="-3206"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3E12F03-B09C-EA47-890A-8DDACBA39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288" y="3045712"/>
            <a:ext cx="4068000" cy="30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2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sp>
        <p:nvSpPr>
          <p:cNvPr id="320" name="TextShape 2"/>
          <p:cNvSpPr txBox="1"/>
          <p:nvPr/>
        </p:nvSpPr>
        <p:spPr>
          <a:xfrm>
            <a:off x="360000" y="1661040"/>
            <a:ext cx="94240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When the examples are non-linearly separable:</a:t>
            </a:r>
          </a:p>
        </p:txBody>
      </p:sp>
      <p:pic>
        <p:nvPicPr>
          <p:cNvPr id="321" name="Picture 320"/>
          <p:cNvPicPr/>
          <p:nvPr/>
        </p:nvPicPr>
        <p:blipFill>
          <a:blip r:embed="rId2"/>
          <a:stretch/>
        </p:blipFill>
        <p:spPr>
          <a:xfrm>
            <a:off x="394560" y="2742120"/>
            <a:ext cx="9206640" cy="4021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E2269-738C-CA4A-BC60-3DDBC1067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18" y="1362999"/>
            <a:ext cx="7360188" cy="606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04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Solution 1: Neural Networks</a:t>
            </a:r>
          </a:p>
        </p:txBody>
      </p:sp>
      <p:sp>
        <p:nvSpPr>
          <p:cNvPr id="15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TextShape 3"/>
          <p:cNvSpPr txBox="1"/>
          <p:nvPr/>
        </p:nvSpPr>
        <p:spPr>
          <a:xfrm>
            <a:off x="466200" y="1906200"/>
            <a:ext cx="9071640" cy="4718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9" name="Picture 158"/>
          <p:cNvPicPr/>
          <p:nvPr/>
        </p:nvPicPr>
        <p:blipFill>
          <a:blip r:embed="rId2"/>
          <a:stretch/>
        </p:blipFill>
        <p:spPr>
          <a:xfrm>
            <a:off x="1260720" y="1672560"/>
            <a:ext cx="7791840" cy="505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Hinge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TextShape 2"/>
              <p:cNvSpPr txBox="1"/>
              <p:nvPr/>
            </p:nvSpPr>
            <p:spPr>
              <a:xfrm>
                <a:off x="157164" y="1432433"/>
                <a:ext cx="9418476" cy="58827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200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≥−</m:t>
                      </m:r>
                      <m:sSub>
                        <m:sSub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By replacing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US" sz="22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in the minimization problem, we get: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 1−</m:t>
                                  </m:r>
                                  <m:sSub>
                                    <m:sSub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m:rPr>
                              <m:nor/>
                            </m:rPr>
                            <a:rPr lang="ro-RO" sz="22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320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4" y="1432433"/>
                <a:ext cx="9418476" cy="5882764"/>
              </a:xfrm>
              <a:prstGeom prst="rect">
                <a:avLst/>
              </a:prstGeom>
              <a:blipFill>
                <a:blip r:embed="rId2"/>
                <a:stretch>
                  <a:fillRect l="-538" t="-206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D88AB188-05A5-3B4F-A0EA-5699A24A56CB}"/>
              </a:ext>
            </a:extLst>
          </p:cNvPr>
          <p:cNvSpPr/>
          <p:nvPr/>
        </p:nvSpPr>
        <p:spPr>
          <a:xfrm>
            <a:off x="4866402" y="1455262"/>
            <a:ext cx="347241" cy="1873725"/>
          </a:xfrm>
          <a:prstGeom prst="rightBrace">
            <a:avLst>
              <a:gd name="adj1" fmla="val 51666"/>
              <a:gd name="adj2" fmla="val 50936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1E3A16-5837-1545-B4F7-747352C950C1}"/>
                  </a:ext>
                </a:extLst>
              </p:cNvPr>
              <p:cNvSpPr txBox="1"/>
              <p:nvPr/>
            </p:nvSpPr>
            <p:spPr>
              <a:xfrm>
                <a:off x="5199354" y="2187926"/>
                <a:ext cx="4130383" cy="474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2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b="0" i="0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200" b="0" i="1" spc="-1" smtClean="0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 1−</m:t>
                              </m:r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ro-RO" sz="2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1E3A16-5837-1545-B4F7-747352C95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354" y="2187926"/>
                <a:ext cx="4130383" cy="474489"/>
              </a:xfrm>
              <a:prstGeom prst="rect">
                <a:avLst/>
              </a:prstGeom>
              <a:blipFill>
                <a:blip r:embed="rId3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49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Hinge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0" name="TextShape 2"/>
              <p:cNvSpPr txBox="1"/>
              <p:nvPr/>
            </p:nvSpPr>
            <p:spPr>
              <a:xfrm>
                <a:off x="157164" y="1432433"/>
                <a:ext cx="9418476" cy="58827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 1−</m:t>
                                  </m:r>
                                  <m:sSub>
                                    <m:sSub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m:rPr>
                              <m:nor/>
                            </m:rPr>
                            <a:rPr lang="ro-RO" sz="22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hinge loss is defined as follows: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fName>
                        <m:e>
                          <m:d>
                            <m:dPr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2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200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 1−</m:t>
                                  </m:r>
                                  <m:sSub>
                                    <m:sSub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2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can rewrite the minimization 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:r>
                  <a:rPr lang="en-US" sz="22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problem as follows: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ctrlPr>
                            <a:rPr lang="en-US" sz="220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𝐶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2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200" b="0" i="0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2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2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</m:func>
                              <m:sSup>
                                <m:sSupPr>
                                  <m:ctrlP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100000"/>
                </a:pPr>
                <a:endParaRPr lang="en-US" sz="22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FF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2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Note: The soft-margin SVM is actually minimizing the hinge loss with regularization</a:t>
                </a:r>
              </a:p>
            </p:txBody>
          </p:sp>
        </mc:Choice>
        <mc:Fallback xmlns="">
          <p:sp>
            <p:nvSpPr>
              <p:cNvPr id="320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4" y="1432433"/>
                <a:ext cx="9418476" cy="5882764"/>
              </a:xfrm>
              <a:prstGeom prst="rect">
                <a:avLst/>
              </a:prstGeom>
              <a:blipFill>
                <a:blip r:embed="rId2"/>
                <a:stretch>
                  <a:fillRect l="-674" t="-20690" b="-517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5D0F560F-EC1D-354A-A048-AC3430580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887" y="2316533"/>
            <a:ext cx="5616574" cy="406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8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971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(Soft Margin)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/>
              <p:nvPr/>
            </p:nvSpPr>
            <p:spPr>
              <a:xfrm>
                <a:off x="266218" y="1574160"/>
                <a:ext cx="9583838" cy="5985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decision rule (in primal form) is: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 xmlns:m="http://schemas.openxmlformats.org/officeDocument/2006/math"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positive if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 ≥0</m:t>
                    </m:r>
                  </m:oMath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In order to obtain </a:t>
                </a:r>
                <a14:m>
                  <m:oMath xmlns:m="http://schemas.openxmlformats.org/officeDocument/2006/math">
                    <m:r>
                      <a:rPr lang="en-US" sz="2800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we have to: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800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−1</m:t>
                      </m:r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≥−</m:t>
                      </m:r>
                      <m:sSub>
                        <m:sSubPr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Or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func>
                            <m:funcPr>
                              <m:ctrlPr>
                                <a:rPr lang="en-US" sz="24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 1−</m:t>
                                  </m:r>
                                  <m:sSub>
                                    <m:sSubPr>
                                      <m:ctrlP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4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r>
                                            <a:rPr lang="en-US" sz="24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4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4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4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24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m:rPr>
                              <m:nor/>
                            </m:rPr>
                            <a:rPr lang="ro-RO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18" y="1574160"/>
                <a:ext cx="9583838" cy="5985140"/>
              </a:xfrm>
              <a:prstGeom prst="rect">
                <a:avLst/>
              </a:prstGeom>
              <a:blipFill>
                <a:blip r:embed="rId2"/>
                <a:stretch>
                  <a:fillRect l="-1060" t="-1691" b="-255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943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504000" y="301320"/>
            <a:ext cx="9071640" cy="97189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Dual (Soft Margin)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/>
              <p:nvPr/>
            </p:nvSpPr>
            <p:spPr>
              <a:xfrm>
                <a:off x="266218" y="1574160"/>
                <a:ext cx="9583838" cy="59851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The decision rule (in dual form) is: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 xmlns:m="http://schemas.openxmlformats.org/officeDocument/2006/math"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positive if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⟨"/>
                            <m:endChr m:val="⟩"/>
                            <m:ctrlP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i="1" spc="-1">
                                    <a:solidFill>
                                      <a:srgbClr val="000000"/>
                                    </a:solidFill>
                                    <a:uFill>
                                      <a:solidFill>
                                        <a:srgbClr val="FFFFFF"/>
                                      </a:solidFill>
                                    </a:u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i="1" spc="-1">
                                <a:solidFill>
                                  <a:srgbClr val="000000"/>
                                </a:solidFill>
                                <a:uFill>
                                  <a:solidFill>
                                    <a:srgbClr val="FFFFFF"/>
                                  </a:solidFill>
                                </a:u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800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800" i="1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565200" indent="-4572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In order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8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800" i="1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8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 we have to: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ro-RO" sz="28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ro-RO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ro-RO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8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ro-RO" sz="28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 ≤</m:t>
                          </m:r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8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∀</m:t>
                      </m:r>
                      <m:r>
                        <a:rPr lang="en-US" sz="28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8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565200" indent="-457200">
                  <a:spcAft>
                    <a:spcPts val="1414"/>
                  </a:spcAft>
                  <a:buClr>
                    <a:srgbClr val="FF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800" spc="-1" dirty="0">
                    <a:solidFill>
                      <a:srgbClr val="FF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Note: we add an upper bound on the Lagrange multipliers</a:t>
                </a:r>
              </a:p>
              <a:p>
                <a:pPr marL="108000" algn="ctr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4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5FC56B72-05C4-ED42-8A78-C59D15DCD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18" y="1574160"/>
                <a:ext cx="9583838" cy="5985140"/>
              </a:xfrm>
              <a:prstGeom prst="rect">
                <a:avLst/>
              </a:prstGeom>
              <a:blipFill>
                <a:blip r:embed="rId2"/>
                <a:stretch>
                  <a:fillRect l="-926" t="-19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4276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SVM (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Python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323" name="TextShape 2"/>
          <p:cNvSpPr txBox="1"/>
          <p:nvPr/>
        </p:nvSpPr>
        <p:spPr>
          <a:xfrm>
            <a:off x="360000" y="1661040"/>
            <a:ext cx="94240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Scikit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-learn: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/>
              </a:rPr>
              <a:t>https://scikit-learn.org/stable/modules/svm.html#svm-classification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from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sklearn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import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svm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svm.SVC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(C = 1.0)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clf.fit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clf.predict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Plus many other 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classifiers (based on </a:t>
            </a: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same use pattern)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798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Vector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/>
              <p:nvPr/>
            </p:nvSpPr>
            <p:spPr>
              <a:xfrm>
                <a:off x="0" y="1565411"/>
                <a:ext cx="10080625" cy="798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Training: find the flattest function that can fit the training data inside a tube of radius </a:t>
                </a:r>
                <a14:m>
                  <m:oMath xmlns:m="http://schemas.openxmlformats.org/officeDocument/2006/math">
                    <m:r>
                      <a:rPr lang="en-US" sz="200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</a:t>
                </a:r>
                <a:endParaRPr lang="en-US" sz="2000" strike="noStrike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Inference: prediction is based 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pc="-1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b="0" i="1" spc="-1" smtClean="0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0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pc="-1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pc="-1">
                        <a:solidFill>
                          <a:schemeClr val="tx1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000" strike="noStrike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65411"/>
                <a:ext cx="10080625" cy="798276"/>
              </a:xfrm>
              <a:prstGeom prst="rect">
                <a:avLst/>
              </a:prstGeom>
              <a:blipFill>
                <a:blip r:embed="rId2"/>
                <a:stretch>
                  <a:fillRect l="-252" t="-78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game&#10;&#10;Description automatically generated">
            <a:extLst>
              <a:ext uri="{FF2B5EF4-FFF2-40B4-BE49-F238E27FC236}">
                <a16:creationId xmlns:a16="http://schemas.microsoft.com/office/drawing/2014/main" id="{39C9060A-3207-7C4A-9004-09F5CE1D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85" y="2363687"/>
            <a:ext cx="5821140" cy="34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37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798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Vector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TextShape 2"/>
              <p:cNvSpPr txBox="1"/>
              <p:nvPr/>
            </p:nvSpPr>
            <p:spPr>
              <a:xfrm>
                <a:off x="1" y="2363687"/>
                <a:ext cx="4259484" cy="5195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Flat function = does not change much with parameters, i.e. small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need to find the smallest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for which the prediction error is at most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000" b="0" i="0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0" spc="-1" dirty="0"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39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63687"/>
                <a:ext cx="4259484" cy="5195610"/>
              </a:xfrm>
              <a:prstGeom prst="rect">
                <a:avLst/>
              </a:prstGeom>
              <a:blipFill>
                <a:blip r:embed="rId2"/>
                <a:stretch>
                  <a:fillRect l="-597" t="-1220" r="-38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/>
              <p:nvPr/>
            </p:nvSpPr>
            <p:spPr>
              <a:xfrm>
                <a:off x="0" y="1565411"/>
                <a:ext cx="10080624" cy="798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Training: find the flattest function that can fit the training data inside a tube of radius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Inference: prediction is based 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65411"/>
                <a:ext cx="10080624" cy="798276"/>
              </a:xfrm>
              <a:prstGeom prst="rect">
                <a:avLst/>
              </a:prstGeom>
              <a:blipFill>
                <a:blip r:embed="rId3"/>
                <a:stretch>
                  <a:fillRect l="-252" t="-78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B7113C-6D3B-1A47-80BC-1D75A3C35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18" y="2363687"/>
            <a:ext cx="5821406" cy="3498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AEE279-DD25-2446-92CD-8A557DAEB624}"/>
                  </a:ext>
                </a:extLst>
              </p:cNvPr>
              <p:cNvSpPr txBox="1"/>
              <p:nvPr/>
            </p:nvSpPr>
            <p:spPr>
              <a:xfrm>
                <a:off x="5578997" y="5872811"/>
                <a:ext cx="42942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sz="2000" dirty="0">
                    <a:solidFill>
                      <a:srgbClr val="FF0000"/>
                    </a:solidFill>
                  </a:rPr>
                  <a:t>Extreme case: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we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can</a:t>
                </a:r>
                <a:r>
                  <a:rPr lang="ro-RO" sz="2000" dirty="0">
                    <a:solidFill>
                      <a:srgbClr val="FF0000"/>
                    </a:solidFill>
                  </a:rPr>
                  <a:t> fit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all</a:t>
                </a:r>
                <a:r>
                  <a:rPr lang="ro-RO" sz="2000" dirty="0">
                    <a:solidFill>
                      <a:srgbClr val="FF0000"/>
                    </a:solidFill>
                  </a:rPr>
                  <a:t> data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points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with</a:t>
                </a:r>
                <a:r>
                  <a:rPr lang="ro-RO" sz="2000" dirty="0">
                    <a:solidFill>
                      <a:srgbClr val="FF0000"/>
                    </a:solidFill>
                  </a:rPr>
                  <a:t> a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function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that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does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not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change</a:t>
                </a:r>
                <a:r>
                  <a:rPr lang="ro-RO" sz="2000" dirty="0">
                    <a:solidFill>
                      <a:srgbClr val="FF0000"/>
                    </a:solidFill>
                  </a:rPr>
                  <a:t> at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all</a:t>
                </a:r>
                <a:r>
                  <a:rPr lang="ro-RO" sz="2000" dirty="0">
                    <a:solidFill>
                      <a:srgbClr val="FF0000"/>
                    </a:solidFill>
                  </a:rPr>
                  <a:t>, i.e.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FF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2000" b="0" i="1" spc="-1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ro-RO" sz="20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AEE279-DD25-2446-92CD-8A557DAEB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997" y="5872811"/>
                <a:ext cx="4294208" cy="1015663"/>
              </a:xfrm>
              <a:prstGeom prst="rect">
                <a:avLst/>
              </a:prstGeom>
              <a:blipFill>
                <a:blip r:embed="rId5"/>
                <a:stretch>
                  <a:fillRect l="-1180" t="-2469" b="-9877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80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798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Vector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TextShape 2"/>
              <p:cNvSpPr txBox="1"/>
              <p:nvPr/>
            </p:nvSpPr>
            <p:spPr>
              <a:xfrm>
                <a:off x="1" y="2363687"/>
                <a:ext cx="4259484" cy="5195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Flat function = does not change much with parameters, i.e. small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need to find the smallest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for which the prediction error is at most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000" b="0" i="0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0" spc="-1" dirty="0"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39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63687"/>
                <a:ext cx="4259484" cy="5195610"/>
              </a:xfrm>
              <a:prstGeom prst="rect">
                <a:avLst/>
              </a:prstGeom>
              <a:blipFill>
                <a:blip r:embed="rId2"/>
                <a:stretch>
                  <a:fillRect l="-597" t="-1220" r="-38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/>
              <p:nvPr/>
            </p:nvSpPr>
            <p:spPr>
              <a:xfrm>
                <a:off x="0" y="1565411"/>
                <a:ext cx="10080624" cy="798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Training: find the flattest function that can fit the training data inside a tube of radius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Inference: prediction is based 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65411"/>
                <a:ext cx="10080624" cy="798276"/>
              </a:xfrm>
              <a:prstGeom prst="rect">
                <a:avLst/>
              </a:prstGeom>
              <a:blipFill>
                <a:blip r:embed="rId3"/>
                <a:stretch>
                  <a:fillRect l="-252" t="-78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AEE279-DD25-2446-92CD-8A557DAEB624}"/>
                  </a:ext>
                </a:extLst>
              </p:cNvPr>
              <p:cNvSpPr txBox="1"/>
              <p:nvPr/>
            </p:nvSpPr>
            <p:spPr>
              <a:xfrm>
                <a:off x="5578997" y="5872811"/>
                <a:ext cx="42942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sz="2000" dirty="0" err="1">
                    <a:solidFill>
                      <a:srgbClr val="FF0000"/>
                    </a:solidFill>
                  </a:rPr>
                  <a:t>When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pc="-1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000" i="1" spc="-1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2000" dirty="0" err="1">
                    <a:solidFill>
                      <a:srgbClr val="FF0000"/>
                    </a:solidFill>
                  </a:rPr>
                  <a:t>is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small</a:t>
                </a:r>
                <a:r>
                  <a:rPr lang="ro-RO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o-RO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and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o-RO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need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to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be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adjusted</a:t>
                </a:r>
                <a:r>
                  <a:rPr lang="ro-RO" sz="2000" dirty="0">
                    <a:solidFill>
                      <a:srgbClr val="FF0000"/>
                    </a:solidFill>
                  </a:rPr>
                  <a:t> in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order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to</a:t>
                </a:r>
                <a:r>
                  <a:rPr lang="ro-RO" sz="2000" dirty="0">
                    <a:solidFill>
                      <a:srgbClr val="FF0000"/>
                    </a:solidFill>
                  </a:rPr>
                  <a:t> fit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all</a:t>
                </a:r>
                <a:r>
                  <a:rPr lang="ro-RO" sz="2000" dirty="0">
                    <a:solidFill>
                      <a:srgbClr val="FF0000"/>
                    </a:solidFill>
                  </a:rPr>
                  <a:t> data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points</a:t>
                </a:r>
                <a:r>
                  <a:rPr lang="ro-RO" sz="20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AEE279-DD25-2446-92CD-8A557DAEB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997" y="5872811"/>
                <a:ext cx="4294208" cy="1015663"/>
              </a:xfrm>
              <a:prstGeom prst="rect">
                <a:avLst/>
              </a:prstGeom>
              <a:blipFill>
                <a:blip r:embed="rId4"/>
                <a:stretch>
                  <a:fillRect l="-1180" t="-2469" r="-590" b="-9877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picture containing light, red, white&#10;&#10;Description automatically generated">
            <a:extLst>
              <a:ext uri="{FF2B5EF4-FFF2-40B4-BE49-F238E27FC236}">
                <a16:creationId xmlns:a16="http://schemas.microsoft.com/office/drawing/2014/main" id="{24043C0B-77F5-3541-918C-9726A6962B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85" y="2363687"/>
            <a:ext cx="5821406" cy="349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26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798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Vector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TextShape 2"/>
              <p:cNvSpPr txBox="1"/>
              <p:nvPr/>
            </p:nvSpPr>
            <p:spPr>
              <a:xfrm>
                <a:off x="1" y="2363687"/>
                <a:ext cx="4259484" cy="5195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Flat function = does not change much with parameters, i.e. small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need to find the smallest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for which the prediction error is at most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000" b="0" i="0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0" spc="-1" dirty="0"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39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63687"/>
                <a:ext cx="4259484" cy="5195610"/>
              </a:xfrm>
              <a:prstGeom prst="rect">
                <a:avLst/>
              </a:prstGeom>
              <a:blipFill>
                <a:blip r:embed="rId2"/>
                <a:stretch>
                  <a:fillRect l="-597" t="-1220" r="-38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/>
              <p:nvPr/>
            </p:nvSpPr>
            <p:spPr>
              <a:xfrm>
                <a:off x="0" y="1565411"/>
                <a:ext cx="10080624" cy="798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Training: find the flattest function that can fit the training data inside a tube of radius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Inference: prediction is based 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65411"/>
                <a:ext cx="10080624" cy="798276"/>
              </a:xfrm>
              <a:prstGeom prst="rect">
                <a:avLst/>
              </a:prstGeom>
              <a:blipFill>
                <a:blip r:embed="rId3"/>
                <a:stretch>
                  <a:fillRect l="-252" t="-78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AEE279-DD25-2446-92CD-8A557DAEB624}"/>
                  </a:ext>
                </a:extLst>
              </p:cNvPr>
              <p:cNvSpPr txBox="1"/>
              <p:nvPr/>
            </p:nvSpPr>
            <p:spPr>
              <a:xfrm>
                <a:off x="5578997" y="5872811"/>
                <a:ext cx="429420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o-RO" sz="2000" dirty="0" err="1">
                    <a:solidFill>
                      <a:srgbClr val="FF0000"/>
                    </a:solidFill>
                  </a:rPr>
                  <a:t>When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pc="-1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000" i="1" spc="-1" smtClean="0">
                        <a:solidFill>
                          <a:srgbClr val="FF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2000" dirty="0" err="1">
                    <a:solidFill>
                      <a:srgbClr val="FF0000"/>
                    </a:solidFill>
                  </a:rPr>
                  <a:t>is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small</a:t>
                </a:r>
                <a:r>
                  <a:rPr lang="ro-RO" sz="2000" dirty="0">
                    <a:solidFill>
                      <a:srgbClr val="FF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ro-RO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and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ro-RO" sz="20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need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to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be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adjusted</a:t>
                </a:r>
                <a:r>
                  <a:rPr lang="ro-RO" sz="2000" dirty="0">
                    <a:solidFill>
                      <a:srgbClr val="FF0000"/>
                    </a:solidFill>
                  </a:rPr>
                  <a:t> in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order</a:t>
                </a:r>
                <a:r>
                  <a:rPr lang="ro-RO" sz="2000" dirty="0">
                    <a:solidFill>
                      <a:srgbClr val="FF0000"/>
                    </a:solidFill>
                  </a:rPr>
                  <a:t>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to</a:t>
                </a:r>
                <a:r>
                  <a:rPr lang="ro-RO" sz="2000" dirty="0">
                    <a:solidFill>
                      <a:srgbClr val="FF0000"/>
                    </a:solidFill>
                  </a:rPr>
                  <a:t> fit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all</a:t>
                </a:r>
                <a:r>
                  <a:rPr lang="ro-RO" sz="2000" dirty="0">
                    <a:solidFill>
                      <a:srgbClr val="FF0000"/>
                    </a:solidFill>
                  </a:rPr>
                  <a:t> data </a:t>
                </a:r>
                <a:r>
                  <a:rPr lang="ro-RO" sz="2000" dirty="0" err="1">
                    <a:solidFill>
                      <a:srgbClr val="FF0000"/>
                    </a:solidFill>
                  </a:rPr>
                  <a:t>points</a:t>
                </a:r>
                <a:r>
                  <a:rPr lang="ro-RO" sz="2000" dirty="0">
                    <a:solidFill>
                      <a:srgbClr val="FF000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AEE279-DD25-2446-92CD-8A557DAEB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997" y="5872811"/>
                <a:ext cx="4294208" cy="1015663"/>
              </a:xfrm>
              <a:prstGeom prst="rect">
                <a:avLst/>
              </a:prstGeom>
              <a:blipFill>
                <a:blip r:embed="rId4"/>
                <a:stretch>
                  <a:fillRect l="-1180" t="-2469" r="-590" b="-9877"/>
                </a:stretch>
              </a:blipFill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C5A19C46-6E25-5B42-A766-3EAFF44C3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85" y="2363687"/>
            <a:ext cx="5821140" cy="34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798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Support Vector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TextShape 2"/>
              <p:cNvSpPr txBox="1"/>
              <p:nvPr/>
            </p:nvSpPr>
            <p:spPr>
              <a:xfrm>
                <a:off x="1" y="2363687"/>
                <a:ext cx="4259484" cy="5195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Flat function = does not change much with parameters, i.e. small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need to find the smallest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</m:oMath>
                </a14:m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for which the prediction error is at most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2000" b="0" i="0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0" spc="-1" dirty="0"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0900" indent="-342900">
                  <a:spcAft>
                    <a:spcPts val="14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The model can be expressed only in terms of the scalar product of some training samples (support vectors), i.e. we can apply kernel functions</a:t>
                </a:r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mc:Choice>
        <mc:Fallback xmlns="">
          <p:sp>
            <p:nvSpPr>
              <p:cNvPr id="39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363687"/>
                <a:ext cx="4259484" cy="5195610"/>
              </a:xfrm>
              <a:prstGeom prst="rect">
                <a:avLst/>
              </a:prstGeom>
              <a:blipFill>
                <a:blip r:embed="rId2"/>
                <a:stretch>
                  <a:fillRect l="-597" t="-1220" r="-50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/>
              <p:nvPr/>
            </p:nvSpPr>
            <p:spPr>
              <a:xfrm>
                <a:off x="0" y="1565411"/>
                <a:ext cx="10080625" cy="7982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Training: find the flattest function that can fit the training data inside a tube of radius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Inference: prediction is based 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65411"/>
                <a:ext cx="10080625" cy="798276"/>
              </a:xfrm>
              <a:prstGeom prst="rect">
                <a:avLst/>
              </a:prstGeom>
              <a:blipFill>
                <a:blip r:embed="rId3"/>
                <a:stretch>
                  <a:fillRect l="-252" t="-78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0E9FD06-A1BD-6442-987B-48DEABB7C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85" y="2363687"/>
            <a:ext cx="5821140" cy="349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5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Solution 2: Kernel Methods</a:t>
            </a:r>
          </a:p>
        </p:txBody>
      </p:sp>
      <p:sp>
        <p:nvSpPr>
          <p:cNvPr id="167" name="TextShape 2"/>
          <p:cNvSpPr txBox="1"/>
          <p:nvPr/>
        </p:nvSpPr>
        <p:spPr>
          <a:xfrm>
            <a:off x="428400" y="1759352"/>
            <a:ext cx="9071640" cy="49028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Kernel methods are based on two steps: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Embed data in a higher-dimensional Hilbert space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Search for linear relations in the embedding space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embedding can be performed implicitly, by specifying the scalar product among data samples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FF0000"/>
              </a:buClr>
              <a:buSzPct val="100000"/>
              <a:buFont typeface="Wingdings" pitchFamily="2" charset="2"/>
              <a:buChar char="Ø"/>
            </a:pPr>
            <a:r>
              <a:rPr lang="en-US" sz="3200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Steps 1 and 2 can be comprised in one step!</a:t>
            </a:r>
            <a:endParaRPr lang="en-US" sz="32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798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SVR (Soft Margin)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TextShape 2"/>
              <p:cNvSpPr txBox="1"/>
              <p:nvPr/>
            </p:nvSpPr>
            <p:spPr>
              <a:xfrm>
                <a:off x="0" y="2363687"/>
                <a:ext cx="4433103" cy="5195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Sometimes it is not reasonable to find a function that fits all training samples inside a tube of radius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39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687"/>
                <a:ext cx="4433103" cy="5195610"/>
              </a:xfrm>
              <a:prstGeom prst="rect">
                <a:avLst/>
              </a:prstGeom>
              <a:blipFill>
                <a:blip r:embed="rId2"/>
                <a:stretch>
                  <a:fillRect l="-573" t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/>
              <p:nvPr/>
            </p:nvSpPr>
            <p:spPr>
              <a:xfrm>
                <a:off x="0" y="1565411"/>
                <a:ext cx="10080625" cy="7032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Training: find the flattest function that can fit the training data inside a tube of radius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Inference: prediction is based 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65411"/>
                <a:ext cx="10080625" cy="703227"/>
              </a:xfrm>
              <a:prstGeom prst="rect">
                <a:avLst/>
              </a:prstGeom>
              <a:blipFill>
                <a:blip r:embed="rId3"/>
                <a:stretch>
                  <a:fillRect l="-252" t="-8772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82764C-7F6C-DE43-9811-6FE47A36EE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103" y="2363687"/>
            <a:ext cx="5653093" cy="40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576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7982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SVR (Soft Margin)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TextShape 2"/>
              <p:cNvSpPr txBox="1"/>
              <p:nvPr/>
            </p:nvSpPr>
            <p:spPr>
              <a:xfrm>
                <a:off x="0" y="2363687"/>
                <a:ext cx="4433103" cy="5195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Sometimes it is not reasonable to find a function that fits all training samples inside a tube of radius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</a:t>
                </a: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trike="noStrike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We introduce slack variables</a:t>
                </a:r>
                <a14:m>
                  <m:oMath xmlns:m="http://schemas.openxmlformats.org/officeDocument/2006/math">
                    <m:r>
                      <a:rPr lang="en-US" sz="2000" b="0" i="0" spc="-1" smtClean="0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b="0" spc="-1" dirty="0"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sSup>
                        <m:sSup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e>
                        <m:sup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𝐶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000" spc="-1" dirty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Cambria Math" panose="02040503050406030204" pitchFamily="18" charset="0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𝑠𝑢𝑏𝑗𝑒𝑐𝑡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0" i="1" spc="-1" smtClean="0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d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sz="2000" b="0" i="1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b="0" spc="-1" dirty="0">
                    <a:uFill>
                      <a:solidFill>
                        <a:srgbClr val="FFFFFF"/>
                      </a:solidFill>
                    </a:uFill>
                    <a:latin typeface="Arial"/>
                    <a:ea typeface="Cambria Math" panose="02040503050406030204" pitchFamily="18" charset="0"/>
                  </a:rPr>
                  <a:t>We define the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b="0" spc="-1" dirty="0">
                    <a:uFill>
                      <a:solidFill>
                        <a:srgbClr val="FFFFFF"/>
                      </a:solidFill>
                    </a:uFill>
                    <a:latin typeface="Arial"/>
                    <a:ea typeface="Cambria Math" panose="02040503050406030204" pitchFamily="18" charset="0"/>
                  </a:rPr>
                  <a:t>-insensitive loss:</a:t>
                </a:r>
              </a:p>
              <a:p>
                <a:pPr marL="108000">
                  <a:spcAft>
                    <a:spcPts val="2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0,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d>
                                        <m:dPr>
                                          <m:ctrlP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begChr m:val="⟨"/>
                                              <m:endChr m:val="⟩"/>
                                              <m:ctrlPr>
                                                <a:rPr lang="en-US" sz="20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  <m:r>
                                                <a:rPr lang="en-US" sz="2000" i="1" spc="-1">
                                                  <a:solidFill>
                                                    <a:srgbClr val="000000"/>
                                                  </a:solidFill>
                                                  <a:uFill>
                                                    <a:solidFill>
                                                      <a:srgbClr val="FFFFFF"/>
                                                    </a:solidFill>
                                                  </a:uFill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000" i="1" spc="-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000" i="1" spc="-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000" i="1" spc="-1">
                                                      <a:solidFill>
                                                        <a:srgbClr val="000000"/>
                                                      </a:solidFill>
                                                      <a:uFill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:u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2000" b="0" i="1" spc="-1" smtClean="0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i="1" spc="-1"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2000" b="0" spc="-1" dirty="0">
                  <a:uFill>
                    <a:solidFill>
                      <a:srgbClr val="FFFFFF"/>
                    </a:solidFill>
                  </a:uFill>
                  <a:latin typeface="Arial"/>
                  <a:ea typeface="Cambria Math" panose="02040503050406030204" pitchFamily="18" charset="0"/>
                </a:endParaRP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Cambria Math" panose="02040503050406030204" pitchFamily="18" charset="0"/>
                  </a:rPr>
                  <a:t>And the optimization becomes:</a:t>
                </a:r>
              </a:p>
              <a:p>
                <a:pPr marL="108000">
                  <a:spcAft>
                    <a:spcPts val="2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ctrlP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pc="-1">
                              <a:solidFill>
                                <a:srgbClr val="000000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𝐶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 i="1" spc="-1">
                                  <a:solidFill>
                                    <a:srgbClr val="000000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000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L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000" i="1" spc="-1">
                                              <a:solidFill>
                                                <a:srgbClr val="000000"/>
                                              </a:solidFill>
                                              <a:uFill>
                                                <a:solidFill>
                                                  <a:srgbClr val="FFFFFF"/>
                                                </a:solidFill>
                                              </a:u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e>
                              </m:func>
                              <m:sSup>
                                <m:sSupPr>
                                  <m:ctrlP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spc="-1">
                                          <a:solidFill>
                                            <a:srgbClr val="000000"/>
                                          </a:solidFill>
                                          <a:uFill>
                                            <a:solidFill>
                                              <a:srgbClr val="FFFFFF"/>
                                            </a:solidFill>
                                          </a:uFill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 spc="-1">
                                      <a:solidFill>
                                        <a:srgbClr val="000000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</m:oMath>
                  </m:oMathPara>
                </a14:m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39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363687"/>
                <a:ext cx="4433103" cy="5195610"/>
              </a:xfrm>
              <a:prstGeom prst="rect">
                <a:avLst/>
              </a:prstGeom>
              <a:blipFill>
                <a:blip r:embed="rId2"/>
                <a:stretch>
                  <a:fillRect l="-573" t="-1220" b="-153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/>
              <p:nvPr/>
            </p:nvSpPr>
            <p:spPr>
              <a:xfrm>
                <a:off x="0" y="1565411"/>
                <a:ext cx="10080625" cy="7032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Training: find the flattest function that can fit the training data inside a tube of radius </a:t>
                </a:r>
                <a14:m>
                  <m:oMath xmlns:m="http://schemas.openxmlformats.org/officeDocument/2006/math"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</a:p>
              <a:p>
                <a:pPr marL="450900" indent="-342900">
                  <a:spcAft>
                    <a:spcPts val="214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</a:pPr>
                <a:r>
                  <a:rPr lang="en-US" sz="2000" spc="-1" dirty="0">
                    <a:uFill>
                      <a:solidFill>
                        <a:srgbClr val="FFFFFF"/>
                      </a:solidFill>
                    </a:uFill>
                  </a:rPr>
                  <a:t>Inference: prediction is based on: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pc="-1">
                        <a:uFill>
                          <a:solidFill>
                            <a:srgbClr val="FFFFFF"/>
                          </a:solidFill>
                        </a:u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2000" spc="-1" dirty="0">
                  <a:uFill>
                    <a:solidFill>
                      <a:srgbClr val="FFFFFF"/>
                    </a:solidFill>
                  </a:uFill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20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4" name="TextShape 2">
                <a:extLst>
                  <a:ext uri="{FF2B5EF4-FFF2-40B4-BE49-F238E27FC236}">
                    <a16:creationId xmlns:a16="http://schemas.microsoft.com/office/drawing/2014/main" id="{F14226B2-A76E-6B48-9460-A4366C8E2C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65411"/>
                <a:ext cx="10080625" cy="703227"/>
              </a:xfrm>
              <a:prstGeom prst="rect">
                <a:avLst/>
              </a:prstGeom>
              <a:blipFill>
                <a:blip r:embed="rId3"/>
                <a:stretch>
                  <a:fillRect l="-252" t="-8772" b="-105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F9178BA-587D-B049-8ECF-5E4F494E0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532" y="2363687"/>
            <a:ext cx="5653093" cy="401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3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do we solve many class problems?</a:t>
            </a:r>
          </a:p>
        </p:txBody>
      </p:sp>
      <p:sp>
        <p:nvSpPr>
          <p:cNvPr id="326" name="TextShape 2"/>
          <p:cNvSpPr txBox="1"/>
          <p:nvPr/>
        </p:nvSpPr>
        <p:spPr>
          <a:xfrm>
            <a:off x="265471" y="1998720"/>
            <a:ext cx="9576619" cy="524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Schemes for combining multiple binary classifiers: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One-versus-one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One-versus-all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326"/>
          <p:cNvPicPr/>
          <p:nvPr/>
        </p:nvPicPr>
        <p:blipFill>
          <a:blip r:embed="rId2"/>
          <a:stretch/>
        </p:blipFill>
        <p:spPr>
          <a:xfrm>
            <a:off x="636840" y="3051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328" name="Picture 327"/>
          <p:cNvPicPr/>
          <p:nvPr/>
        </p:nvPicPr>
        <p:blipFill>
          <a:blip r:embed="rId3"/>
          <a:stretch/>
        </p:blipFill>
        <p:spPr>
          <a:xfrm>
            <a:off x="7929720" y="126036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329" name="Picture 328"/>
          <p:cNvPicPr/>
          <p:nvPr/>
        </p:nvPicPr>
        <p:blipFill>
          <a:blip r:embed="rId4"/>
          <a:stretch/>
        </p:blipFill>
        <p:spPr>
          <a:xfrm>
            <a:off x="7828200" y="256032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330" name="Picture 329"/>
          <p:cNvPicPr/>
          <p:nvPr/>
        </p:nvPicPr>
        <p:blipFill>
          <a:blip r:embed="rId5"/>
          <a:stretch/>
        </p:blipFill>
        <p:spPr>
          <a:xfrm>
            <a:off x="6827760" y="3830400"/>
            <a:ext cx="1036080" cy="1381680"/>
          </a:xfrm>
          <a:prstGeom prst="rect">
            <a:avLst/>
          </a:prstGeom>
          <a:ln>
            <a:noFill/>
          </a:ln>
        </p:spPr>
      </p:pic>
      <p:pic>
        <p:nvPicPr>
          <p:cNvPr id="331" name="Picture 330"/>
          <p:cNvPicPr/>
          <p:nvPr/>
        </p:nvPicPr>
        <p:blipFill>
          <a:blip r:embed="rId6"/>
          <a:stretch/>
        </p:blipFill>
        <p:spPr>
          <a:xfrm>
            <a:off x="1920240" y="161532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33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One-versus-one</a:t>
            </a:r>
          </a:p>
        </p:txBody>
      </p:sp>
      <p:sp>
        <p:nvSpPr>
          <p:cNvPr id="333" name="TextShape 2"/>
          <p:cNvSpPr txBox="1"/>
          <p:nvPr/>
        </p:nvSpPr>
        <p:spPr>
          <a:xfrm>
            <a:off x="360000" y="1913040"/>
            <a:ext cx="67528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334" name="Picture 333"/>
          <p:cNvPicPr/>
          <p:nvPr/>
        </p:nvPicPr>
        <p:blipFill>
          <a:blip r:embed="rId7"/>
          <a:stretch/>
        </p:blipFill>
        <p:spPr>
          <a:xfrm>
            <a:off x="2202840" y="292608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335" name="Picture 334"/>
          <p:cNvPicPr/>
          <p:nvPr/>
        </p:nvPicPr>
        <p:blipFill>
          <a:blip r:embed="rId8"/>
          <a:stretch/>
        </p:blipFill>
        <p:spPr>
          <a:xfrm>
            <a:off x="5943600" y="213840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336" name="Picture 335"/>
          <p:cNvPicPr/>
          <p:nvPr/>
        </p:nvPicPr>
        <p:blipFill>
          <a:blip r:embed="rId9"/>
          <a:stretch/>
        </p:blipFill>
        <p:spPr>
          <a:xfrm>
            <a:off x="457200" y="132192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337" name="Picture 336"/>
          <p:cNvPicPr/>
          <p:nvPr/>
        </p:nvPicPr>
        <p:blipFill>
          <a:blip r:embed="rId10"/>
          <a:stretch/>
        </p:blipFill>
        <p:spPr>
          <a:xfrm>
            <a:off x="8503920" y="3931920"/>
            <a:ext cx="960120" cy="1436040"/>
          </a:xfrm>
          <a:prstGeom prst="rect">
            <a:avLst/>
          </a:prstGeom>
          <a:ln>
            <a:noFill/>
          </a:ln>
        </p:spPr>
      </p:pic>
      <p:pic>
        <p:nvPicPr>
          <p:cNvPr id="338" name="Picture 337"/>
          <p:cNvPicPr/>
          <p:nvPr/>
        </p:nvPicPr>
        <p:blipFill>
          <a:blip r:embed="rId11"/>
          <a:stretch/>
        </p:blipFill>
        <p:spPr>
          <a:xfrm>
            <a:off x="4228560" y="5905080"/>
            <a:ext cx="1715040" cy="1044360"/>
          </a:xfrm>
          <a:prstGeom prst="rect">
            <a:avLst/>
          </a:prstGeom>
          <a:ln>
            <a:noFill/>
          </a:ln>
        </p:spPr>
      </p:pic>
      <p:pic>
        <p:nvPicPr>
          <p:cNvPr id="339" name="Picture 338"/>
          <p:cNvPicPr/>
          <p:nvPr/>
        </p:nvPicPr>
        <p:blipFill>
          <a:blip r:embed="rId12"/>
          <a:stretch/>
        </p:blipFill>
        <p:spPr>
          <a:xfrm>
            <a:off x="2341440" y="6126480"/>
            <a:ext cx="1590480" cy="1060200"/>
          </a:xfrm>
          <a:prstGeom prst="rect">
            <a:avLst/>
          </a:prstGeom>
          <a:ln>
            <a:noFill/>
          </a:ln>
        </p:spPr>
      </p:pic>
      <p:sp>
        <p:nvSpPr>
          <p:cNvPr id="340" name="Line 3"/>
          <p:cNvSpPr/>
          <p:nvPr/>
        </p:nvSpPr>
        <p:spPr>
          <a:xfrm flipH="1">
            <a:off x="548640" y="4114800"/>
            <a:ext cx="8686800" cy="1407600"/>
          </a:xfrm>
          <a:prstGeom prst="line">
            <a:avLst/>
          </a:prstGeom>
          <a:ln w="91440">
            <a:solidFill>
              <a:srgbClr val="23FF2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41" name="Line 4"/>
          <p:cNvSpPr/>
          <p:nvPr/>
        </p:nvSpPr>
        <p:spPr>
          <a:xfrm flipH="1" flipV="1">
            <a:off x="2103120" y="2103120"/>
            <a:ext cx="6400800" cy="5029200"/>
          </a:xfrm>
          <a:prstGeom prst="line">
            <a:avLst/>
          </a:prstGeom>
          <a:ln w="914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42" name="Line 5"/>
          <p:cNvSpPr/>
          <p:nvPr/>
        </p:nvSpPr>
        <p:spPr>
          <a:xfrm flipH="1">
            <a:off x="4206240" y="1371600"/>
            <a:ext cx="640080" cy="5760720"/>
          </a:xfrm>
          <a:prstGeom prst="line">
            <a:avLst/>
          </a:prstGeom>
          <a:ln w="9144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Line 1"/>
          <p:cNvSpPr/>
          <p:nvPr/>
        </p:nvSpPr>
        <p:spPr>
          <a:xfrm flipH="1" flipV="1">
            <a:off x="4717800" y="4480560"/>
            <a:ext cx="2048760" cy="1280160"/>
          </a:xfrm>
          <a:prstGeom prst="line">
            <a:avLst/>
          </a:prstGeom>
          <a:ln w="36720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44" name="Line 2"/>
          <p:cNvSpPr/>
          <p:nvPr/>
        </p:nvSpPr>
        <p:spPr>
          <a:xfrm flipH="1">
            <a:off x="4717800" y="2743200"/>
            <a:ext cx="164520" cy="1755720"/>
          </a:xfrm>
          <a:prstGeom prst="line">
            <a:avLst/>
          </a:prstGeom>
          <a:ln w="36720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45" name="Line 3"/>
          <p:cNvSpPr/>
          <p:nvPr/>
        </p:nvSpPr>
        <p:spPr>
          <a:xfrm flipV="1">
            <a:off x="2560320" y="4480560"/>
            <a:ext cx="2103120" cy="584640"/>
          </a:xfrm>
          <a:prstGeom prst="line">
            <a:avLst/>
          </a:prstGeom>
          <a:ln w="36720">
            <a:solidFill>
              <a:srgbClr val="000000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346" name="Picture 345"/>
          <p:cNvPicPr/>
          <p:nvPr/>
        </p:nvPicPr>
        <p:blipFill>
          <a:blip r:embed="rId2"/>
          <a:stretch/>
        </p:blipFill>
        <p:spPr>
          <a:xfrm>
            <a:off x="636840" y="3051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347" name="Picture 346"/>
          <p:cNvPicPr/>
          <p:nvPr/>
        </p:nvPicPr>
        <p:blipFill>
          <a:blip r:embed="rId3"/>
          <a:stretch/>
        </p:blipFill>
        <p:spPr>
          <a:xfrm>
            <a:off x="7929720" y="126036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348" name="Picture 347"/>
          <p:cNvPicPr/>
          <p:nvPr/>
        </p:nvPicPr>
        <p:blipFill>
          <a:blip r:embed="rId4"/>
          <a:stretch/>
        </p:blipFill>
        <p:spPr>
          <a:xfrm>
            <a:off x="7828200" y="256032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349" name="Picture 348"/>
          <p:cNvPicPr/>
          <p:nvPr/>
        </p:nvPicPr>
        <p:blipFill>
          <a:blip r:embed="rId5"/>
          <a:stretch/>
        </p:blipFill>
        <p:spPr>
          <a:xfrm>
            <a:off x="6827760" y="3830400"/>
            <a:ext cx="1036080" cy="1381680"/>
          </a:xfrm>
          <a:prstGeom prst="rect">
            <a:avLst/>
          </a:prstGeom>
          <a:ln>
            <a:noFill/>
          </a:ln>
        </p:spPr>
      </p:pic>
      <p:pic>
        <p:nvPicPr>
          <p:cNvPr id="350" name="Picture 349"/>
          <p:cNvPicPr/>
          <p:nvPr/>
        </p:nvPicPr>
        <p:blipFill>
          <a:blip r:embed="rId6"/>
          <a:stretch/>
        </p:blipFill>
        <p:spPr>
          <a:xfrm>
            <a:off x="1920240" y="161532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351" name="TextShape 4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One-versus-all</a:t>
            </a:r>
          </a:p>
        </p:txBody>
      </p:sp>
      <p:sp>
        <p:nvSpPr>
          <p:cNvPr id="352" name="TextShape 5"/>
          <p:cNvSpPr txBox="1"/>
          <p:nvPr/>
        </p:nvSpPr>
        <p:spPr>
          <a:xfrm>
            <a:off x="360000" y="1913040"/>
            <a:ext cx="6752880" cy="54907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353" name="Picture 352"/>
          <p:cNvPicPr/>
          <p:nvPr/>
        </p:nvPicPr>
        <p:blipFill>
          <a:blip r:embed="rId7"/>
          <a:stretch/>
        </p:blipFill>
        <p:spPr>
          <a:xfrm>
            <a:off x="2202840" y="292608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354" name="Picture 353"/>
          <p:cNvPicPr/>
          <p:nvPr/>
        </p:nvPicPr>
        <p:blipFill>
          <a:blip r:embed="rId8"/>
          <a:stretch/>
        </p:blipFill>
        <p:spPr>
          <a:xfrm>
            <a:off x="5943600" y="213840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355" name="Picture 354"/>
          <p:cNvPicPr/>
          <p:nvPr/>
        </p:nvPicPr>
        <p:blipFill>
          <a:blip r:embed="rId9"/>
          <a:stretch/>
        </p:blipFill>
        <p:spPr>
          <a:xfrm>
            <a:off x="457200" y="132192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356" name="Picture 355"/>
          <p:cNvPicPr/>
          <p:nvPr/>
        </p:nvPicPr>
        <p:blipFill>
          <a:blip r:embed="rId10"/>
          <a:stretch/>
        </p:blipFill>
        <p:spPr>
          <a:xfrm>
            <a:off x="8503920" y="3931920"/>
            <a:ext cx="960120" cy="1436040"/>
          </a:xfrm>
          <a:prstGeom prst="rect">
            <a:avLst/>
          </a:prstGeom>
          <a:ln>
            <a:noFill/>
          </a:ln>
        </p:spPr>
      </p:pic>
      <p:pic>
        <p:nvPicPr>
          <p:cNvPr id="357" name="Picture 356"/>
          <p:cNvPicPr/>
          <p:nvPr/>
        </p:nvPicPr>
        <p:blipFill>
          <a:blip r:embed="rId11"/>
          <a:stretch/>
        </p:blipFill>
        <p:spPr>
          <a:xfrm>
            <a:off x="4228560" y="5905080"/>
            <a:ext cx="1715040" cy="1044360"/>
          </a:xfrm>
          <a:prstGeom prst="rect">
            <a:avLst/>
          </a:prstGeom>
          <a:ln>
            <a:noFill/>
          </a:ln>
        </p:spPr>
      </p:pic>
      <p:pic>
        <p:nvPicPr>
          <p:cNvPr id="358" name="Picture 357"/>
          <p:cNvPicPr/>
          <p:nvPr/>
        </p:nvPicPr>
        <p:blipFill>
          <a:blip r:embed="rId12"/>
          <a:stretch/>
        </p:blipFill>
        <p:spPr>
          <a:xfrm>
            <a:off x="2341440" y="6126480"/>
            <a:ext cx="1590480" cy="1060200"/>
          </a:xfrm>
          <a:prstGeom prst="rect">
            <a:avLst/>
          </a:prstGeom>
          <a:ln>
            <a:noFill/>
          </a:ln>
        </p:spPr>
      </p:pic>
      <p:sp>
        <p:nvSpPr>
          <p:cNvPr id="359" name="Line 6"/>
          <p:cNvSpPr/>
          <p:nvPr/>
        </p:nvSpPr>
        <p:spPr>
          <a:xfrm flipH="1">
            <a:off x="1097280" y="1280160"/>
            <a:ext cx="5212080" cy="5212080"/>
          </a:xfrm>
          <a:prstGeom prst="line">
            <a:avLst/>
          </a:prstGeom>
          <a:ln w="91440">
            <a:solidFill>
              <a:srgbClr val="23FF2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60" name="Line 7"/>
          <p:cNvSpPr/>
          <p:nvPr/>
        </p:nvSpPr>
        <p:spPr>
          <a:xfrm flipH="1" flipV="1">
            <a:off x="4023360" y="1371600"/>
            <a:ext cx="3749040" cy="5852160"/>
          </a:xfrm>
          <a:prstGeom prst="line">
            <a:avLst/>
          </a:prstGeom>
          <a:ln w="91440">
            <a:solidFill>
              <a:srgbClr val="FF3333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61" name="Line 8"/>
          <p:cNvSpPr/>
          <p:nvPr/>
        </p:nvSpPr>
        <p:spPr>
          <a:xfrm flipH="1" flipV="1">
            <a:off x="274320" y="4754880"/>
            <a:ext cx="9235440" cy="1463040"/>
          </a:xfrm>
          <a:prstGeom prst="line">
            <a:avLst/>
          </a:prstGeom>
          <a:ln w="9144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How do we solve many class problems?</a:t>
            </a:r>
          </a:p>
        </p:txBody>
      </p:sp>
      <p:sp>
        <p:nvSpPr>
          <p:cNvPr id="363" name="TextShape 2"/>
          <p:cNvSpPr txBox="1"/>
          <p:nvPr/>
        </p:nvSpPr>
        <p:spPr>
          <a:xfrm>
            <a:off x="343800" y="1998720"/>
            <a:ext cx="9424080" cy="524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Using classification methods able to handle the multi-class problem directly: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1) Linear (Fisher) Discriminant Analysis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2) Neural Networks (Lectures 7,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3) Random forests (Lecture 5)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Linear Discriminant Analysis</a:t>
            </a:r>
            <a:endParaRPr lang="en-US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TextShape 2"/>
          <p:cNvSpPr txBox="1"/>
          <p:nvPr/>
        </p:nvSpPr>
        <p:spPr>
          <a:xfrm>
            <a:off x="343800" y="1998720"/>
            <a:ext cx="9424080" cy="524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Each class is approximated with a multinomial Gaussian distribution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optimization </a:t>
            </a:r>
            <a:r>
              <a:rPr lang="en-US" sz="3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lgoritm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is based on finding a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hyperplane to project the data points such that</a:t>
            </a: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distance among class means is maximized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variance of each class is minimized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Linear Discriminant Analysis</a:t>
            </a:r>
          </a:p>
        </p:txBody>
      </p:sp>
      <p:pic>
        <p:nvPicPr>
          <p:cNvPr id="367" name="Picture 366"/>
          <p:cNvPicPr/>
          <p:nvPr/>
        </p:nvPicPr>
        <p:blipFill>
          <a:blip r:embed="rId2"/>
          <a:stretch/>
        </p:blipFill>
        <p:spPr>
          <a:xfrm>
            <a:off x="1059120" y="2377440"/>
            <a:ext cx="7787160" cy="5048640"/>
          </a:xfrm>
          <a:prstGeom prst="rect">
            <a:avLst/>
          </a:prstGeom>
          <a:ln>
            <a:noFill/>
          </a:ln>
        </p:spPr>
      </p:pic>
      <p:pic>
        <p:nvPicPr>
          <p:cNvPr id="368" name="Picture 367"/>
          <p:cNvPicPr/>
          <p:nvPr/>
        </p:nvPicPr>
        <p:blipFill>
          <a:blip r:embed="rId3"/>
          <a:stretch/>
        </p:blipFill>
        <p:spPr>
          <a:xfrm>
            <a:off x="3475800" y="1635480"/>
            <a:ext cx="3421080" cy="1208880"/>
          </a:xfrm>
          <a:prstGeom prst="rect">
            <a:avLst/>
          </a:prstGeom>
          <a:ln>
            <a:noFill/>
          </a:ln>
        </p:spPr>
      </p:pic>
      <p:sp>
        <p:nvSpPr>
          <p:cNvPr id="369" name="CustomShape 2"/>
          <p:cNvSpPr/>
          <p:nvPr/>
        </p:nvSpPr>
        <p:spPr>
          <a:xfrm>
            <a:off x="3840480" y="356616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0" name="CustomShape 3"/>
          <p:cNvSpPr/>
          <p:nvPr/>
        </p:nvSpPr>
        <p:spPr>
          <a:xfrm>
            <a:off x="5029200" y="369360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1" name="CustomShape 4"/>
          <p:cNvSpPr/>
          <p:nvPr/>
        </p:nvSpPr>
        <p:spPr>
          <a:xfrm>
            <a:off x="3200400" y="384048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2" name="CustomShape 5"/>
          <p:cNvSpPr/>
          <p:nvPr/>
        </p:nvSpPr>
        <p:spPr>
          <a:xfrm>
            <a:off x="4206240" y="347472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3" name="CustomShape 6"/>
          <p:cNvSpPr/>
          <p:nvPr/>
        </p:nvSpPr>
        <p:spPr>
          <a:xfrm>
            <a:off x="4114800" y="393192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4" name="CustomShape 7"/>
          <p:cNvSpPr/>
          <p:nvPr/>
        </p:nvSpPr>
        <p:spPr>
          <a:xfrm>
            <a:off x="4663440" y="384048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5" name="CustomShape 8"/>
          <p:cNvSpPr/>
          <p:nvPr/>
        </p:nvSpPr>
        <p:spPr>
          <a:xfrm>
            <a:off x="4572000" y="347472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6" name="CustomShape 9"/>
          <p:cNvSpPr/>
          <p:nvPr/>
        </p:nvSpPr>
        <p:spPr>
          <a:xfrm>
            <a:off x="3650040" y="384804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7" name="CustomShape 10"/>
          <p:cNvSpPr/>
          <p:nvPr/>
        </p:nvSpPr>
        <p:spPr>
          <a:xfrm>
            <a:off x="5303520" y="3419280"/>
            <a:ext cx="182880" cy="182880"/>
          </a:xfrm>
          <a:prstGeom prst="ellips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8" name="CustomShape 11"/>
          <p:cNvSpPr/>
          <p:nvPr/>
        </p:nvSpPr>
        <p:spPr>
          <a:xfrm>
            <a:off x="6014520" y="427752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79" name="CustomShape 12"/>
          <p:cNvSpPr/>
          <p:nvPr/>
        </p:nvSpPr>
        <p:spPr>
          <a:xfrm>
            <a:off x="7059240" y="415296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80" name="CustomShape 13"/>
          <p:cNvSpPr/>
          <p:nvPr/>
        </p:nvSpPr>
        <p:spPr>
          <a:xfrm>
            <a:off x="5482440" y="455184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81" name="CustomShape 14"/>
          <p:cNvSpPr/>
          <p:nvPr/>
        </p:nvSpPr>
        <p:spPr>
          <a:xfrm>
            <a:off x="6380280" y="418608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82" name="CustomShape 15"/>
          <p:cNvSpPr/>
          <p:nvPr/>
        </p:nvSpPr>
        <p:spPr>
          <a:xfrm>
            <a:off x="6288840" y="464328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83" name="CustomShape 16"/>
          <p:cNvSpPr/>
          <p:nvPr/>
        </p:nvSpPr>
        <p:spPr>
          <a:xfrm>
            <a:off x="6837480" y="455184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84" name="CustomShape 17"/>
          <p:cNvSpPr/>
          <p:nvPr/>
        </p:nvSpPr>
        <p:spPr>
          <a:xfrm>
            <a:off x="6746040" y="418608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85" name="CustomShape 18"/>
          <p:cNvSpPr/>
          <p:nvPr/>
        </p:nvSpPr>
        <p:spPr>
          <a:xfrm>
            <a:off x="5932080" y="452340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386" name="CustomShape 19"/>
          <p:cNvSpPr/>
          <p:nvPr/>
        </p:nvSpPr>
        <p:spPr>
          <a:xfrm>
            <a:off x="7477560" y="4382640"/>
            <a:ext cx="182880" cy="182880"/>
          </a:xfrm>
          <a:prstGeom prst="ellipse">
            <a:avLst/>
          </a:prstGeom>
          <a:solidFill>
            <a:srgbClr val="0047FF"/>
          </a:solidFill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Shape 1"/>
          <p:cNvSpPr txBox="1"/>
          <p:nvPr/>
        </p:nvSpPr>
        <p:spPr>
          <a:xfrm>
            <a:off x="504000" y="373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Linear Discriminant Analysis 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Python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388" name="TextShape 2"/>
          <p:cNvSpPr txBox="1"/>
          <p:nvPr/>
        </p:nvSpPr>
        <p:spPr>
          <a:xfrm>
            <a:off x="343800" y="1998720"/>
            <a:ext cx="9424080" cy="524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0900" indent="-3429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Scikit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-learn: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hlinkClick r:id="rId2"/>
              </a:rPr>
              <a:t>https://scikit-learn.org/stable/modules/generated/sklearn.discriminant_analysis.LinearDiscriminantAnalysis.html#sklearn.discriminant_analysis.LinearDiscriminantAnalysis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from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sklearn.discriminant_analysis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    import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LinearDiscriminantAnalysis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LinearDiscriminantAnalysis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clf.fit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T_train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Y_test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clf.predict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X_test</a:t>
            </a: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309889" y="330594"/>
            <a:ext cx="9388077" cy="87510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algn="ctr"/>
            <a:r>
              <a:rPr lang="en" sz="4000" dirty="0"/>
              <a:t>Intra-class variation</a:t>
            </a:r>
          </a:p>
        </p:txBody>
      </p:sp>
      <p:grpSp>
        <p:nvGrpSpPr>
          <p:cNvPr id="53" name="Shape 53"/>
          <p:cNvGrpSpPr/>
          <p:nvPr/>
        </p:nvGrpSpPr>
        <p:grpSpPr>
          <a:xfrm>
            <a:off x="309889" y="2352234"/>
            <a:ext cx="2805173" cy="1445347"/>
            <a:chOff x="1313250" y="970875"/>
            <a:chExt cx="6731574" cy="3468399"/>
          </a:xfrm>
        </p:grpSpPr>
        <p:pic>
          <p:nvPicPr>
            <p:cNvPr id="54" name="Shape 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41925" y="970875"/>
              <a:ext cx="4714225" cy="3291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" name="Shape 55"/>
            <p:cNvSpPr/>
            <p:nvPr/>
          </p:nvSpPr>
          <p:spPr>
            <a:xfrm>
              <a:off x="5244625" y="2764975"/>
              <a:ext cx="2800199" cy="16742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100790" tIns="100790" rIns="100790" bIns="100790" anchor="ctr" anchorCtr="0">
              <a:noAutofit/>
            </a:bodyPr>
            <a:lstStyle/>
            <a:p>
              <a:endParaRPr sz="1984"/>
            </a:p>
          </p:txBody>
        </p:sp>
        <p:pic>
          <p:nvPicPr>
            <p:cNvPr id="56" name="Shape 5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13250" y="1040012"/>
              <a:ext cx="1504950" cy="1362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Shape 57"/>
            <p:cNvSpPr/>
            <p:nvPr/>
          </p:nvSpPr>
          <p:spPr>
            <a:xfrm>
              <a:off x="1773225" y="2238125"/>
              <a:ext cx="5174625" cy="1829950"/>
            </a:xfrm>
            <a:custGeom>
              <a:avLst/>
              <a:gdLst/>
              <a:ahLst/>
              <a:cxnLst/>
              <a:rect l="0" t="0" r="0" b="0"/>
              <a:pathLst>
                <a:path w="206985" h="73198" extrusionOk="0">
                  <a:moveTo>
                    <a:pt x="0" y="0"/>
                  </a:moveTo>
                  <a:cubicBezTo>
                    <a:pt x="15011" y="11980"/>
                    <a:pt x="55571" y="64183"/>
                    <a:pt x="90069" y="71882"/>
                  </a:cubicBezTo>
                  <a:cubicBezTo>
                    <a:pt x="124566" y="79580"/>
                    <a:pt x="187499" y="50471"/>
                    <a:pt x="206985" y="46189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8" name="Shape 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90149" y="2288441"/>
            <a:ext cx="1932275" cy="144534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/>
        </p:nvSpPr>
        <p:spPr>
          <a:xfrm>
            <a:off x="738269" y="1784356"/>
            <a:ext cx="2041043" cy="50422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-US" sz="1984" dirty="0"/>
              <a:t>Camera angle</a:t>
            </a:r>
            <a:endParaRPr lang="en" sz="1984" dirty="0"/>
          </a:p>
        </p:txBody>
      </p:sp>
      <p:sp>
        <p:nvSpPr>
          <p:cNvPr id="60" name="Shape 60"/>
          <p:cNvSpPr txBox="1"/>
          <p:nvPr/>
        </p:nvSpPr>
        <p:spPr>
          <a:xfrm>
            <a:off x="3326887" y="1784356"/>
            <a:ext cx="1895537" cy="50422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algn="ctr"/>
            <a:r>
              <a:rPr lang="en" sz="1984" dirty="0"/>
              <a:t>Illumination</a:t>
            </a:r>
          </a:p>
        </p:txBody>
      </p:sp>
      <p:pic>
        <p:nvPicPr>
          <p:cNvPr id="61" name="Shape 61"/>
          <p:cNvPicPr preferRelativeResize="0"/>
          <p:nvPr/>
        </p:nvPicPr>
        <p:blipFill rotWithShape="1">
          <a:blip r:embed="rId6">
            <a:alphaModFix/>
          </a:blip>
          <a:srcRect l="15724" r="10762"/>
          <a:stretch/>
        </p:blipFill>
        <p:spPr>
          <a:xfrm>
            <a:off x="5554319" y="2305832"/>
            <a:ext cx="1416621" cy="144534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5397511" y="1775797"/>
            <a:ext cx="1709345" cy="52133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algn="ctr"/>
            <a:r>
              <a:rPr lang="en" sz="1984" dirty="0"/>
              <a:t>Deformation</a:t>
            </a:r>
          </a:p>
        </p:txBody>
      </p:sp>
      <p:pic>
        <p:nvPicPr>
          <p:cNvPr id="63" name="Shape 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4723" y="2305832"/>
            <a:ext cx="1932285" cy="1447348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 txBox="1"/>
          <p:nvPr/>
        </p:nvSpPr>
        <p:spPr>
          <a:xfrm>
            <a:off x="7426384" y="1780085"/>
            <a:ext cx="1474548" cy="512763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algn="ctr"/>
            <a:r>
              <a:rPr lang="en" sz="1984" dirty="0"/>
              <a:t>Occlusion</a:t>
            </a:r>
          </a:p>
        </p:txBody>
      </p:sp>
      <p:pic>
        <p:nvPicPr>
          <p:cNvPr id="65" name="Shape 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68867" y="4478503"/>
            <a:ext cx="2114710" cy="139531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Shape 66"/>
          <p:cNvSpPr txBox="1"/>
          <p:nvPr/>
        </p:nvSpPr>
        <p:spPr>
          <a:xfrm>
            <a:off x="1736203" y="3943410"/>
            <a:ext cx="2817421" cy="53509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dirty="0"/>
              <a:t>Confusing background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11675" y="4242210"/>
            <a:ext cx="2114709" cy="158604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5149862" y="3948746"/>
            <a:ext cx="2588617" cy="5816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dirty="0"/>
              <a:t>Intra-class variation</a:t>
            </a:r>
          </a:p>
        </p:txBody>
      </p:sp>
    </p:spTree>
    <p:extLst>
      <p:ext uri="{BB962C8B-B14F-4D97-AF65-F5344CB8AC3E}">
        <p14:creationId xmlns:p14="http://schemas.microsoft.com/office/powerpoint/2010/main" val="2847321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8461" y="137930"/>
            <a:ext cx="9803705" cy="345659"/>
          </a:xfrm>
        </p:spPr>
        <p:txBody>
          <a:bodyPr lIns="75597" tIns="37798" rIns="75597" bIns="37798" anchor="b">
            <a:noAutofit/>
          </a:bodyPr>
          <a:lstStyle/>
          <a:p>
            <a:pPr algn="ctr" eaLnBrk="1" hangingPunct="1"/>
            <a:r>
              <a:rPr lang="en-US" sz="1984" b="1" dirty="0"/>
              <a:t>Primal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1A18E-48B6-0B4D-90CB-8E6A403FB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06" y="537777"/>
            <a:ext cx="8897012" cy="684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90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2B92D-3D34-1949-B378-6D777D753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428" y="1205703"/>
            <a:ext cx="5578997" cy="6024542"/>
          </a:xfrm>
          <a:prstGeom prst="rect">
            <a:avLst/>
          </a:prstGeom>
        </p:spPr>
      </p:pic>
      <p:sp>
        <p:nvSpPr>
          <p:cNvPr id="4" name="Shape 52">
            <a:extLst>
              <a:ext uri="{FF2B5EF4-FFF2-40B4-BE49-F238E27FC236}">
                <a16:creationId xmlns:a16="http://schemas.microsoft.com/office/drawing/2014/main" id="{E24FD50C-AC96-4646-8ACE-F693D2866162}"/>
              </a:ext>
            </a:extLst>
          </p:cNvPr>
          <p:cNvSpPr txBox="1"/>
          <p:nvPr/>
        </p:nvSpPr>
        <p:spPr>
          <a:xfrm>
            <a:off x="309889" y="330594"/>
            <a:ext cx="9388077" cy="87510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algn="ctr"/>
            <a:r>
              <a:rPr lang="en" sz="4000" dirty="0"/>
              <a:t>Inter-class similarity</a:t>
            </a:r>
          </a:p>
        </p:txBody>
      </p:sp>
    </p:spTree>
    <p:extLst>
      <p:ext uri="{BB962C8B-B14F-4D97-AF65-F5344CB8AC3E}">
        <p14:creationId xmlns:p14="http://schemas.microsoft.com/office/powerpoint/2010/main" val="29734283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346273" y="400395"/>
            <a:ext cx="9388077" cy="87510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lvl="0" algn="ctr"/>
            <a:r>
              <a:rPr lang="en-US" sz="3600" dirty="0"/>
              <a:t>Linear classifier for the multi-class problem</a:t>
            </a:r>
            <a:endParaRPr lang="en" sz="3600" dirty="0"/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810" y="2084245"/>
            <a:ext cx="1113069" cy="12285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" name="Shape 93"/>
          <p:cNvCxnSpPr/>
          <p:nvPr/>
        </p:nvCxnSpPr>
        <p:spPr>
          <a:xfrm>
            <a:off x="2698403" y="2951266"/>
            <a:ext cx="3779241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4" name="Shape 94"/>
          <p:cNvSpPr txBox="1"/>
          <p:nvPr/>
        </p:nvSpPr>
        <p:spPr>
          <a:xfrm>
            <a:off x="3902477" y="2264617"/>
            <a:ext cx="1502833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f(</a:t>
            </a:r>
            <a:r>
              <a:rPr lang="en" sz="3307" b="1">
                <a:solidFill>
                  <a:srgbClr val="0000FF"/>
                </a:solidFill>
              </a:rPr>
              <a:t>x</a:t>
            </a:r>
            <a:r>
              <a:rPr lang="en" sz="3307"/>
              <a:t>,</a:t>
            </a:r>
            <a:r>
              <a:rPr lang="en" sz="3307" b="1">
                <a:solidFill>
                  <a:srgbClr val="FF0000"/>
                </a:solidFill>
              </a:rPr>
              <a:t>W</a:t>
            </a:r>
            <a:r>
              <a:rPr lang="en" sz="3307"/>
              <a:t>)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x="3159288" y="1868293"/>
            <a:ext cx="1501552" cy="460915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-US" sz="2646" dirty="0">
                <a:solidFill>
                  <a:srgbClr val="0000FF"/>
                </a:solidFill>
              </a:rPr>
              <a:t>features</a:t>
            </a:r>
            <a:endParaRPr lang="en" sz="2646" dirty="0">
              <a:solidFill>
                <a:srgbClr val="0000FF"/>
              </a:solidFill>
            </a:endParaRPr>
          </a:p>
        </p:txBody>
      </p:sp>
      <p:sp>
        <p:nvSpPr>
          <p:cNvPr id="96" name="Shape 96"/>
          <p:cNvSpPr txBox="1"/>
          <p:nvPr/>
        </p:nvSpPr>
        <p:spPr>
          <a:xfrm>
            <a:off x="4544025" y="1877817"/>
            <a:ext cx="2123281" cy="341973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 dirty="0" err="1">
                <a:solidFill>
                  <a:srgbClr val="FF0000"/>
                </a:solidFill>
              </a:rPr>
              <a:t>paramet</a:t>
            </a:r>
            <a:r>
              <a:rPr lang="en-US" sz="2646" dirty="0" err="1">
                <a:solidFill>
                  <a:srgbClr val="FF0000"/>
                </a:solidFill>
              </a:rPr>
              <a:t>ers</a:t>
            </a:r>
            <a:endParaRPr lang="en" sz="2646" dirty="0">
              <a:solidFill>
                <a:srgbClr val="FF0000"/>
              </a:solidFill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6708422" y="2258773"/>
            <a:ext cx="2934890" cy="1002440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b="1" dirty="0"/>
              <a:t>N</a:t>
            </a:r>
            <a:r>
              <a:rPr lang="en" sz="1984" dirty="0"/>
              <a:t> values that indicate the scores for each class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18" y="4011388"/>
            <a:ext cx="6813838" cy="252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65527" y="3361235"/>
            <a:ext cx="2975970" cy="218351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612006" y="3742195"/>
            <a:ext cx="3242846" cy="431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algn="ctr"/>
            <a:r>
              <a:rPr lang="en-US" sz="1984" b="1" dirty="0"/>
              <a:t>Feature vector</a:t>
            </a:r>
            <a:endParaRPr lang="en" sz="1984" dirty="0"/>
          </a:p>
        </p:txBody>
      </p:sp>
    </p:spTree>
    <p:extLst>
      <p:ext uri="{BB962C8B-B14F-4D97-AF65-F5344CB8AC3E}">
        <p14:creationId xmlns:p14="http://schemas.microsoft.com/office/powerpoint/2010/main" val="8780466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346767" y="215414"/>
            <a:ext cx="9387091" cy="875018"/>
          </a:xfrm>
          <a:prstGeom prst="rect">
            <a:avLst/>
          </a:prstGeom>
          <a:noFill/>
          <a:ln>
            <a:noFill/>
          </a:ln>
        </p:spPr>
        <p:txBody>
          <a:bodyPr lIns="100779" tIns="100779" rIns="100779" bIns="100779" anchor="t" anchorCtr="0">
            <a:noAutofit/>
          </a:bodyPr>
          <a:lstStyle/>
          <a:p>
            <a:pPr lvl="0" algn="ctr"/>
            <a:r>
              <a:rPr lang="en-US" sz="3200" dirty="0"/>
              <a:t>Linear classifier for the multi-class problem</a:t>
            </a:r>
            <a:endParaRPr lang="e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4D20B-3F1D-8A4F-B777-F8B3BD50D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554" y="1228429"/>
            <a:ext cx="5751720" cy="5671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C72F63-9015-7940-B634-3148B1954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397" y="1228429"/>
            <a:ext cx="4253457" cy="56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984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17" y="2054298"/>
            <a:ext cx="1257024" cy="138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588" y="2054300"/>
            <a:ext cx="1387456" cy="138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227" y="2054323"/>
            <a:ext cx="1335100" cy="13351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Shape 149"/>
              <p:cNvSpPr txBox="1"/>
              <p:nvPr/>
            </p:nvSpPr>
            <p:spPr>
              <a:xfrm>
                <a:off x="300770" y="1081390"/>
                <a:ext cx="5498551" cy="7767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en" sz="1984" dirty="0"/>
                  <a:t>Suppose: 3 training examples, 3 classes.</a:t>
                </a:r>
              </a:p>
              <a:p>
                <a:r>
                  <a:rPr lang="en" sz="1984" dirty="0"/>
                  <a:t>With some W the scores </a:t>
                </a:r>
                <a14:m>
                  <m:oMath xmlns:m="http://schemas.openxmlformats.org/officeDocument/2006/math">
                    <m:r>
                      <a:rPr lang="en-US" sz="1984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84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4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984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84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1984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84" b="0" i="1" smtClean="0">
                        <a:latin typeface="Cambria Math" panose="02040503050406030204" pitchFamily="18" charset="0"/>
                      </a:rPr>
                      <m:t>𝑊𝑥</m:t>
                    </m:r>
                  </m:oMath>
                </a14:m>
                <a:r>
                  <a:rPr lang="en" sz="1984" dirty="0"/>
                  <a:t> are:</a:t>
                </a:r>
              </a:p>
            </p:txBody>
          </p:sp>
        </mc:Choice>
        <mc:Fallback xmlns="">
          <p:sp>
            <p:nvSpPr>
              <p:cNvPr id="149" name="Shape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70" y="1081390"/>
                <a:ext cx="5498551" cy="776786"/>
              </a:xfrm>
              <a:prstGeom prst="rect">
                <a:avLst/>
              </a:prstGeom>
              <a:blipFill>
                <a:blip r:embed="rId6"/>
                <a:stretch>
                  <a:fillRect l="-1155" b="-112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Shape 150"/>
          <p:cNvSpPr txBox="1"/>
          <p:nvPr/>
        </p:nvSpPr>
        <p:spPr>
          <a:xfrm>
            <a:off x="137942" y="361202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cat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37942" y="488756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frog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37942" y="4250906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car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820912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3.2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820912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5.1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736907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-1.7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417011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4.9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417011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1.3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417011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2.0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4761094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-3.1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929105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2.5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929105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2.2</a:t>
            </a:r>
          </a:p>
        </p:txBody>
      </p:sp>
      <p:cxnSp>
        <p:nvCxnSpPr>
          <p:cNvPr id="163" name="Shape 163"/>
          <p:cNvCxnSpPr/>
          <p:nvPr/>
        </p:nvCxnSpPr>
        <p:spPr>
          <a:xfrm>
            <a:off x="6261695" y="1081390"/>
            <a:ext cx="0" cy="489446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4" name="Shape 164"/>
          <p:cNvSpPr txBox="1"/>
          <p:nvPr/>
        </p:nvSpPr>
        <p:spPr>
          <a:xfrm>
            <a:off x="6507702" y="1137118"/>
            <a:ext cx="3552693" cy="52122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b="1" dirty="0"/>
              <a:t>Multiclass SVM loss: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Shape 165"/>
              <p:cNvSpPr txBox="1"/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ro-RO" sz="1984" dirty="0"/>
                  <a:t>Given an </a:t>
                </a:r>
                <a:r>
                  <a:rPr lang="ro-RO" sz="1984" dirty="0" err="1"/>
                  <a:t>example</a:t>
                </a:r>
                <a:r>
                  <a:rPr lang="ro-RO" sz="1984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ro-RO" sz="1984" dirty="0"/>
                  <a:t>,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image and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(integer) label,</a:t>
                </a:r>
              </a:p>
              <a:p>
                <a:endParaRPr lang="ro-RO" sz="1984" dirty="0"/>
              </a:p>
              <a:p>
                <a:r>
                  <a:rPr lang="ro-RO" sz="1984" dirty="0"/>
                  <a:t>and using the shorthand for the scores vector: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r>
                  <a:rPr lang="ro-RO" sz="1984" dirty="0"/>
                  <a:t>the SVM loss has the form: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endParaRPr sz="1984" dirty="0"/>
              </a:p>
            </p:txBody>
          </p:sp>
        </mc:Choice>
        <mc:Fallback xmlns="">
          <p:sp>
            <p:nvSpPr>
              <p:cNvPr id="165" name="Shape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blipFill>
                <a:blip r:embed="rId7"/>
                <a:stretch>
                  <a:fillRect l="-14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9" name="Shape 1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1825" y="3708814"/>
            <a:ext cx="1439974" cy="33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56907" y="4599040"/>
            <a:ext cx="3655721" cy="391914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401030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17" y="2054298"/>
            <a:ext cx="1257024" cy="138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588" y="2054300"/>
            <a:ext cx="1387456" cy="138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227" y="2054323"/>
            <a:ext cx="1335100" cy="13351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Shape 149"/>
              <p:cNvSpPr txBox="1"/>
              <p:nvPr/>
            </p:nvSpPr>
            <p:spPr>
              <a:xfrm>
                <a:off x="300770" y="1081389"/>
                <a:ext cx="5498549" cy="823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en" sz="1984" dirty="0"/>
                  <a:t>Suppose: 3 training examples, 3 classes.</a:t>
                </a:r>
              </a:p>
              <a:p>
                <a:r>
                  <a:rPr lang="en" sz="1984" dirty="0"/>
                  <a:t>With some W the scores </a:t>
                </a:r>
                <a14:m>
                  <m:oMath xmlns:m="http://schemas.openxmlformats.org/officeDocument/2006/math">
                    <m:r>
                      <a:rPr lang="en-US" sz="1984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1984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84" i="1">
                        <a:latin typeface="Cambria Math" panose="02040503050406030204" pitchFamily="18" charset="0"/>
                      </a:rPr>
                      <m:t>𝑊𝑥</m:t>
                    </m:r>
                  </m:oMath>
                </a14:m>
                <a:r>
                  <a:rPr lang="en" sz="1984" dirty="0"/>
                  <a:t> are:</a:t>
                </a:r>
              </a:p>
            </p:txBody>
          </p:sp>
        </mc:Choice>
        <mc:Fallback xmlns="">
          <p:sp>
            <p:nvSpPr>
              <p:cNvPr id="149" name="Shape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70" y="1081389"/>
                <a:ext cx="5498549" cy="823549"/>
              </a:xfrm>
              <a:prstGeom prst="rect">
                <a:avLst/>
              </a:prstGeom>
              <a:blipFill>
                <a:blip r:embed="rId6"/>
                <a:stretch>
                  <a:fillRect l="-1155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Shape 150"/>
          <p:cNvSpPr txBox="1"/>
          <p:nvPr/>
        </p:nvSpPr>
        <p:spPr>
          <a:xfrm>
            <a:off x="137942" y="361202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cat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37942" y="488756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frog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37942" y="4250906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car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820912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3.2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820912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5.1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736907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-1.7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417011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4.9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417011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1.3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417011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2.0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4761094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-3.1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929105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2.5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929105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2.2</a:t>
            </a:r>
          </a:p>
        </p:txBody>
      </p:sp>
      <p:cxnSp>
        <p:nvCxnSpPr>
          <p:cNvPr id="163" name="Shape 163"/>
          <p:cNvCxnSpPr/>
          <p:nvPr/>
        </p:nvCxnSpPr>
        <p:spPr>
          <a:xfrm>
            <a:off x="6261695" y="1081390"/>
            <a:ext cx="0" cy="489446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4" name="Shape 164"/>
          <p:cNvSpPr txBox="1"/>
          <p:nvPr/>
        </p:nvSpPr>
        <p:spPr>
          <a:xfrm>
            <a:off x="6507702" y="1137118"/>
            <a:ext cx="3552693" cy="52122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b="1"/>
              <a:t>Multiclass SVM loss: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Shape 165"/>
              <p:cNvSpPr txBox="1"/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ro-RO" sz="1984" dirty="0"/>
                  <a:t>Given an </a:t>
                </a:r>
                <a:r>
                  <a:rPr lang="ro-RO" sz="1984" dirty="0" err="1"/>
                  <a:t>example</a:t>
                </a:r>
                <a:r>
                  <a:rPr lang="ro-RO" sz="1984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ro-RO" sz="1984" dirty="0"/>
                  <a:t>,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image and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(integer) label,</a:t>
                </a:r>
              </a:p>
              <a:p>
                <a:endParaRPr lang="ro-RO" sz="1984" dirty="0"/>
              </a:p>
              <a:p>
                <a:r>
                  <a:rPr lang="ro-RO" sz="1984" dirty="0"/>
                  <a:t>and using the shorthand for the scores vector: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r>
                  <a:rPr lang="ro-RO" sz="1984" dirty="0"/>
                  <a:t>the SVM loss has the form: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endParaRPr sz="1984" dirty="0"/>
              </a:p>
            </p:txBody>
          </p:sp>
        </mc:Choice>
        <mc:Fallback xmlns="">
          <p:sp>
            <p:nvSpPr>
              <p:cNvPr id="165" name="Shape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blipFill>
                <a:blip r:embed="rId7"/>
                <a:stretch>
                  <a:fillRect l="-14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9" name="Shape 1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1825" y="3708814"/>
            <a:ext cx="1439974" cy="33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56907" y="4599040"/>
            <a:ext cx="3655721" cy="391914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4" name="Shape 202">
            <a:extLst>
              <a:ext uri="{FF2B5EF4-FFF2-40B4-BE49-F238E27FC236}">
                <a16:creationId xmlns:a16="http://schemas.microsoft.com/office/drawing/2014/main" id="{DA867126-9772-EE4D-845B-AB745A9CFD74}"/>
              </a:ext>
            </a:extLst>
          </p:cNvPr>
          <p:cNvSpPr txBox="1"/>
          <p:nvPr/>
        </p:nvSpPr>
        <p:spPr>
          <a:xfrm>
            <a:off x="6611883" y="5068799"/>
            <a:ext cx="3360290" cy="191893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dirty="0">
                <a:solidFill>
                  <a:srgbClr val="0000FF"/>
                </a:solidFill>
              </a:rPr>
              <a:t>= max(0, 5.1 - 3.2 + 1) </a:t>
            </a:r>
          </a:p>
          <a:p>
            <a:r>
              <a:rPr lang="en" sz="1984" dirty="0">
                <a:solidFill>
                  <a:srgbClr val="0000FF"/>
                </a:solidFill>
              </a:rPr>
              <a:t>   +max(0, -1.7 - 3.2 + 1)</a:t>
            </a:r>
          </a:p>
          <a:p>
            <a:r>
              <a:rPr lang="en" sz="1984" dirty="0">
                <a:solidFill>
                  <a:srgbClr val="0000FF"/>
                </a:solidFill>
              </a:rPr>
              <a:t>= max(0, 2.9) + max(0, -3.9)</a:t>
            </a:r>
          </a:p>
          <a:p>
            <a:r>
              <a:rPr lang="en" sz="1984" dirty="0">
                <a:solidFill>
                  <a:srgbClr val="0000FF"/>
                </a:solidFill>
              </a:rPr>
              <a:t>= 2.9 + 0</a:t>
            </a:r>
          </a:p>
          <a:p>
            <a:r>
              <a:rPr lang="en" sz="1984" dirty="0">
                <a:solidFill>
                  <a:srgbClr val="0000FF"/>
                </a:solidFill>
              </a:rPr>
              <a:t>= 2.9</a:t>
            </a:r>
          </a:p>
        </p:txBody>
      </p:sp>
      <p:sp>
        <p:nvSpPr>
          <p:cNvPr id="25" name="Shape 203">
            <a:extLst>
              <a:ext uri="{FF2B5EF4-FFF2-40B4-BE49-F238E27FC236}">
                <a16:creationId xmlns:a16="http://schemas.microsoft.com/office/drawing/2014/main" id="{633F5B0A-7D2C-874B-8CBC-F2FC2EA1423F}"/>
              </a:ext>
            </a:extLst>
          </p:cNvPr>
          <p:cNvSpPr/>
          <p:nvPr/>
        </p:nvSpPr>
        <p:spPr>
          <a:xfrm>
            <a:off x="1615750" y="3591128"/>
            <a:ext cx="1274299" cy="233362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0790" tIns="100790" rIns="100790" bIns="100790" anchor="ctr" anchorCtr="0">
            <a:noAutofit/>
          </a:bodyPr>
          <a:lstStyle/>
          <a:p>
            <a:endParaRPr sz="1984"/>
          </a:p>
        </p:txBody>
      </p:sp>
      <p:sp>
        <p:nvSpPr>
          <p:cNvPr id="26" name="Shape 205">
            <a:extLst>
              <a:ext uri="{FF2B5EF4-FFF2-40B4-BE49-F238E27FC236}">
                <a16:creationId xmlns:a16="http://schemas.microsoft.com/office/drawing/2014/main" id="{A014219B-A0F0-F048-9AF1-E182EF9DC188}"/>
              </a:ext>
            </a:extLst>
          </p:cNvPr>
          <p:cNvSpPr txBox="1"/>
          <p:nvPr/>
        </p:nvSpPr>
        <p:spPr>
          <a:xfrm>
            <a:off x="123826" y="5407769"/>
            <a:ext cx="1548917" cy="516985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205" dirty="0">
                <a:solidFill>
                  <a:srgbClr val="0000FF"/>
                </a:solidFill>
              </a:rPr>
              <a:t>Losses:</a:t>
            </a:r>
          </a:p>
        </p:txBody>
      </p:sp>
      <p:sp>
        <p:nvSpPr>
          <p:cNvPr id="27" name="Shape 241">
            <a:extLst>
              <a:ext uri="{FF2B5EF4-FFF2-40B4-BE49-F238E27FC236}">
                <a16:creationId xmlns:a16="http://schemas.microsoft.com/office/drawing/2014/main" id="{DC0FF6E1-FCA7-BF42-BBD9-78668255B196}"/>
              </a:ext>
            </a:extLst>
          </p:cNvPr>
          <p:cNvSpPr txBox="1"/>
          <p:nvPr/>
        </p:nvSpPr>
        <p:spPr>
          <a:xfrm>
            <a:off x="1880385" y="5315337"/>
            <a:ext cx="962422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>
                <a:solidFill>
                  <a:srgbClr val="0000FF"/>
                </a:solidFill>
              </a:rPr>
              <a:t>2.9</a:t>
            </a:r>
          </a:p>
        </p:txBody>
      </p:sp>
      <p:cxnSp>
        <p:nvCxnSpPr>
          <p:cNvPr id="28" name="Shape 210">
            <a:extLst>
              <a:ext uri="{FF2B5EF4-FFF2-40B4-BE49-F238E27FC236}">
                <a16:creationId xmlns:a16="http://schemas.microsoft.com/office/drawing/2014/main" id="{B6DCF3DE-17D8-3842-87E7-5702D71D4927}"/>
              </a:ext>
            </a:extLst>
          </p:cNvPr>
          <p:cNvCxnSpPr/>
          <p:nvPr/>
        </p:nvCxnSpPr>
        <p:spPr>
          <a:xfrm>
            <a:off x="108452" y="5435715"/>
            <a:ext cx="594650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3619384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17" y="2054298"/>
            <a:ext cx="1257024" cy="138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588" y="2054300"/>
            <a:ext cx="1387456" cy="138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227" y="2054323"/>
            <a:ext cx="1335100" cy="13351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Shape 149"/>
              <p:cNvSpPr txBox="1"/>
              <p:nvPr/>
            </p:nvSpPr>
            <p:spPr>
              <a:xfrm>
                <a:off x="300770" y="1081389"/>
                <a:ext cx="5498549" cy="823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en" sz="1984" dirty="0"/>
                  <a:t>Suppose: 3 training examples, 3 classes.</a:t>
                </a:r>
              </a:p>
              <a:p>
                <a:r>
                  <a:rPr lang="en" sz="1984" dirty="0"/>
                  <a:t>With some W the scores </a:t>
                </a:r>
                <a14:m>
                  <m:oMath xmlns:m="http://schemas.openxmlformats.org/officeDocument/2006/math">
                    <m:r>
                      <a:rPr lang="en-US" sz="1984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1984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84" i="1">
                        <a:latin typeface="Cambria Math" panose="02040503050406030204" pitchFamily="18" charset="0"/>
                      </a:rPr>
                      <m:t>𝑊𝑥</m:t>
                    </m:r>
                  </m:oMath>
                </a14:m>
                <a:r>
                  <a:rPr lang="en" sz="1984" dirty="0"/>
                  <a:t> are:</a:t>
                </a:r>
              </a:p>
            </p:txBody>
          </p:sp>
        </mc:Choice>
        <mc:Fallback xmlns="">
          <p:sp>
            <p:nvSpPr>
              <p:cNvPr id="149" name="Shape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70" y="1081389"/>
                <a:ext cx="5498549" cy="823549"/>
              </a:xfrm>
              <a:prstGeom prst="rect">
                <a:avLst/>
              </a:prstGeom>
              <a:blipFill>
                <a:blip r:embed="rId6"/>
                <a:stretch>
                  <a:fillRect l="-1155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Shape 150"/>
          <p:cNvSpPr txBox="1"/>
          <p:nvPr/>
        </p:nvSpPr>
        <p:spPr>
          <a:xfrm>
            <a:off x="137942" y="361202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cat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37942" y="488756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frog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37942" y="4250906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car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820912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3.2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820912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5.1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736907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-1.7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417011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4.9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417011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1.3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417011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2.0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4761094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-3.1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929105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2.5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929105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2.2</a:t>
            </a:r>
          </a:p>
        </p:txBody>
      </p:sp>
      <p:cxnSp>
        <p:nvCxnSpPr>
          <p:cNvPr id="163" name="Shape 163"/>
          <p:cNvCxnSpPr/>
          <p:nvPr/>
        </p:nvCxnSpPr>
        <p:spPr>
          <a:xfrm>
            <a:off x="6261695" y="1081390"/>
            <a:ext cx="0" cy="489446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4" name="Shape 164"/>
          <p:cNvSpPr txBox="1"/>
          <p:nvPr/>
        </p:nvSpPr>
        <p:spPr>
          <a:xfrm>
            <a:off x="6507702" y="1137118"/>
            <a:ext cx="3552693" cy="52122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b="1"/>
              <a:t>Multiclass SVM loss: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Shape 165"/>
              <p:cNvSpPr txBox="1"/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ro-RO" sz="1984" dirty="0"/>
                  <a:t>Given an </a:t>
                </a:r>
                <a:r>
                  <a:rPr lang="ro-RO" sz="1984" dirty="0" err="1"/>
                  <a:t>example</a:t>
                </a:r>
                <a:r>
                  <a:rPr lang="ro-RO" sz="1984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ro-RO" sz="1984" dirty="0"/>
                  <a:t>,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image and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(integer) label,</a:t>
                </a:r>
              </a:p>
              <a:p>
                <a:endParaRPr lang="ro-RO" sz="1984" dirty="0"/>
              </a:p>
              <a:p>
                <a:r>
                  <a:rPr lang="ro-RO" sz="1984" dirty="0"/>
                  <a:t>and using the shorthand for the scores vector: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r>
                  <a:rPr lang="ro-RO" sz="1984" dirty="0"/>
                  <a:t>the SVM loss has the form: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endParaRPr sz="1984" dirty="0"/>
              </a:p>
            </p:txBody>
          </p:sp>
        </mc:Choice>
        <mc:Fallback xmlns="">
          <p:sp>
            <p:nvSpPr>
              <p:cNvPr id="165" name="Shape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blipFill>
                <a:blip r:embed="rId7"/>
                <a:stretch>
                  <a:fillRect l="-14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9" name="Shape 1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1825" y="3708814"/>
            <a:ext cx="1439974" cy="33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56907" y="4599040"/>
            <a:ext cx="3655721" cy="391914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" name="Shape 205">
            <a:extLst>
              <a:ext uri="{FF2B5EF4-FFF2-40B4-BE49-F238E27FC236}">
                <a16:creationId xmlns:a16="http://schemas.microsoft.com/office/drawing/2014/main" id="{A014219B-A0F0-F048-9AF1-E182EF9DC188}"/>
              </a:ext>
            </a:extLst>
          </p:cNvPr>
          <p:cNvSpPr txBox="1"/>
          <p:nvPr/>
        </p:nvSpPr>
        <p:spPr>
          <a:xfrm>
            <a:off x="123826" y="5407769"/>
            <a:ext cx="1548917" cy="516985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205" dirty="0">
                <a:solidFill>
                  <a:srgbClr val="0000FF"/>
                </a:solidFill>
              </a:rPr>
              <a:t>Losses:</a:t>
            </a:r>
          </a:p>
        </p:txBody>
      </p:sp>
      <p:sp>
        <p:nvSpPr>
          <p:cNvPr id="27" name="Shape 241">
            <a:extLst>
              <a:ext uri="{FF2B5EF4-FFF2-40B4-BE49-F238E27FC236}">
                <a16:creationId xmlns:a16="http://schemas.microsoft.com/office/drawing/2014/main" id="{DC0FF6E1-FCA7-BF42-BBD9-78668255B196}"/>
              </a:ext>
            </a:extLst>
          </p:cNvPr>
          <p:cNvSpPr txBox="1"/>
          <p:nvPr/>
        </p:nvSpPr>
        <p:spPr>
          <a:xfrm>
            <a:off x="1880385" y="5315337"/>
            <a:ext cx="962422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/>
              <a:t>2.9</a:t>
            </a:r>
          </a:p>
        </p:txBody>
      </p:sp>
      <p:cxnSp>
        <p:nvCxnSpPr>
          <p:cNvPr id="28" name="Shape 210">
            <a:extLst>
              <a:ext uri="{FF2B5EF4-FFF2-40B4-BE49-F238E27FC236}">
                <a16:creationId xmlns:a16="http://schemas.microsoft.com/office/drawing/2014/main" id="{B6DCF3DE-17D8-3842-87E7-5702D71D4927}"/>
              </a:ext>
            </a:extLst>
          </p:cNvPr>
          <p:cNvCxnSpPr/>
          <p:nvPr/>
        </p:nvCxnSpPr>
        <p:spPr>
          <a:xfrm>
            <a:off x="108452" y="5435715"/>
            <a:ext cx="594650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9" name="Shape 238">
            <a:extLst>
              <a:ext uri="{FF2B5EF4-FFF2-40B4-BE49-F238E27FC236}">
                <a16:creationId xmlns:a16="http://schemas.microsoft.com/office/drawing/2014/main" id="{32938582-3868-1C42-94A8-16643ADBCAB4}"/>
              </a:ext>
            </a:extLst>
          </p:cNvPr>
          <p:cNvSpPr/>
          <p:nvPr/>
        </p:nvSpPr>
        <p:spPr>
          <a:xfrm>
            <a:off x="3127843" y="3591128"/>
            <a:ext cx="1274299" cy="233362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0790" tIns="100790" rIns="100790" bIns="100790" anchor="ctr" anchorCtr="0">
            <a:noAutofit/>
          </a:bodyPr>
          <a:lstStyle/>
          <a:p>
            <a:endParaRPr sz="1984"/>
          </a:p>
        </p:txBody>
      </p:sp>
      <p:sp>
        <p:nvSpPr>
          <p:cNvPr id="30" name="Shape 239">
            <a:extLst>
              <a:ext uri="{FF2B5EF4-FFF2-40B4-BE49-F238E27FC236}">
                <a16:creationId xmlns:a16="http://schemas.microsoft.com/office/drawing/2014/main" id="{2299DF3D-D5C9-9F49-8F6A-201296B7C913}"/>
              </a:ext>
            </a:extLst>
          </p:cNvPr>
          <p:cNvSpPr txBox="1"/>
          <p:nvPr/>
        </p:nvSpPr>
        <p:spPr>
          <a:xfrm>
            <a:off x="3560490" y="5315337"/>
            <a:ext cx="962422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31" name="Shape 237">
            <a:extLst>
              <a:ext uri="{FF2B5EF4-FFF2-40B4-BE49-F238E27FC236}">
                <a16:creationId xmlns:a16="http://schemas.microsoft.com/office/drawing/2014/main" id="{61DF65B6-CC5C-6F41-828C-8951DAA0C96E}"/>
              </a:ext>
            </a:extLst>
          </p:cNvPr>
          <p:cNvSpPr txBox="1"/>
          <p:nvPr/>
        </p:nvSpPr>
        <p:spPr>
          <a:xfrm>
            <a:off x="6614860" y="5068799"/>
            <a:ext cx="3430853" cy="182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dirty="0">
                <a:solidFill>
                  <a:srgbClr val="0000FF"/>
                </a:solidFill>
              </a:rPr>
              <a:t>= max(0, 1.3 - 4.9 + 1) </a:t>
            </a:r>
          </a:p>
          <a:p>
            <a:r>
              <a:rPr lang="en" sz="1984" dirty="0">
                <a:solidFill>
                  <a:srgbClr val="0000FF"/>
                </a:solidFill>
              </a:rPr>
              <a:t>   +max(0, 2.0 - 4.9 + 1)</a:t>
            </a:r>
          </a:p>
          <a:p>
            <a:r>
              <a:rPr lang="en" sz="1984" dirty="0">
                <a:solidFill>
                  <a:srgbClr val="0000FF"/>
                </a:solidFill>
              </a:rPr>
              <a:t>= max(0, -2.6) + max(0, -1.9)</a:t>
            </a:r>
          </a:p>
          <a:p>
            <a:r>
              <a:rPr lang="en" sz="1984" dirty="0">
                <a:solidFill>
                  <a:srgbClr val="0000FF"/>
                </a:solidFill>
              </a:rPr>
              <a:t>= 0 + 0</a:t>
            </a:r>
          </a:p>
          <a:p>
            <a:r>
              <a:rPr lang="en" sz="1984" dirty="0">
                <a:solidFill>
                  <a:srgbClr val="0000FF"/>
                </a:solidFill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1015408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17" y="2054298"/>
            <a:ext cx="1257024" cy="138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588" y="2054300"/>
            <a:ext cx="1387456" cy="138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227" y="2054323"/>
            <a:ext cx="1335100" cy="13351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Shape 149"/>
              <p:cNvSpPr txBox="1"/>
              <p:nvPr/>
            </p:nvSpPr>
            <p:spPr>
              <a:xfrm>
                <a:off x="300770" y="1081389"/>
                <a:ext cx="5498549" cy="823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en" sz="1984" dirty="0"/>
                  <a:t>Suppose: 3 training examples, 3 classes.</a:t>
                </a:r>
              </a:p>
              <a:p>
                <a:r>
                  <a:rPr lang="en" sz="1984" dirty="0"/>
                  <a:t>With some W the scores </a:t>
                </a:r>
                <a14:m>
                  <m:oMath xmlns:m="http://schemas.openxmlformats.org/officeDocument/2006/math">
                    <m:r>
                      <a:rPr lang="en-US" sz="1984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1984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84" i="1">
                        <a:latin typeface="Cambria Math" panose="02040503050406030204" pitchFamily="18" charset="0"/>
                      </a:rPr>
                      <m:t>𝑊𝑥</m:t>
                    </m:r>
                  </m:oMath>
                </a14:m>
                <a:r>
                  <a:rPr lang="en" sz="1984" dirty="0"/>
                  <a:t> are:</a:t>
                </a:r>
              </a:p>
            </p:txBody>
          </p:sp>
        </mc:Choice>
        <mc:Fallback xmlns="">
          <p:sp>
            <p:nvSpPr>
              <p:cNvPr id="149" name="Shape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70" y="1081389"/>
                <a:ext cx="5498549" cy="823549"/>
              </a:xfrm>
              <a:prstGeom prst="rect">
                <a:avLst/>
              </a:prstGeom>
              <a:blipFill>
                <a:blip r:embed="rId6"/>
                <a:stretch>
                  <a:fillRect l="-1155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Shape 150"/>
          <p:cNvSpPr txBox="1"/>
          <p:nvPr/>
        </p:nvSpPr>
        <p:spPr>
          <a:xfrm>
            <a:off x="137942" y="361202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cat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37942" y="488756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frog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37942" y="4250906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car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820912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3.2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820912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5.1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736907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-1.7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417011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4.9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417011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1.3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417011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2.0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4761094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-3.1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929105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2.5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929105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2.2</a:t>
            </a:r>
          </a:p>
        </p:txBody>
      </p:sp>
      <p:cxnSp>
        <p:nvCxnSpPr>
          <p:cNvPr id="163" name="Shape 163"/>
          <p:cNvCxnSpPr/>
          <p:nvPr/>
        </p:nvCxnSpPr>
        <p:spPr>
          <a:xfrm>
            <a:off x="6261695" y="1081390"/>
            <a:ext cx="0" cy="489446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4" name="Shape 164"/>
          <p:cNvSpPr txBox="1"/>
          <p:nvPr/>
        </p:nvSpPr>
        <p:spPr>
          <a:xfrm>
            <a:off x="6507702" y="1137118"/>
            <a:ext cx="3552693" cy="52122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b="1"/>
              <a:t>Multiclass SVM loss: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Shape 165"/>
              <p:cNvSpPr txBox="1"/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ro-RO" sz="1984" dirty="0"/>
                  <a:t>Given an </a:t>
                </a:r>
                <a:r>
                  <a:rPr lang="ro-RO" sz="1984" dirty="0" err="1"/>
                  <a:t>example</a:t>
                </a:r>
                <a:r>
                  <a:rPr lang="ro-RO" sz="1984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ro-RO" sz="1984" dirty="0"/>
                  <a:t>,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image and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(integer) label,</a:t>
                </a:r>
              </a:p>
              <a:p>
                <a:endParaRPr lang="ro-RO" sz="1984" dirty="0"/>
              </a:p>
              <a:p>
                <a:r>
                  <a:rPr lang="ro-RO" sz="1984" dirty="0"/>
                  <a:t>and using the shorthand for the scores vector: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r>
                  <a:rPr lang="ro-RO" sz="1984" dirty="0"/>
                  <a:t>the SVM loss has the form: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endParaRPr sz="1984" dirty="0"/>
              </a:p>
            </p:txBody>
          </p:sp>
        </mc:Choice>
        <mc:Fallback xmlns="">
          <p:sp>
            <p:nvSpPr>
              <p:cNvPr id="165" name="Shape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blipFill>
                <a:blip r:embed="rId7"/>
                <a:stretch>
                  <a:fillRect l="-14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9" name="Shape 1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1825" y="3708814"/>
            <a:ext cx="1439974" cy="33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56907" y="4599040"/>
            <a:ext cx="3655721" cy="391914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" name="Shape 205">
            <a:extLst>
              <a:ext uri="{FF2B5EF4-FFF2-40B4-BE49-F238E27FC236}">
                <a16:creationId xmlns:a16="http://schemas.microsoft.com/office/drawing/2014/main" id="{A014219B-A0F0-F048-9AF1-E182EF9DC188}"/>
              </a:ext>
            </a:extLst>
          </p:cNvPr>
          <p:cNvSpPr txBox="1"/>
          <p:nvPr/>
        </p:nvSpPr>
        <p:spPr>
          <a:xfrm>
            <a:off x="123826" y="5407769"/>
            <a:ext cx="1548917" cy="516985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205" dirty="0">
                <a:solidFill>
                  <a:srgbClr val="0000FF"/>
                </a:solidFill>
              </a:rPr>
              <a:t>Losses:</a:t>
            </a:r>
          </a:p>
        </p:txBody>
      </p:sp>
      <p:sp>
        <p:nvSpPr>
          <p:cNvPr id="27" name="Shape 241">
            <a:extLst>
              <a:ext uri="{FF2B5EF4-FFF2-40B4-BE49-F238E27FC236}">
                <a16:creationId xmlns:a16="http://schemas.microsoft.com/office/drawing/2014/main" id="{DC0FF6E1-FCA7-BF42-BBD9-78668255B196}"/>
              </a:ext>
            </a:extLst>
          </p:cNvPr>
          <p:cNvSpPr txBox="1"/>
          <p:nvPr/>
        </p:nvSpPr>
        <p:spPr>
          <a:xfrm>
            <a:off x="1880385" y="5315337"/>
            <a:ext cx="962422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/>
              <a:t>2.9</a:t>
            </a:r>
          </a:p>
        </p:txBody>
      </p:sp>
      <p:cxnSp>
        <p:nvCxnSpPr>
          <p:cNvPr id="28" name="Shape 210">
            <a:extLst>
              <a:ext uri="{FF2B5EF4-FFF2-40B4-BE49-F238E27FC236}">
                <a16:creationId xmlns:a16="http://schemas.microsoft.com/office/drawing/2014/main" id="{B6DCF3DE-17D8-3842-87E7-5702D71D4927}"/>
              </a:ext>
            </a:extLst>
          </p:cNvPr>
          <p:cNvCxnSpPr/>
          <p:nvPr/>
        </p:nvCxnSpPr>
        <p:spPr>
          <a:xfrm>
            <a:off x="108452" y="5435715"/>
            <a:ext cx="594650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0" name="Shape 239">
            <a:extLst>
              <a:ext uri="{FF2B5EF4-FFF2-40B4-BE49-F238E27FC236}">
                <a16:creationId xmlns:a16="http://schemas.microsoft.com/office/drawing/2014/main" id="{2299DF3D-D5C9-9F49-8F6A-201296B7C913}"/>
              </a:ext>
            </a:extLst>
          </p:cNvPr>
          <p:cNvSpPr txBox="1"/>
          <p:nvPr/>
        </p:nvSpPr>
        <p:spPr>
          <a:xfrm>
            <a:off x="3560490" y="5315337"/>
            <a:ext cx="962422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/>
              <a:t>0</a:t>
            </a:r>
          </a:p>
        </p:txBody>
      </p:sp>
      <p:sp>
        <p:nvSpPr>
          <p:cNvPr id="31" name="Shape 237">
            <a:extLst>
              <a:ext uri="{FF2B5EF4-FFF2-40B4-BE49-F238E27FC236}">
                <a16:creationId xmlns:a16="http://schemas.microsoft.com/office/drawing/2014/main" id="{61DF65B6-CC5C-6F41-828C-8951DAA0C96E}"/>
              </a:ext>
            </a:extLst>
          </p:cNvPr>
          <p:cNvSpPr txBox="1"/>
          <p:nvPr/>
        </p:nvSpPr>
        <p:spPr>
          <a:xfrm>
            <a:off x="6614860" y="5068799"/>
            <a:ext cx="3430853" cy="182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dirty="0">
                <a:solidFill>
                  <a:srgbClr val="0000FF"/>
                </a:solidFill>
              </a:rPr>
              <a:t>= max(0, 2.2 - (-3.1) + 1) </a:t>
            </a:r>
          </a:p>
          <a:p>
            <a:r>
              <a:rPr lang="en" sz="1984" dirty="0">
                <a:solidFill>
                  <a:srgbClr val="0000FF"/>
                </a:solidFill>
              </a:rPr>
              <a:t>   +max(0, 2.5 - (-3.1) + 1)</a:t>
            </a:r>
          </a:p>
          <a:p>
            <a:r>
              <a:rPr lang="en" sz="1984" dirty="0">
                <a:solidFill>
                  <a:srgbClr val="0000FF"/>
                </a:solidFill>
              </a:rPr>
              <a:t>= max(0, 6.3) + max(0, 6.6)</a:t>
            </a:r>
          </a:p>
          <a:p>
            <a:r>
              <a:rPr lang="en" sz="1984" dirty="0">
                <a:solidFill>
                  <a:srgbClr val="0000FF"/>
                </a:solidFill>
              </a:rPr>
              <a:t>= 6.3 + 6.6</a:t>
            </a:r>
          </a:p>
          <a:p>
            <a:r>
              <a:rPr lang="en" sz="1984" dirty="0">
                <a:solidFill>
                  <a:srgbClr val="0000FF"/>
                </a:solidFill>
              </a:rPr>
              <a:t>= 12.9</a:t>
            </a:r>
          </a:p>
        </p:txBody>
      </p:sp>
      <p:sp>
        <p:nvSpPr>
          <p:cNvPr id="32" name="Shape 274">
            <a:extLst>
              <a:ext uri="{FF2B5EF4-FFF2-40B4-BE49-F238E27FC236}">
                <a16:creationId xmlns:a16="http://schemas.microsoft.com/office/drawing/2014/main" id="{1662D279-1293-1B47-A89B-A9CF5C2544E5}"/>
              </a:ext>
            </a:extLst>
          </p:cNvPr>
          <p:cNvSpPr/>
          <p:nvPr/>
        </p:nvSpPr>
        <p:spPr>
          <a:xfrm>
            <a:off x="4555932" y="3591128"/>
            <a:ext cx="1274299" cy="2333625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0790" tIns="100790" rIns="100790" bIns="100790" anchor="ctr" anchorCtr="0">
            <a:noAutofit/>
          </a:bodyPr>
          <a:lstStyle/>
          <a:p>
            <a:endParaRPr sz="1984"/>
          </a:p>
        </p:txBody>
      </p:sp>
      <p:sp>
        <p:nvSpPr>
          <p:cNvPr id="33" name="Shape 278">
            <a:extLst>
              <a:ext uri="{FF2B5EF4-FFF2-40B4-BE49-F238E27FC236}">
                <a16:creationId xmlns:a16="http://schemas.microsoft.com/office/drawing/2014/main" id="{F8F645B5-2E7D-C741-89C1-4655E4BCCE20}"/>
              </a:ext>
            </a:extLst>
          </p:cNvPr>
          <p:cNvSpPr txBox="1"/>
          <p:nvPr/>
        </p:nvSpPr>
        <p:spPr>
          <a:xfrm>
            <a:off x="4750703" y="5315330"/>
            <a:ext cx="1116211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>
                <a:solidFill>
                  <a:srgbClr val="0000FF"/>
                </a:solidFill>
              </a:rPr>
              <a:t>12.9</a:t>
            </a:r>
          </a:p>
        </p:txBody>
      </p:sp>
    </p:spTree>
    <p:extLst>
      <p:ext uri="{BB962C8B-B14F-4D97-AF65-F5344CB8AC3E}">
        <p14:creationId xmlns:p14="http://schemas.microsoft.com/office/powerpoint/2010/main" val="33265631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17" y="2054298"/>
            <a:ext cx="1257024" cy="1387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4588" y="2054300"/>
            <a:ext cx="1387456" cy="1387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227" y="2054323"/>
            <a:ext cx="1335100" cy="13351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Shape 149"/>
              <p:cNvSpPr txBox="1"/>
              <p:nvPr/>
            </p:nvSpPr>
            <p:spPr>
              <a:xfrm>
                <a:off x="300770" y="1081389"/>
                <a:ext cx="5498549" cy="8235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en" sz="1984" dirty="0"/>
                  <a:t>Suppose: 3 training examples, 3 classes.</a:t>
                </a:r>
              </a:p>
              <a:p>
                <a:r>
                  <a:rPr lang="en" sz="1984" dirty="0"/>
                  <a:t>With some W the scores </a:t>
                </a:r>
                <a14:m>
                  <m:oMath xmlns:m="http://schemas.openxmlformats.org/officeDocument/2006/math">
                    <m:r>
                      <a:rPr lang="en-US" sz="1984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984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1984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984" i="1">
                        <a:latin typeface="Cambria Math" panose="02040503050406030204" pitchFamily="18" charset="0"/>
                      </a:rPr>
                      <m:t>𝑊𝑥</m:t>
                    </m:r>
                  </m:oMath>
                </a14:m>
                <a:r>
                  <a:rPr lang="en" sz="1984" dirty="0"/>
                  <a:t> are:</a:t>
                </a:r>
              </a:p>
            </p:txBody>
          </p:sp>
        </mc:Choice>
        <mc:Fallback xmlns="">
          <p:sp>
            <p:nvSpPr>
              <p:cNvPr id="149" name="Shape 1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70" y="1081389"/>
                <a:ext cx="5498549" cy="823549"/>
              </a:xfrm>
              <a:prstGeom prst="rect">
                <a:avLst/>
              </a:prstGeom>
              <a:blipFill>
                <a:blip r:embed="rId6"/>
                <a:stretch>
                  <a:fillRect l="-1155"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0" name="Shape 150"/>
          <p:cNvSpPr txBox="1"/>
          <p:nvPr/>
        </p:nvSpPr>
        <p:spPr>
          <a:xfrm>
            <a:off x="137942" y="361202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cat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37942" y="4887560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frog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137942" y="4250906"/>
            <a:ext cx="1449254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/>
              <a:t>car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1820912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3.2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1820912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5.1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736907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-1.7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417011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4.9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3417011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1.3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3417011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2.0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4761094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-3.1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4929105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2.5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4929105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2.2</a:t>
            </a:r>
          </a:p>
        </p:txBody>
      </p:sp>
      <p:cxnSp>
        <p:nvCxnSpPr>
          <p:cNvPr id="163" name="Shape 163"/>
          <p:cNvCxnSpPr/>
          <p:nvPr/>
        </p:nvCxnSpPr>
        <p:spPr>
          <a:xfrm>
            <a:off x="6261695" y="1081390"/>
            <a:ext cx="0" cy="4894461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64" name="Shape 164"/>
          <p:cNvSpPr txBox="1"/>
          <p:nvPr/>
        </p:nvSpPr>
        <p:spPr>
          <a:xfrm>
            <a:off x="6507702" y="1137118"/>
            <a:ext cx="3552693" cy="52122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 b="1"/>
              <a:t>Multiclass SVM loss: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Shape 165"/>
              <p:cNvSpPr txBox="1"/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100790" tIns="100790" rIns="100790" bIns="100790" anchor="t" anchorCtr="0">
                <a:noAutofit/>
              </a:bodyPr>
              <a:lstStyle/>
              <a:p>
                <a:r>
                  <a:rPr lang="ro-RO" sz="1984" dirty="0"/>
                  <a:t>Given an </a:t>
                </a:r>
                <a:r>
                  <a:rPr lang="ro-RO" sz="1984" dirty="0" err="1"/>
                  <a:t>example</a:t>
                </a:r>
                <a:r>
                  <a:rPr lang="ro-RO" sz="1984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ro-RO" sz="1984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ro-RO" sz="1984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ro-RO" sz="1984" dirty="0"/>
                  <a:t>,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ro-RO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image and</a:t>
                </a:r>
              </a:p>
              <a:p>
                <a:r>
                  <a:rPr lang="ro-RO" sz="1984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98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ar-AE" sz="1984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ar-AE" sz="1984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o-RO" sz="1984" dirty="0"/>
                  <a:t>is the (integer) label,</a:t>
                </a:r>
              </a:p>
              <a:p>
                <a:endParaRPr lang="ro-RO" sz="1984" dirty="0"/>
              </a:p>
              <a:p>
                <a:r>
                  <a:rPr lang="ro-RO" sz="1984" dirty="0"/>
                  <a:t>and using the shorthand for the scores vector: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r>
                  <a:rPr lang="ro-RO" sz="1984" dirty="0"/>
                  <a:t>the SVM loss has the form:</a:t>
                </a:r>
              </a:p>
              <a:p>
                <a:endParaRPr lang="ro-RO" sz="1984" dirty="0"/>
              </a:p>
              <a:p>
                <a:endParaRPr lang="ro-RO" sz="1984" dirty="0"/>
              </a:p>
              <a:p>
                <a:endParaRPr sz="1984" dirty="0"/>
              </a:p>
            </p:txBody>
          </p:sp>
        </mc:Choice>
        <mc:Fallback xmlns="">
          <p:sp>
            <p:nvSpPr>
              <p:cNvPr id="165" name="Shape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759" y="1650383"/>
                <a:ext cx="3588713" cy="3191866"/>
              </a:xfrm>
              <a:prstGeom prst="rect">
                <a:avLst/>
              </a:prstGeom>
              <a:blipFill>
                <a:blip r:embed="rId7"/>
                <a:stretch>
                  <a:fillRect l="-14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9" name="Shape 1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01825" y="3708814"/>
            <a:ext cx="1439974" cy="33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56907" y="4599040"/>
            <a:ext cx="3655721" cy="391914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" name="Shape 205">
            <a:extLst>
              <a:ext uri="{FF2B5EF4-FFF2-40B4-BE49-F238E27FC236}">
                <a16:creationId xmlns:a16="http://schemas.microsoft.com/office/drawing/2014/main" id="{A014219B-A0F0-F048-9AF1-E182EF9DC188}"/>
              </a:ext>
            </a:extLst>
          </p:cNvPr>
          <p:cNvSpPr txBox="1"/>
          <p:nvPr/>
        </p:nvSpPr>
        <p:spPr>
          <a:xfrm>
            <a:off x="123826" y="5407769"/>
            <a:ext cx="1548917" cy="516985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205" dirty="0">
                <a:solidFill>
                  <a:srgbClr val="0000FF"/>
                </a:solidFill>
              </a:rPr>
              <a:t>Losses:</a:t>
            </a:r>
          </a:p>
        </p:txBody>
      </p:sp>
      <p:sp>
        <p:nvSpPr>
          <p:cNvPr id="27" name="Shape 241">
            <a:extLst>
              <a:ext uri="{FF2B5EF4-FFF2-40B4-BE49-F238E27FC236}">
                <a16:creationId xmlns:a16="http://schemas.microsoft.com/office/drawing/2014/main" id="{DC0FF6E1-FCA7-BF42-BBD9-78668255B196}"/>
              </a:ext>
            </a:extLst>
          </p:cNvPr>
          <p:cNvSpPr txBox="1"/>
          <p:nvPr/>
        </p:nvSpPr>
        <p:spPr>
          <a:xfrm>
            <a:off x="1880385" y="5315337"/>
            <a:ext cx="962422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>
                <a:solidFill>
                  <a:srgbClr val="0000FF"/>
                </a:solidFill>
              </a:rPr>
              <a:t>2.9</a:t>
            </a:r>
          </a:p>
        </p:txBody>
      </p:sp>
      <p:cxnSp>
        <p:nvCxnSpPr>
          <p:cNvPr id="28" name="Shape 210">
            <a:extLst>
              <a:ext uri="{FF2B5EF4-FFF2-40B4-BE49-F238E27FC236}">
                <a16:creationId xmlns:a16="http://schemas.microsoft.com/office/drawing/2014/main" id="{B6DCF3DE-17D8-3842-87E7-5702D71D4927}"/>
              </a:ext>
            </a:extLst>
          </p:cNvPr>
          <p:cNvCxnSpPr/>
          <p:nvPr/>
        </p:nvCxnSpPr>
        <p:spPr>
          <a:xfrm>
            <a:off x="108452" y="5435715"/>
            <a:ext cx="594650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0" name="Shape 239">
            <a:extLst>
              <a:ext uri="{FF2B5EF4-FFF2-40B4-BE49-F238E27FC236}">
                <a16:creationId xmlns:a16="http://schemas.microsoft.com/office/drawing/2014/main" id="{2299DF3D-D5C9-9F49-8F6A-201296B7C913}"/>
              </a:ext>
            </a:extLst>
          </p:cNvPr>
          <p:cNvSpPr txBox="1"/>
          <p:nvPr/>
        </p:nvSpPr>
        <p:spPr>
          <a:xfrm>
            <a:off x="3560490" y="5315337"/>
            <a:ext cx="962422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>
                <a:solidFill>
                  <a:srgbClr val="0000FF"/>
                </a:solidFill>
              </a:rPr>
              <a:t>0</a:t>
            </a:r>
            <a:endParaRPr lang="en" sz="3307" dirty="0"/>
          </a:p>
        </p:txBody>
      </p:sp>
      <p:sp>
        <p:nvSpPr>
          <p:cNvPr id="31" name="Shape 237">
            <a:extLst>
              <a:ext uri="{FF2B5EF4-FFF2-40B4-BE49-F238E27FC236}">
                <a16:creationId xmlns:a16="http://schemas.microsoft.com/office/drawing/2014/main" id="{61DF65B6-CC5C-6F41-828C-8951DAA0C96E}"/>
              </a:ext>
            </a:extLst>
          </p:cNvPr>
          <p:cNvSpPr txBox="1"/>
          <p:nvPr/>
        </p:nvSpPr>
        <p:spPr>
          <a:xfrm>
            <a:off x="6427145" y="5068799"/>
            <a:ext cx="3290306" cy="182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000" dirty="0">
                <a:solidFill>
                  <a:srgbClr val="0000FF"/>
                </a:solidFill>
              </a:rPr>
              <a:t>L = (2.9 + 0 + 12.9)/3 </a:t>
            </a:r>
          </a:p>
          <a:p>
            <a:r>
              <a:rPr lang="en" sz="2000" dirty="0">
                <a:solidFill>
                  <a:srgbClr val="0000FF"/>
                </a:solidFill>
              </a:rPr>
              <a:t>   =</a:t>
            </a:r>
            <a:r>
              <a:rPr lang="en" sz="2000" b="1" dirty="0">
                <a:solidFill>
                  <a:srgbClr val="0000FF"/>
                </a:solidFill>
              </a:rPr>
              <a:t> 5.27</a:t>
            </a:r>
          </a:p>
        </p:txBody>
      </p:sp>
      <p:sp>
        <p:nvSpPr>
          <p:cNvPr id="33" name="Shape 278">
            <a:extLst>
              <a:ext uri="{FF2B5EF4-FFF2-40B4-BE49-F238E27FC236}">
                <a16:creationId xmlns:a16="http://schemas.microsoft.com/office/drawing/2014/main" id="{F8F645B5-2E7D-C741-89C1-4655E4BCCE20}"/>
              </a:ext>
            </a:extLst>
          </p:cNvPr>
          <p:cNvSpPr txBox="1"/>
          <p:nvPr/>
        </p:nvSpPr>
        <p:spPr>
          <a:xfrm>
            <a:off x="4750703" y="5315330"/>
            <a:ext cx="1116211" cy="433917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dirty="0">
                <a:solidFill>
                  <a:srgbClr val="0000FF"/>
                </a:solidFill>
              </a:rPr>
              <a:t>12.9</a:t>
            </a:r>
          </a:p>
        </p:txBody>
      </p:sp>
    </p:spTree>
    <p:extLst>
      <p:ext uri="{BB962C8B-B14F-4D97-AF65-F5344CB8AC3E}">
        <p14:creationId xmlns:p14="http://schemas.microsoft.com/office/powerpoint/2010/main" val="15077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 txBox="1"/>
          <p:nvPr/>
        </p:nvSpPr>
        <p:spPr>
          <a:xfrm>
            <a:off x="588037" y="313243"/>
            <a:ext cx="9158220" cy="64955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lvl="0" algn="ctr"/>
            <a:r>
              <a:rPr lang="en" sz="3600" b="1" dirty="0" err="1"/>
              <a:t>Softmax</a:t>
            </a:r>
            <a:r>
              <a:rPr lang="en" sz="3600" b="1" dirty="0"/>
              <a:t> </a:t>
            </a:r>
            <a:r>
              <a:rPr lang="en" sz="3600" dirty="0"/>
              <a:t>(Multinomial Logistic Regression)</a:t>
            </a:r>
          </a:p>
        </p:txBody>
      </p:sp>
      <p:sp>
        <p:nvSpPr>
          <p:cNvPr id="24" name="Shape 671">
            <a:extLst>
              <a:ext uri="{FF2B5EF4-FFF2-40B4-BE49-F238E27FC236}">
                <a16:creationId xmlns:a16="http://schemas.microsoft.com/office/drawing/2014/main" id="{30E937C3-4C04-0042-AE99-2DF3FAA2E542}"/>
              </a:ext>
            </a:extLst>
          </p:cNvPr>
          <p:cNvSpPr txBox="1"/>
          <p:nvPr/>
        </p:nvSpPr>
        <p:spPr>
          <a:xfrm>
            <a:off x="2641524" y="2113720"/>
            <a:ext cx="7093158" cy="43565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b="1" dirty="0"/>
              <a:t>scores = unnormalized log probabilities of the classes 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sz="1800" dirty="0"/>
          </a:p>
          <a:p>
            <a:pPr lvl="0" rtl="0">
              <a:spcBef>
                <a:spcPts val="0"/>
              </a:spcBef>
              <a:buNone/>
            </a:pPr>
            <a:endParaRPr lang="en" sz="1800" dirty="0"/>
          </a:p>
          <a:p>
            <a:pPr lvl="0" rtl="0">
              <a:spcBef>
                <a:spcPts val="0"/>
              </a:spcBef>
              <a:buNone/>
            </a:pPr>
            <a:endParaRPr lang="en" sz="1800" dirty="0"/>
          </a:p>
          <a:p>
            <a:pPr lvl="0" rtl="0">
              <a:spcBef>
                <a:spcPts val="0"/>
              </a:spcBef>
              <a:buNone/>
            </a:pPr>
            <a:r>
              <a:rPr lang="en" sz="2000" dirty="0"/>
              <a:t>Want to maximize the log likelihood, or (for a loss function) 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000" dirty="0"/>
              <a:t>to minimize the negative log likelihood of the correct class:</a:t>
            </a:r>
          </a:p>
          <a:p>
            <a:pPr lvl="0" rtl="0">
              <a:spcBef>
                <a:spcPts val="0"/>
              </a:spcBef>
              <a:buNone/>
            </a:pPr>
            <a:endParaRPr sz="1800" dirty="0"/>
          </a:p>
        </p:txBody>
      </p:sp>
      <p:pic>
        <p:nvPicPr>
          <p:cNvPr id="25" name="Shape 672">
            <a:extLst>
              <a:ext uri="{FF2B5EF4-FFF2-40B4-BE49-F238E27FC236}">
                <a16:creationId xmlns:a16="http://schemas.microsoft.com/office/drawing/2014/main" id="{C80100C7-966D-CE4C-AC67-3D7D06029FA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276" y="2094557"/>
            <a:ext cx="1140230" cy="125855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673">
            <a:extLst>
              <a:ext uri="{FF2B5EF4-FFF2-40B4-BE49-F238E27FC236}">
                <a16:creationId xmlns:a16="http://schemas.microsoft.com/office/drawing/2014/main" id="{ACAE29DC-8953-C94F-BBED-94BBF186FA29}"/>
              </a:ext>
            </a:extLst>
          </p:cNvPr>
          <p:cNvSpPr txBox="1"/>
          <p:nvPr/>
        </p:nvSpPr>
        <p:spPr>
          <a:xfrm>
            <a:off x="460791" y="3507545"/>
            <a:ext cx="903343" cy="5237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cat</a:t>
            </a:r>
          </a:p>
        </p:txBody>
      </p:sp>
      <p:sp>
        <p:nvSpPr>
          <p:cNvPr id="27" name="Shape 674">
            <a:extLst>
              <a:ext uri="{FF2B5EF4-FFF2-40B4-BE49-F238E27FC236}">
                <a16:creationId xmlns:a16="http://schemas.microsoft.com/office/drawing/2014/main" id="{21776C5E-EC56-B24E-A95C-410A9DC4B02D}"/>
              </a:ext>
            </a:extLst>
          </p:cNvPr>
          <p:cNvSpPr txBox="1"/>
          <p:nvPr/>
        </p:nvSpPr>
        <p:spPr>
          <a:xfrm>
            <a:off x="460791" y="4687720"/>
            <a:ext cx="909485" cy="5392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frog</a:t>
            </a:r>
          </a:p>
        </p:txBody>
      </p:sp>
      <p:sp>
        <p:nvSpPr>
          <p:cNvPr id="28" name="Shape 675">
            <a:extLst>
              <a:ext uri="{FF2B5EF4-FFF2-40B4-BE49-F238E27FC236}">
                <a16:creationId xmlns:a16="http://schemas.microsoft.com/office/drawing/2014/main" id="{5C2F3D95-8BC6-2B48-9513-7BAF8784F7B5}"/>
              </a:ext>
            </a:extLst>
          </p:cNvPr>
          <p:cNvSpPr txBox="1"/>
          <p:nvPr/>
        </p:nvSpPr>
        <p:spPr>
          <a:xfrm>
            <a:off x="460791" y="4098645"/>
            <a:ext cx="903343" cy="5237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/>
              <a:t>car</a:t>
            </a:r>
          </a:p>
        </p:txBody>
      </p:sp>
      <p:sp>
        <p:nvSpPr>
          <p:cNvPr id="29" name="Shape 676">
            <a:extLst>
              <a:ext uri="{FF2B5EF4-FFF2-40B4-BE49-F238E27FC236}">
                <a16:creationId xmlns:a16="http://schemas.microsoft.com/office/drawing/2014/main" id="{B5A5B8A2-E354-CE49-A26B-892BC676C27A}"/>
              </a:ext>
            </a:extLst>
          </p:cNvPr>
          <p:cNvSpPr txBox="1"/>
          <p:nvPr/>
        </p:nvSpPr>
        <p:spPr>
          <a:xfrm>
            <a:off x="1370277" y="3479144"/>
            <a:ext cx="1140229" cy="5809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b="1" dirty="0"/>
              <a:t>3.2</a:t>
            </a:r>
          </a:p>
        </p:txBody>
      </p:sp>
      <p:sp>
        <p:nvSpPr>
          <p:cNvPr id="30" name="Shape 677">
            <a:extLst>
              <a:ext uri="{FF2B5EF4-FFF2-40B4-BE49-F238E27FC236}">
                <a16:creationId xmlns:a16="http://schemas.microsoft.com/office/drawing/2014/main" id="{CE0ED935-8728-C643-ABFD-F225D20432A7}"/>
              </a:ext>
            </a:extLst>
          </p:cNvPr>
          <p:cNvSpPr txBox="1"/>
          <p:nvPr/>
        </p:nvSpPr>
        <p:spPr>
          <a:xfrm>
            <a:off x="1370277" y="4036899"/>
            <a:ext cx="1140229" cy="52375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/>
              <a:t>5.1</a:t>
            </a:r>
          </a:p>
        </p:txBody>
      </p:sp>
      <p:sp>
        <p:nvSpPr>
          <p:cNvPr id="31" name="Shape 678">
            <a:extLst>
              <a:ext uri="{FF2B5EF4-FFF2-40B4-BE49-F238E27FC236}">
                <a16:creationId xmlns:a16="http://schemas.microsoft.com/office/drawing/2014/main" id="{3EEE0624-14DE-2D46-920B-9A6942AB4854}"/>
              </a:ext>
            </a:extLst>
          </p:cNvPr>
          <p:cNvSpPr txBox="1"/>
          <p:nvPr/>
        </p:nvSpPr>
        <p:spPr>
          <a:xfrm>
            <a:off x="1370276" y="4664569"/>
            <a:ext cx="1140229" cy="5237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3000" dirty="0"/>
              <a:t>-1.7</a:t>
            </a:r>
          </a:p>
        </p:txBody>
      </p:sp>
      <p:pic>
        <p:nvPicPr>
          <p:cNvPr id="32" name="Shape 679">
            <a:extLst>
              <a:ext uri="{FF2B5EF4-FFF2-40B4-BE49-F238E27FC236}">
                <a16:creationId xmlns:a16="http://schemas.microsoft.com/office/drawing/2014/main" id="{20C73273-41F5-B847-967C-36CBCF98E3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4287" y="4583513"/>
            <a:ext cx="4871519" cy="53985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3" name="Shape 680">
            <a:extLst>
              <a:ext uri="{FF2B5EF4-FFF2-40B4-BE49-F238E27FC236}">
                <a16:creationId xmlns:a16="http://schemas.microsoft.com/office/drawing/2014/main" id="{D22FB489-9C33-0A40-B335-0A039566338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2606" y="5708981"/>
            <a:ext cx="3164544" cy="758389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hape 681">
            <a:extLst>
              <a:ext uri="{FF2B5EF4-FFF2-40B4-BE49-F238E27FC236}">
                <a16:creationId xmlns:a16="http://schemas.microsoft.com/office/drawing/2014/main" id="{4A52EC4B-E5D0-7242-B5ED-63A72798ECE8}"/>
              </a:ext>
            </a:extLst>
          </p:cNvPr>
          <p:cNvSpPr txBox="1"/>
          <p:nvPr/>
        </p:nvSpPr>
        <p:spPr>
          <a:xfrm>
            <a:off x="2754287" y="5811519"/>
            <a:ext cx="1655667" cy="44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000" dirty="0"/>
              <a:t>In summary:</a:t>
            </a:r>
          </a:p>
        </p:txBody>
      </p:sp>
      <p:cxnSp>
        <p:nvCxnSpPr>
          <p:cNvPr id="35" name="Shape 682">
            <a:extLst>
              <a:ext uri="{FF2B5EF4-FFF2-40B4-BE49-F238E27FC236}">
                <a16:creationId xmlns:a16="http://schemas.microsoft.com/office/drawing/2014/main" id="{C1F43CF3-EFB5-8743-BEDF-0BA39372F46E}"/>
              </a:ext>
            </a:extLst>
          </p:cNvPr>
          <p:cNvCxnSpPr>
            <a:cxnSpLocks/>
          </p:cNvCxnSpPr>
          <p:nvPr/>
        </p:nvCxnSpPr>
        <p:spPr>
          <a:xfrm>
            <a:off x="2754287" y="5628167"/>
            <a:ext cx="6075089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pic>
        <p:nvPicPr>
          <p:cNvPr id="36" name="Shape 683">
            <a:extLst>
              <a:ext uri="{FF2B5EF4-FFF2-40B4-BE49-F238E27FC236}">
                <a16:creationId xmlns:a16="http://schemas.microsoft.com/office/drawing/2014/main" id="{2B19391F-0584-EA47-A0D9-8BAB8AF58AF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9829" y="2700427"/>
            <a:ext cx="1873559" cy="3555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7" name="Shape 684">
            <a:extLst>
              <a:ext uri="{FF2B5EF4-FFF2-40B4-BE49-F238E27FC236}">
                <a16:creationId xmlns:a16="http://schemas.microsoft.com/office/drawing/2014/main" id="{8E79D765-F6A8-6844-A29D-67FEC6ACE279}"/>
              </a:ext>
            </a:extLst>
          </p:cNvPr>
          <p:cNvSpPr txBox="1"/>
          <p:nvPr/>
        </p:nvSpPr>
        <p:spPr>
          <a:xfrm>
            <a:off x="6426690" y="2660170"/>
            <a:ext cx="933139" cy="3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where</a:t>
            </a:r>
          </a:p>
        </p:txBody>
      </p:sp>
      <p:pic>
        <p:nvPicPr>
          <p:cNvPr id="38" name="Shape 685">
            <a:extLst>
              <a:ext uri="{FF2B5EF4-FFF2-40B4-BE49-F238E27FC236}">
                <a16:creationId xmlns:a16="http://schemas.microsoft.com/office/drawing/2014/main" id="{035FAA01-AD39-8A43-9D5E-51B7551914C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4287" y="2617469"/>
            <a:ext cx="3660827" cy="62344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9" name="Shape 645">
            <a:extLst>
              <a:ext uri="{FF2B5EF4-FFF2-40B4-BE49-F238E27FC236}">
                <a16:creationId xmlns:a16="http://schemas.microsoft.com/office/drawing/2014/main" id="{009D3E33-F87F-C44E-8F54-AFAACB394BFA}"/>
              </a:ext>
            </a:extLst>
          </p:cNvPr>
          <p:cNvSpPr/>
          <p:nvPr/>
        </p:nvSpPr>
        <p:spPr>
          <a:xfrm>
            <a:off x="5644570" y="2548177"/>
            <a:ext cx="782119" cy="77789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646">
            <a:extLst>
              <a:ext uri="{FF2B5EF4-FFF2-40B4-BE49-F238E27FC236}">
                <a16:creationId xmlns:a16="http://schemas.microsoft.com/office/drawing/2014/main" id="{9BF512F2-D91D-4B48-B4D5-FD8C7AE631C8}"/>
              </a:ext>
            </a:extLst>
          </p:cNvPr>
          <p:cNvSpPr txBox="1"/>
          <p:nvPr/>
        </p:nvSpPr>
        <p:spPr>
          <a:xfrm>
            <a:off x="5563809" y="3296127"/>
            <a:ext cx="2526895" cy="5314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dirty="0" err="1">
                <a:solidFill>
                  <a:srgbClr val="FF0000"/>
                </a:solidFill>
              </a:rPr>
              <a:t>Softmax</a:t>
            </a:r>
            <a:r>
              <a:rPr lang="en" sz="2400" dirty="0">
                <a:solidFill>
                  <a:srgbClr val="FF0000"/>
                </a:solidFill>
              </a:rPr>
              <a:t> function</a:t>
            </a:r>
          </a:p>
        </p:txBody>
      </p:sp>
    </p:spTree>
    <p:extLst>
      <p:ext uri="{BB962C8B-B14F-4D97-AF65-F5344CB8AC3E}">
        <p14:creationId xmlns:p14="http://schemas.microsoft.com/office/powerpoint/2010/main" val="204383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9" grpId="0" animBg="1"/>
      <p:bldP spid="4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Shape 791"/>
          <p:cNvSpPr/>
          <p:nvPr/>
        </p:nvSpPr>
        <p:spPr>
          <a:xfrm>
            <a:off x="1633995" y="3607472"/>
            <a:ext cx="1171772" cy="18415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0790" tIns="100790" rIns="100790" bIns="100790" anchor="ctr" anchorCtr="0">
            <a:noAutofit/>
          </a:bodyPr>
          <a:lstStyle/>
          <a:p>
            <a:endParaRPr sz="1984"/>
          </a:p>
        </p:txBody>
      </p:sp>
      <p:pic>
        <p:nvPicPr>
          <p:cNvPr id="794" name="Shape 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917" y="2054298"/>
            <a:ext cx="1257024" cy="1387471"/>
          </a:xfrm>
          <a:prstGeom prst="rect">
            <a:avLst/>
          </a:prstGeom>
          <a:noFill/>
          <a:ln>
            <a:noFill/>
          </a:ln>
        </p:spPr>
      </p:pic>
      <p:sp>
        <p:nvSpPr>
          <p:cNvPr id="798" name="Shape 798"/>
          <p:cNvSpPr txBox="1"/>
          <p:nvPr/>
        </p:nvSpPr>
        <p:spPr>
          <a:xfrm>
            <a:off x="1820912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3.2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1820912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5.1</a:t>
            </a:r>
          </a:p>
        </p:txBody>
      </p:sp>
      <p:sp>
        <p:nvSpPr>
          <p:cNvPr id="800" name="Shape 800"/>
          <p:cNvSpPr txBox="1"/>
          <p:nvPr/>
        </p:nvSpPr>
        <p:spPr>
          <a:xfrm>
            <a:off x="1736907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-1.7</a:t>
            </a:r>
          </a:p>
        </p:txBody>
      </p:sp>
      <p:pic>
        <p:nvPicPr>
          <p:cNvPr id="801" name="Shape 8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9717" y="2113857"/>
            <a:ext cx="2881780" cy="72493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Shape 802"/>
          <p:cNvSpPr txBox="1"/>
          <p:nvPr/>
        </p:nvSpPr>
        <p:spPr>
          <a:xfrm>
            <a:off x="553172" y="5492187"/>
            <a:ext cx="3795448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000" dirty="0">
                <a:solidFill>
                  <a:srgbClr val="0000FF"/>
                </a:solidFill>
              </a:rPr>
              <a:t>unnormalized log probabilities</a:t>
            </a:r>
          </a:p>
        </p:txBody>
      </p:sp>
      <p:cxnSp>
        <p:nvCxnSpPr>
          <p:cNvPr id="803" name="Shape 803"/>
          <p:cNvCxnSpPr>
            <a:stCxn id="791" idx="3"/>
          </p:cNvCxnSpPr>
          <p:nvPr/>
        </p:nvCxnSpPr>
        <p:spPr>
          <a:xfrm>
            <a:off x="2805767" y="4528222"/>
            <a:ext cx="81657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4" name="Shape 804"/>
          <p:cNvSpPr/>
          <p:nvPr/>
        </p:nvSpPr>
        <p:spPr>
          <a:xfrm>
            <a:off x="3818131" y="3607472"/>
            <a:ext cx="1171772" cy="18415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0790" tIns="100790" rIns="100790" bIns="100790" anchor="ctr" anchorCtr="0">
            <a:noAutofit/>
          </a:bodyPr>
          <a:lstStyle/>
          <a:p>
            <a:endParaRPr sz="1984"/>
          </a:p>
        </p:txBody>
      </p:sp>
      <p:sp>
        <p:nvSpPr>
          <p:cNvPr id="805" name="Shape 805"/>
          <p:cNvSpPr txBox="1"/>
          <p:nvPr/>
        </p:nvSpPr>
        <p:spPr>
          <a:xfrm>
            <a:off x="4005047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/>
              <a:t>24.5</a:t>
            </a:r>
          </a:p>
        </p:txBody>
      </p:sp>
      <p:sp>
        <p:nvSpPr>
          <p:cNvPr id="806" name="Shape 806"/>
          <p:cNvSpPr txBox="1"/>
          <p:nvPr/>
        </p:nvSpPr>
        <p:spPr>
          <a:xfrm>
            <a:off x="3753032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164.0</a:t>
            </a:r>
          </a:p>
        </p:txBody>
      </p:sp>
      <p:sp>
        <p:nvSpPr>
          <p:cNvPr id="807" name="Shape 807"/>
          <p:cNvSpPr txBox="1"/>
          <p:nvPr/>
        </p:nvSpPr>
        <p:spPr>
          <a:xfrm>
            <a:off x="3921042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0.18</a:t>
            </a:r>
          </a:p>
        </p:txBody>
      </p:sp>
      <p:sp>
        <p:nvSpPr>
          <p:cNvPr id="808" name="Shape 808"/>
          <p:cNvSpPr txBox="1"/>
          <p:nvPr/>
        </p:nvSpPr>
        <p:spPr>
          <a:xfrm>
            <a:off x="2907329" y="4016254"/>
            <a:ext cx="929680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1984"/>
              <a:t>exp</a:t>
            </a:r>
          </a:p>
        </p:txBody>
      </p:sp>
      <p:cxnSp>
        <p:nvCxnSpPr>
          <p:cNvPr id="809" name="Shape 809"/>
          <p:cNvCxnSpPr/>
          <p:nvPr/>
        </p:nvCxnSpPr>
        <p:spPr>
          <a:xfrm>
            <a:off x="4989903" y="4528222"/>
            <a:ext cx="1191617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0" name="Shape 810"/>
          <p:cNvSpPr txBox="1"/>
          <p:nvPr/>
        </p:nvSpPr>
        <p:spPr>
          <a:xfrm>
            <a:off x="4951803" y="3999028"/>
            <a:ext cx="1868511" cy="30063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000" dirty="0"/>
              <a:t>normalize</a:t>
            </a:r>
            <a:endParaRPr lang="en" sz="1984" dirty="0"/>
          </a:p>
        </p:txBody>
      </p:sp>
      <p:sp>
        <p:nvSpPr>
          <p:cNvPr id="811" name="Shape 811"/>
          <p:cNvSpPr txBox="1"/>
          <p:nvPr/>
        </p:nvSpPr>
        <p:spPr>
          <a:xfrm>
            <a:off x="2865272" y="3029661"/>
            <a:ext cx="3223012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lvl="0"/>
            <a:r>
              <a:rPr lang="en" sz="2000" dirty="0">
                <a:solidFill>
                  <a:srgbClr val="FF0000"/>
                </a:solidFill>
              </a:rPr>
              <a:t>unnormalized probabilities</a:t>
            </a:r>
          </a:p>
        </p:txBody>
      </p:sp>
      <p:sp>
        <p:nvSpPr>
          <p:cNvPr id="812" name="Shape 812"/>
          <p:cNvSpPr/>
          <p:nvPr/>
        </p:nvSpPr>
        <p:spPr>
          <a:xfrm>
            <a:off x="6422292" y="3607472"/>
            <a:ext cx="1171772" cy="18415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0790" tIns="100790" rIns="100790" bIns="100790" anchor="ctr" anchorCtr="0">
            <a:noAutofit/>
          </a:bodyPr>
          <a:lstStyle/>
          <a:p>
            <a:endParaRPr sz="1984"/>
          </a:p>
        </p:txBody>
      </p:sp>
      <p:sp>
        <p:nvSpPr>
          <p:cNvPr id="813" name="Shape 813"/>
          <p:cNvSpPr txBox="1"/>
          <p:nvPr/>
        </p:nvSpPr>
        <p:spPr>
          <a:xfrm>
            <a:off x="6525204" y="3580711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 b="1" dirty="0">
                <a:solidFill>
                  <a:srgbClr val="B90EAA"/>
                </a:solidFill>
              </a:rPr>
              <a:t>0.13</a:t>
            </a:r>
          </a:p>
        </p:txBody>
      </p:sp>
      <p:sp>
        <p:nvSpPr>
          <p:cNvPr id="814" name="Shape 814"/>
          <p:cNvSpPr txBox="1"/>
          <p:nvPr/>
        </p:nvSpPr>
        <p:spPr>
          <a:xfrm>
            <a:off x="6525204" y="4168747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0.87</a:t>
            </a:r>
          </a:p>
        </p:txBody>
      </p:sp>
      <p:sp>
        <p:nvSpPr>
          <p:cNvPr id="815" name="Shape 815"/>
          <p:cNvSpPr txBox="1"/>
          <p:nvPr/>
        </p:nvSpPr>
        <p:spPr>
          <a:xfrm>
            <a:off x="6525204" y="4756783"/>
            <a:ext cx="1335153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0.00</a:t>
            </a:r>
          </a:p>
        </p:txBody>
      </p:sp>
      <p:sp>
        <p:nvSpPr>
          <p:cNvPr id="816" name="Shape 816"/>
          <p:cNvSpPr txBox="1"/>
          <p:nvPr/>
        </p:nvSpPr>
        <p:spPr>
          <a:xfrm>
            <a:off x="6244635" y="5492187"/>
            <a:ext cx="1583530" cy="391914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000" dirty="0">
                <a:solidFill>
                  <a:srgbClr val="38761D"/>
                </a:solidFill>
              </a:rPr>
              <a:t>probabilities</a:t>
            </a:r>
          </a:p>
        </p:txBody>
      </p:sp>
      <p:cxnSp>
        <p:nvCxnSpPr>
          <p:cNvPr id="817" name="Shape 817"/>
          <p:cNvCxnSpPr/>
          <p:nvPr/>
        </p:nvCxnSpPr>
        <p:spPr>
          <a:xfrm>
            <a:off x="7653706" y="3944650"/>
            <a:ext cx="25069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8" name="Shape 818"/>
          <p:cNvSpPr txBox="1"/>
          <p:nvPr/>
        </p:nvSpPr>
        <p:spPr>
          <a:xfrm>
            <a:off x="7989727" y="3616126"/>
            <a:ext cx="2383565" cy="1011369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lvl="0"/>
            <a:r>
              <a:rPr lang="en" sz="2205" dirty="0">
                <a:solidFill>
                  <a:srgbClr val="B90EAA"/>
                </a:solidFill>
              </a:rPr>
              <a:t>L</a:t>
            </a:r>
            <a:r>
              <a:rPr lang="en" sz="2205" baseline="-25000" dirty="0">
                <a:solidFill>
                  <a:srgbClr val="B90EAA"/>
                </a:solidFill>
              </a:rPr>
              <a:t>i</a:t>
            </a:r>
            <a:r>
              <a:rPr lang="en" sz="2205" dirty="0">
                <a:solidFill>
                  <a:srgbClr val="B90EAA"/>
                </a:solidFill>
              </a:rPr>
              <a:t> = -log(0.13)</a:t>
            </a:r>
          </a:p>
          <a:p>
            <a:r>
              <a:rPr lang="en" sz="2205" dirty="0">
                <a:solidFill>
                  <a:srgbClr val="B90EAA"/>
                </a:solidFill>
              </a:rPr>
              <a:t>      = </a:t>
            </a:r>
            <a:r>
              <a:rPr lang="en" sz="2205" b="1" dirty="0">
                <a:solidFill>
                  <a:srgbClr val="B90EAA"/>
                </a:solidFill>
              </a:rPr>
              <a:t>0.89</a:t>
            </a:r>
          </a:p>
        </p:txBody>
      </p:sp>
      <p:sp>
        <p:nvSpPr>
          <p:cNvPr id="819" name="Shape 819"/>
          <p:cNvSpPr txBox="1"/>
          <p:nvPr/>
        </p:nvSpPr>
        <p:spPr>
          <a:xfrm>
            <a:off x="6250670" y="1765974"/>
            <a:ext cx="3055376" cy="1541224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800" dirty="0">
                <a:solidFill>
                  <a:srgbClr val="0000FF"/>
                </a:solidFill>
              </a:rPr>
              <a:t>Q: What is the min/max possible loss L</a:t>
            </a:r>
            <a:r>
              <a:rPr lang="en" sz="2800" baseline="-25000" dirty="0">
                <a:solidFill>
                  <a:srgbClr val="0000FF"/>
                </a:solidFill>
              </a:rPr>
              <a:t>i</a:t>
            </a:r>
            <a:r>
              <a:rPr lang="en" sz="2800" dirty="0">
                <a:solidFill>
                  <a:srgbClr val="0000FF"/>
                </a:solidFill>
              </a:rPr>
              <a:t>?</a:t>
            </a:r>
          </a:p>
          <a:p>
            <a:endParaRPr lang="en" sz="2425" dirty="0">
              <a:solidFill>
                <a:srgbClr val="0000FF"/>
              </a:solidFill>
            </a:endParaRPr>
          </a:p>
        </p:txBody>
      </p:sp>
      <p:sp>
        <p:nvSpPr>
          <p:cNvPr id="31" name="Shape 150"/>
          <p:cNvSpPr txBox="1"/>
          <p:nvPr/>
        </p:nvSpPr>
        <p:spPr>
          <a:xfrm>
            <a:off x="137942" y="3612020"/>
            <a:ext cx="1449254" cy="574390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 dirty="0"/>
              <a:t>cat</a:t>
            </a:r>
          </a:p>
        </p:txBody>
      </p:sp>
      <p:sp>
        <p:nvSpPr>
          <p:cNvPr id="32" name="Shape 151"/>
          <p:cNvSpPr txBox="1"/>
          <p:nvPr/>
        </p:nvSpPr>
        <p:spPr>
          <a:xfrm>
            <a:off x="137942" y="4849464"/>
            <a:ext cx="1449254" cy="599508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 dirty="0"/>
              <a:t>frog</a:t>
            </a:r>
          </a:p>
        </p:txBody>
      </p:sp>
      <p:sp>
        <p:nvSpPr>
          <p:cNvPr id="33" name="Shape 152"/>
          <p:cNvSpPr txBox="1"/>
          <p:nvPr/>
        </p:nvSpPr>
        <p:spPr>
          <a:xfrm>
            <a:off x="137942" y="4231857"/>
            <a:ext cx="1449254" cy="574391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 dirty="0"/>
              <a:t>car</a:t>
            </a:r>
          </a:p>
        </p:txBody>
      </p:sp>
      <p:sp>
        <p:nvSpPr>
          <p:cNvPr id="30" name="Shape 670">
            <a:extLst>
              <a:ext uri="{FF2B5EF4-FFF2-40B4-BE49-F238E27FC236}">
                <a16:creationId xmlns:a16="http://schemas.microsoft.com/office/drawing/2014/main" id="{865C75D7-9D24-FD44-8A4B-904694FE2A1B}"/>
              </a:ext>
            </a:extLst>
          </p:cNvPr>
          <p:cNvSpPr txBox="1"/>
          <p:nvPr/>
        </p:nvSpPr>
        <p:spPr>
          <a:xfrm>
            <a:off x="588037" y="313243"/>
            <a:ext cx="9158220" cy="649552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pPr lvl="0" algn="ctr"/>
            <a:r>
              <a:rPr lang="en" sz="3600" b="1" dirty="0" err="1"/>
              <a:t>Softmax</a:t>
            </a:r>
            <a:r>
              <a:rPr lang="en" sz="3600" b="1" dirty="0"/>
              <a:t> </a:t>
            </a:r>
            <a:r>
              <a:rPr lang="en" sz="3600" dirty="0"/>
              <a:t>(Multinomial Logistic Regression)</a:t>
            </a:r>
          </a:p>
        </p:txBody>
      </p:sp>
    </p:spTree>
    <p:extLst>
      <p:ext uri="{BB962C8B-B14F-4D97-AF65-F5344CB8AC3E}">
        <p14:creationId xmlns:p14="http://schemas.microsoft.com/office/powerpoint/2010/main" val="171220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 animBg="1"/>
      <p:bldP spid="805" grpId="0"/>
      <p:bldP spid="806" grpId="0"/>
      <p:bldP spid="807" grpId="0"/>
      <p:bldP spid="808" grpId="0"/>
      <p:bldP spid="810" grpId="0"/>
      <p:bldP spid="811" grpId="0"/>
      <p:bldP spid="812" grpId="0" animBg="1"/>
      <p:bldP spid="813" grpId="0"/>
      <p:bldP spid="814" grpId="0"/>
      <p:bldP spid="815" grpId="0"/>
      <p:bldP spid="816" grpId="0"/>
      <p:bldP spid="818" grpId="0"/>
      <p:bldP spid="8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E10787-54C6-184A-8CDA-C3AF2308B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05" y="551458"/>
            <a:ext cx="8806357" cy="683651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0327EB4-B878-9B4A-BCC4-4B7E29B24400}"/>
              </a:ext>
            </a:extLst>
          </p:cNvPr>
          <p:cNvSpPr txBox="1">
            <a:spLocks noChangeArrowheads="1"/>
          </p:cNvSpPr>
          <p:nvPr/>
        </p:nvSpPr>
        <p:spPr>
          <a:xfrm>
            <a:off x="138461" y="137930"/>
            <a:ext cx="9803705" cy="345659"/>
          </a:xfrm>
        </p:spPr>
        <p:txBody>
          <a:bodyPr lIns="75597" tIns="37798" rIns="75597" bIns="37798"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984" b="1" dirty="0"/>
              <a:t>Dual form</a:t>
            </a:r>
          </a:p>
        </p:txBody>
      </p:sp>
    </p:spTree>
    <p:extLst>
      <p:ext uri="{BB962C8B-B14F-4D97-AF65-F5344CB8AC3E}">
        <p14:creationId xmlns:p14="http://schemas.microsoft.com/office/powerpoint/2010/main" val="179527616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Shape 8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003" y="984431"/>
            <a:ext cx="9742619" cy="4855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22474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Shape 872"/>
          <p:cNvSpPr txBox="1"/>
          <p:nvPr/>
        </p:nvSpPr>
        <p:spPr>
          <a:xfrm>
            <a:off x="380421" y="1143512"/>
            <a:ext cx="8429294" cy="968375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307"/>
              <a:t>Softmax vs. SVM</a:t>
            </a:r>
          </a:p>
        </p:txBody>
      </p:sp>
      <p:pic>
        <p:nvPicPr>
          <p:cNvPr id="873" name="Shape 8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421" y="2111887"/>
            <a:ext cx="2881780" cy="72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Shape 8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395" y="2210802"/>
            <a:ext cx="4916646" cy="5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Shape 875"/>
          <p:cNvSpPr txBox="1"/>
          <p:nvPr/>
        </p:nvSpPr>
        <p:spPr>
          <a:xfrm>
            <a:off x="316121" y="3237551"/>
            <a:ext cx="4179501" cy="2664685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3087" dirty="0"/>
              <a:t>A</a:t>
            </a:r>
            <a:r>
              <a:rPr lang="en" sz="3200" dirty="0"/>
              <a:t>ssume scores</a:t>
            </a:r>
            <a:r>
              <a:rPr lang="en" sz="3087" dirty="0"/>
              <a:t>:</a:t>
            </a:r>
          </a:p>
          <a:p>
            <a:r>
              <a:rPr lang="en" sz="3087" dirty="0"/>
              <a:t>[</a:t>
            </a:r>
            <a:r>
              <a:rPr lang="en" sz="3087" dirty="0">
                <a:solidFill>
                  <a:srgbClr val="38761D"/>
                </a:solidFill>
              </a:rPr>
              <a:t>10</a:t>
            </a:r>
            <a:r>
              <a:rPr lang="en" sz="3087" dirty="0"/>
              <a:t>, -2, 3]</a:t>
            </a:r>
          </a:p>
          <a:p>
            <a:r>
              <a:rPr lang="en" sz="3087" dirty="0"/>
              <a:t>[</a:t>
            </a:r>
            <a:r>
              <a:rPr lang="en" sz="3087" dirty="0">
                <a:solidFill>
                  <a:srgbClr val="38761D"/>
                </a:solidFill>
              </a:rPr>
              <a:t>10</a:t>
            </a:r>
            <a:r>
              <a:rPr lang="en" sz="3087" dirty="0"/>
              <a:t>, 9, 9]</a:t>
            </a:r>
          </a:p>
          <a:p>
            <a:r>
              <a:rPr lang="en" sz="3087" dirty="0"/>
              <a:t>[</a:t>
            </a:r>
            <a:r>
              <a:rPr lang="en" sz="3087" dirty="0">
                <a:solidFill>
                  <a:srgbClr val="38761D"/>
                </a:solidFill>
              </a:rPr>
              <a:t>10</a:t>
            </a:r>
            <a:r>
              <a:rPr lang="en" sz="3087" dirty="0"/>
              <a:t>, -100, -100]</a:t>
            </a:r>
          </a:p>
          <a:p>
            <a:r>
              <a:rPr lang="en" sz="3087" dirty="0"/>
              <a:t>and</a:t>
            </a:r>
          </a:p>
        </p:txBody>
      </p:sp>
      <p:pic>
        <p:nvPicPr>
          <p:cNvPr id="876" name="Shape 8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7517" y="5242924"/>
            <a:ext cx="1102568" cy="472529"/>
          </a:xfrm>
          <a:prstGeom prst="rect">
            <a:avLst/>
          </a:prstGeom>
          <a:noFill/>
          <a:ln w="952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pic>
      <p:cxnSp>
        <p:nvCxnSpPr>
          <p:cNvPr id="877" name="Shape 877"/>
          <p:cNvCxnSpPr/>
          <p:nvPr/>
        </p:nvCxnSpPr>
        <p:spPr>
          <a:xfrm>
            <a:off x="-8654" y="3071443"/>
            <a:ext cx="10132548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78" name="Shape 878"/>
          <p:cNvSpPr txBox="1"/>
          <p:nvPr/>
        </p:nvSpPr>
        <p:spPr>
          <a:xfrm>
            <a:off x="4711788" y="3218424"/>
            <a:ext cx="5161359" cy="2664685"/>
          </a:xfrm>
          <a:prstGeom prst="rect">
            <a:avLst/>
          </a:prstGeom>
          <a:noFill/>
          <a:ln>
            <a:noFill/>
          </a:ln>
        </p:spPr>
        <p:txBody>
          <a:bodyPr lIns="100790" tIns="100790" rIns="100790" bIns="100790" anchor="t" anchorCtr="0">
            <a:noAutofit/>
          </a:bodyPr>
          <a:lstStyle/>
          <a:p>
            <a:r>
              <a:rPr lang="en" sz="2646" dirty="0">
                <a:solidFill>
                  <a:srgbClr val="0000FF"/>
                </a:solidFill>
              </a:rPr>
              <a:t>Q: </a:t>
            </a:r>
            <a:r>
              <a:rPr lang="en" sz="2800" dirty="0">
                <a:solidFill>
                  <a:srgbClr val="0000FF"/>
                </a:solidFill>
              </a:rPr>
              <a:t>Suppose we take a datapoint and we add some small perturbations (changing its score slightly). What happens to the loss in both cases?</a:t>
            </a:r>
            <a:endParaRPr lang="en" sz="2646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5" grpId="0"/>
      <p:bldP spid="87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Binary cross-entropy loss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2" name="TextShape 2"/>
              <p:cNvSpPr txBox="1"/>
              <p:nvPr/>
            </p:nvSpPr>
            <p:spPr>
              <a:xfrm>
                <a:off x="438118" y="1507522"/>
                <a:ext cx="9071641" cy="2184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Binary cross-entropy (logistic) loss: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pc="-1" smtClean="0">
                          <a:solidFill>
                            <a:schemeClr val="tx1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lang="en-US" sz="240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 spc="-1" smtClean="0">
                                  <a:solidFill>
                                    <a:schemeClr val="tx1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pc="-1" smtClean="0">
                                  <a:solidFill>
                                    <a:schemeClr val="tx1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b="0" i="1" spc="-1" smtClean="0">
                                  <a:solidFill>
                                    <a:schemeClr val="tx1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𝑙𝑜𝑔</m:t>
                          </m:r>
                          <m:d>
                            <m:dPr>
                              <m:ctrlPr>
                                <a:rPr lang="en-US" sz="2400" i="1" spc="-1" smtClean="0">
                                  <a:solidFill>
                                    <a:schemeClr val="tx1"/>
                                  </a:solidFill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pc="-1" smtClean="0">
                                      <a:solidFill>
                                        <a:schemeClr val="tx1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pc="-1" smtClean="0">
                                      <a:solidFill>
                                        <a:schemeClr val="tx1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b="0" i="1" spc="-1" smtClean="0">
                                      <a:solidFill>
                                        <a:schemeClr val="tx1"/>
                                      </a:solidFill>
                                      <a:uFill>
                                        <a:solidFill>
                                          <a:srgbClr val="FFFFFF"/>
                                        </a:solidFill>
                                      </a:u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+(1−</m:t>
                          </m:r>
                          <m:sSub>
                            <m:sSubPr>
                              <m:ctrlPr>
                                <a:rPr lang="en-US" sz="24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𝑙𝑜𝑔</m:t>
                          </m:r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sz="24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 spc="-1">
                                  <a:uFill>
                                    <a:solidFill>
                                      <a:srgbClr val="FFFFFF"/>
                                    </a:solidFill>
                                  </a:u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pc="-1" smtClean="0">
                              <a:solidFill>
                                <a:schemeClr val="tx1"/>
                              </a:solidFill>
                              <a:uFill>
                                <a:solidFill>
                                  <a:srgbClr val="FFFFFF"/>
                                </a:solidFill>
                              </a:u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spc="-1" dirty="0">
                  <a:solidFill>
                    <a:schemeClr val="tx1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4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the ground-truth binary label (0 or 1) of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pc="-1" dirty="0" smtClean="0">
                            <a:solidFill>
                              <a:schemeClr val="tx1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,</a:t>
                </a:r>
              </a:p>
              <a:p>
                <a:pPr marL="108000">
                  <a:spcAft>
                    <a:spcPts val="1414"/>
                  </a:spcAft>
                  <a:buClr>
                    <a:srgbClr val="000000"/>
                  </a:buClr>
                  <a:buSzPct val="45000"/>
                </a:pPr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pc="-1" smtClean="0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 spc="-1"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spc="-1" dirty="0">
                    <a:solidFill>
                      <a:schemeClr val="tx1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</a:rPr>
                  <a:t> is the prediction for the same sample</a:t>
                </a:r>
                <a:endParaRPr lang="en-US" sz="3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3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3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3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  <a:p>
                <a:pPr marL="432000" indent="-324000">
                  <a:spcAft>
                    <a:spcPts val="1414"/>
                  </a:spcAft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lang="en-US" sz="32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endParaRPr>
              </a:p>
            </p:txBody>
          </p:sp>
        </mc:Choice>
        <mc:Fallback xmlns="">
          <p:sp>
            <p:nvSpPr>
              <p:cNvPr id="392" name="TextShap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18" y="1507522"/>
                <a:ext cx="9071641" cy="2184799"/>
              </a:xfrm>
              <a:prstGeom prst="rect">
                <a:avLst/>
              </a:prstGeom>
              <a:blipFill>
                <a:blip r:embed="rId2"/>
                <a:stretch>
                  <a:fillRect l="-698" t="-40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ro-R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5" name="Picture 1" descr="page14image1156716112">
            <a:extLst>
              <a:ext uri="{FF2B5EF4-FFF2-40B4-BE49-F238E27FC236}">
                <a16:creationId xmlns:a16="http://schemas.microsoft.com/office/drawing/2014/main" id="{7EC04FAE-7DCC-7B41-BDE7-BD8448922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26" y="3692321"/>
            <a:ext cx="5132388" cy="384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0556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What is the best classification method?</a:t>
            </a:r>
          </a:p>
        </p:txBody>
      </p:sp>
      <p:sp>
        <p:nvSpPr>
          <p:cNvPr id="392" name="TextShape 2"/>
          <p:cNvSpPr txBox="1"/>
          <p:nvPr/>
        </p:nvSpPr>
        <p:spPr>
          <a:xfrm>
            <a:off x="181800" y="1692720"/>
            <a:ext cx="9327960" cy="522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“No free lunch” theorem: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1414"/>
              </a:spcAft>
              <a:buClr>
                <a:srgbClr val="000000"/>
              </a:buClr>
              <a:buSzPct val="45000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Any two algorithms are equivalent when their (average) performance is measured on all possible tasks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It follows that there is no shortcut in choosing the right algorithm for you task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Usually, you have to try several and see which </a:t>
            </a:r>
            <a:r>
              <a:rPr lang="en-US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one works best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Wingdings" pitchFamily="2" charset="2"/>
              <a:buChar char="Ø"/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Intuition and experience will be useful</a:t>
            </a: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extShape 1"/>
          <p:cNvSpPr txBox="1"/>
          <p:nvPr/>
        </p:nvSpPr>
        <p:spPr>
          <a:xfrm>
            <a:off x="553451" y="313944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Bibliography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Picture 394"/>
          <p:cNvPicPr/>
          <p:nvPr/>
        </p:nvPicPr>
        <p:blipFill>
          <a:blip r:embed="rId2"/>
          <a:stretch/>
        </p:blipFill>
        <p:spPr>
          <a:xfrm>
            <a:off x="2926080" y="484200"/>
            <a:ext cx="4297680" cy="6470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Imagine 4" descr="9780521813976i.jpg"/>
          <p:cNvPicPr/>
          <p:nvPr/>
        </p:nvPicPr>
        <p:blipFill>
          <a:blip r:embed="rId2"/>
          <a:stretch/>
        </p:blipFill>
        <p:spPr>
          <a:xfrm>
            <a:off x="2755800" y="514080"/>
            <a:ext cx="4567680" cy="653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Data normalization</a:t>
            </a:r>
          </a:p>
        </p:txBody>
      </p:sp>
      <p:sp>
        <p:nvSpPr>
          <p:cNvPr id="245" name="TextShape 2"/>
          <p:cNvSpPr txBox="1"/>
          <p:nvPr/>
        </p:nvSpPr>
        <p:spPr>
          <a:xfrm>
            <a:off x="181800" y="1692720"/>
            <a:ext cx="9327960" cy="4250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primal form: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 dual form: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Directly on the kernel matrix:</a:t>
            </a:r>
          </a:p>
          <a:p>
            <a:pPr marL="565200" indent="-457200">
              <a:spcAft>
                <a:spcPts val="1414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2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Picture 245"/>
          <p:cNvPicPr/>
          <p:nvPr/>
        </p:nvPicPr>
        <p:blipFill>
          <a:blip r:embed="rId2"/>
          <a:stretch/>
        </p:blipFill>
        <p:spPr>
          <a:xfrm>
            <a:off x="440640" y="2243880"/>
            <a:ext cx="4973760" cy="1261800"/>
          </a:xfrm>
          <a:prstGeom prst="rect">
            <a:avLst/>
          </a:prstGeom>
          <a:ln>
            <a:noFill/>
          </a:ln>
        </p:spPr>
      </p:pic>
      <p:pic>
        <p:nvPicPr>
          <p:cNvPr id="247" name="Picture 246"/>
          <p:cNvPicPr/>
          <p:nvPr/>
        </p:nvPicPr>
        <p:blipFill>
          <a:blip r:embed="rId3"/>
          <a:stretch/>
        </p:blipFill>
        <p:spPr>
          <a:xfrm>
            <a:off x="509760" y="4023360"/>
            <a:ext cx="5819040" cy="1267920"/>
          </a:xfrm>
          <a:prstGeom prst="rect">
            <a:avLst/>
          </a:prstGeom>
          <a:ln>
            <a:noFill/>
          </a:ln>
        </p:spPr>
      </p:pic>
      <p:pic>
        <p:nvPicPr>
          <p:cNvPr id="248" name="Picture 247"/>
          <p:cNvPicPr/>
          <p:nvPr/>
        </p:nvPicPr>
        <p:blipFill>
          <a:blip r:embed="rId4"/>
          <a:stretch/>
        </p:blipFill>
        <p:spPr>
          <a:xfrm>
            <a:off x="548640" y="5913720"/>
            <a:ext cx="2926080" cy="1248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Data normalization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(</a:t>
            </a:r>
            <a:r>
              <a:rPr lang="en-US" sz="4400" b="0" strike="noStrike" spc="-1" dirty="0">
                <a:uFill>
                  <a:solidFill>
                    <a:srgbClr val="FFFFFF"/>
                  </a:solidFill>
                </a:uFill>
                <a:latin typeface="Arial"/>
              </a:rPr>
              <a:t>Python</a:t>
            </a:r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)</a:t>
            </a:r>
          </a:p>
        </p:txBody>
      </p:sp>
      <p:sp>
        <p:nvSpPr>
          <p:cNvPr id="250" name="TextShape 2"/>
          <p:cNvSpPr txBox="1"/>
          <p:nvPr/>
        </p:nvSpPr>
        <p:spPr>
          <a:xfrm>
            <a:off x="181800" y="1679040"/>
            <a:ext cx="9327960" cy="5451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% X - data (</a:t>
            </a:r>
            <a:r>
              <a:rPr lang="en-US" sz="2200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one sample</a:t>
            </a: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per row)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2200" b="0" strike="noStrike" spc="-1" dirty="0">
              <a:solidFill>
                <a:srgbClr val="008000"/>
              </a:solidFill>
              <a:uFill>
                <a:solidFill>
                  <a:srgbClr val="FFFFFF"/>
                </a:solidFill>
              </a:uFill>
              <a:latin typeface="Courier New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% L2 norm i</a:t>
            </a:r>
            <a:r>
              <a:rPr lang="en-US" sz="2200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 primal form: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norms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np.linalg.norm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(X, axis = 1,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keepdims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True)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X = X / norms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% </a:t>
            </a:r>
            <a:r>
              <a:rPr lang="en-US" sz="2200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L2 norm in dual form: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 = </a:t>
            </a:r>
            <a:r>
              <a:rPr lang="en-US" sz="2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(X, X.T)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np.sqrt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np.diag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(K))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 =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[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np.newaxis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]</a:t>
            </a:r>
          </a:p>
          <a:p>
            <a:pPr marL="108000">
              <a:spcAft>
                <a:spcPts val="214"/>
              </a:spcAft>
              <a:buClr>
                <a:srgbClr val="000000"/>
              </a:buClr>
              <a:buSzPct val="45000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 = K /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np.matmul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(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KNorm.T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,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KNorm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"/>
              </a:rPr>
              <a:t>)</a:t>
            </a:r>
            <a:endParaRPr lang="en-US" sz="2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icture 250"/>
          <p:cNvPicPr/>
          <p:nvPr/>
        </p:nvPicPr>
        <p:blipFill>
          <a:blip r:embed="rId2"/>
          <a:stretch/>
        </p:blipFill>
        <p:spPr>
          <a:xfrm>
            <a:off x="636840" y="5337720"/>
            <a:ext cx="1100520" cy="1245960"/>
          </a:xfrm>
          <a:prstGeom prst="rect">
            <a:avLst/>
          </a:prstGeom>
          <a:ln>
            <a:noFill/>
          </a:ln>
        </p:spPr>
      </p:pic>
      <p:pic>
        <p:nvPicPr>
          <p:cNvPr id="252" name="Picture 251"/>
          <p:cNvPicPr/>
          <p:nvPr/>
        </p:nvPicPr>
        <p:blipFill>
          <a:blip r:embed="rId3"/>
          <a:stretch/>
        </p:blipFill>
        <p:spPr>
          <a:xfrm>
            <a:off x="7680960" y="2377440"/>
            <a:ext cx="1645920" cy="934200"/>
          </a:xfrm>
          <a:prstGeom prst="rect">
            <a:avLst/>
          </a:prstGeom>
          <a:ln>
            <a:noFill/>
          </a:ln>
        </p:spPr>
      </p:pic>
      <p:pic>
        <p:nvPicPr>
          <p:cNvPr id="253" name="Picture 252"/>
          <p:cNvPicPr/>
          <p:nvPr/>
        </p:nvPicPr>
        <p:blipFill>
          <a:blip r:embed="rId4"/>
          <a:stretch/>
        </p:blipFill>
        <p:spPr>
          <a:xfrm>
            <a:off x="7371000" y="4023360"/>
            <a:ext cx="1955880" cy="1005840"/>
          </a:xfrm>
          <a:prstGeom prst="rect">
            <a:avLst/>
          </a:prstGeom>
          <a:ln>
            <a:noFill/>
          </a:ln>
        </p:spPr>
      </p:pic>
      <p:pic>
        <p:nvPicPr>
          <p:cNvPr id="254" name="Picture 253"/>
          <p:cNvPicPr/>
          <p:nvPr/>
        </p:nvPicPr>
        <p:blipFill>
          <a:blip r:embed="rId5"/>
          <a:stretch/>
        </p:blipFill>
        <p:spPr>
          <a:xfrm>
            <a:off x="5413320" y="5303520"/>
            <a:ext cx="1173240" cy="1564560"/>
          </a:xfrm>
          <a:prstGeom prst="rect">
            <a:avLst/>
          </a:prstGeom>
          <a:ln>
            <a:noFill/>
          </a:ln>
        </p:spPr>
      </p:pic>
      <p:pic>
        <p:nvPicPr>
          <p:cNvPr id="255" name="Picture 254"/>
          <p:cNvPicPr/>
          <p:nvPr/>
        </p:nvPicPr>
        <p:blipFill>
          <a:blip r:embed="rId6"/>
          <a:stretch/>
        </p:blipFill>
        <p:spPr>
          <a:xfrm>
            <a:off x="2394000" y="2671200"/>
            <a:ext cx="1554480" cy="1036440"/>
          </a:xfrm>
          <a:prstGeom prst="rect">
            <a:avLst/>
          </a:prstGeom>
          <a:ln>
            <a:noFill/>
          </a:ln>
        </p:spPr>
      </p:pic>
      <p:sp>
        <p:nvSpPr>
          <p:cNvPr id="25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How do we separate these points optimally?</a:t>
            </a:r>
          </a:p>
        </p:txBody>
      </p:sp>
      <p:pic>
        <p:nvPicPr>
          <p:cNvPr id="258" name="Picture 257"/>
          <p:cNvPicPr/>
          <p:nvPr/>
        </p:nvPicPr>
        <p:blipFill>
          <a:blip r:embed="rId7"/>
          <a:stretch/>
        </p:blipFill>
        <p:spPr>
          <a:xfrm>
            <a:off x="1991880" y="4425120"/>
            <a:ext cx="1155960" cy="1152720"/>
          </a:xfrm>
          <a:prstGeom prst="rect">
            <a:avLst/>
          </a:prstGeom>
          <a:ln>
            <a:noFill/>
          </a:ln>
        </p:spPr>
      </p:pic>
      <p:pic>
        <p:nvPicPr>
          <p:cNvPr id="259" name="Picture 258"/>
          <p:cNvPicPr/>
          <p:nvPr/>
        </p:nvPicPr>
        <p:blipFill>
          <a:blip r:embed="rId8"/>
          <a:stretch/>
        </p:blipFill>
        <p:spPr>
          <a:xfrm>
            <a:off x="5236560" y="3601440"/>
            <a:ext cx="1521000" cy="1153440"/>
          </a:xfrm>
          <a:prstGeom prst="rect">
            <a:avLst/>
          </a:prstGeom>
          <a:ln>
            <a:noFill/>
          </a:ln>
        </p:spPr>
      </p:pic>
      <p:pic>
        <p:nvPicPr>
          <p:cNvPr id="260" name="Picture 259"/>
          <p:cNvPicPr/>
          <p:nvPr/>
        </p:nvPicPr>
        <p:blipFill>
          <a:blip r:embed="rId9"/>
          <a:stretch/>
        </p:blipFill>
        <p:spPr>
          <a:xfrm>
            <a:off x="274320" y="2926080"/>
            <a:ext cx="1005840" cy="1329840"/>
          </a:xfrm>
          <a:prstGeom prst="rect">
            <a:avLst/>
          </a:prstGeom>
          <a:ln>
            <a:noFill/>
          </a:ln>
        </p:spPr>
      </p:pic>
      <p:pic>
        <p:nvPicPr>
          <p:cNvPr id="261" name="Picture 260"/>
          <p:cNvPicPr/>
          <p:nvPr/>
        </p:nvPicPr>
        <p:blipFill>
          <a:blip r:embed="rId10"/>
          <a:stretch/>
        </p:blipFill>
        <p:spPr>
          <a:xfrm>
            <a:off x="7589520" y="5559480"/>
            <a:ext cx="1051560" cy="1572840"/>
          </a:xfrm>
          <a:prstGeom prst="rect">
            <a:avLst/>
          </a:prstGeom>
          <a:ln>
            <a:noFill/>
          </a:ln>
        </p:spPr>
      </p:pic>
      <p:sp>
        <p:nvSpPr>
          <p:cNvPr id="262" name="Line 3"/>
          <p:cNvSpPr/>
          <p:nvPr/>
        </p:nvSpPr>
        <p:spPr>
          <a:xfrm>
            <a:off x="3912480" y="2103120"/>
            <a:ext cx="1463040" cy="5120640"/>
          </a:xfrm>
          <a:prstGeom prst="line">
            <a:avLst/>
          </a:prstGeom>
          <a:ln w="91440">
            <a:solidFill>
              <a:srgbClr val="0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31054</TotalTime>
  <Words>2703</Words>
  <Application>Microsoft Macintosh PowerPoint</Application>
  <PresentationFormat>Custom</PresentationFormat>
  <Paragraphs>487</Paragraphs>
  <Slides>66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Calibri</vt:lpstr>
      <vt:lpstr>Cambria Math</vt:lpstr>
      <vt:lpstr>Courier New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Primal 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dc:description/>
  <cp:lastModifiedBy>Radu Ionescu</cp:lastModifiedBy>
  <cp:revision>701</cp:revision>
  <dcterms:created xsi:type="dcterms:W3CDTF">2016-10-12T16:27:10Z</dcterms:created>
  <dcterms:modified xsi:type="dcterms:W3CDTF">2023-11-09T16:02:00Z</dcterms:modified>
  <dc:language>en-US</dc:language>
</cp:coreProperties>
</file>