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2"/>
  </p:notesMasterIdLst>
  <p:handoutMasterIdLst>
    <p:handoutMasterId r:id="rId93"/>
  </p:handoutMasterIdLst>
  <p:sldIdLst>
    <p:sldId id="256" r:id="rId2"/>
    <p:sldId id="1255" r:id="rId3"/>
    <p:sldId id="1256" r:id="rId4"/>
    <p:sldId id="564" r:id="rId5"/>
    <p:sldId id="262" r:id="rId6"/>
    <p:sldId id="565" r:id="rId7"/>
    <p:sldId id="264" r:id="rId8"/>
    <p:sldId id="265" r:id="rId9"/>
    <p:sldId id="266" r:id="rId10"/>
    <p:sldId id="267" r:id="rId11"/>
    <p:sldId id="280" r:id="rId12"/>
    <p:sldId id="281" r:id="rId13"/>
    <p:sldId id="282" r:id="rId14"/>
    <p:sldId id="283" r:id="rId15"/>
    <p:sldId id="284" r:id="rId16"/>
    <p:sldId id="566" r:id="rId17"/>
    <p:sldId id="286" r:id="rId18"/>
    <p:sldId id="287" r:id="rId19"/>
    <p:sldId id="288" r:id="rId20"/>
    <p:sldId id="289" r:id="rId21"/>
    <p:sldId id="290" r:id="rId22"/>
    <p:sldId id="567" r:id="rId23"/>
    <p:sldId id="293" r:id="rId24"/>
    <p:sldId id="568" r:id="rId25"/>
    <p:sldId id="917" r:id="rId26"/>
    <p:sldId id="296" r:id="rId27"/>
    <p:sldId id="918" r:id="rId28"/>
    <p:sldId id="301" r:id="rId29"/>
    <p:sldId id="919" r:id="rId30"/>
    <p:sldId id="303" r:id="rId31"/>
    <p:sldId id="920" r:id="rId32"/>
    <p:sldId id="921" r:id="rId33"/>
    <p:sldId id="922" r:id="rId34"/>
    <p:sldId id="923" r:id="rId35"/>
    <p:sldId id="308" r:id="rId36"/>
    <p:sldId id="309" r:id="rId37"/>
    <p:sldId id="924" r:id="rId38"/>
    <p:sldId id="543" r:id="rId39"/>
    <p:sldId id="925" r:id="rId40"/>
    <p:sldId id="926" r:id="rId41"/>
    <p:sldId id="932" r:id="rId42"/>
    <p:sldId id="544" r:id="rId43"/>
    <p:sldId id="927" r:id="rId44"/>
    <p:sldId id="320" r:id="rId45"/>
    <p:sldId id="928" r:id="rId46"/>
    <p:sldId id="929" r:id="rId47"/>
    <p:sldId id="930" r:id="rId48"/>
    <p:sldId id="563" r:id="rId49"/>
    <p:sldId id="547" r:id="rId50"/>
    <p:sldId id="332" r:id="rId51"/>
    <p:sldId id="931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53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69" r:id="rId79"/>
    <p:sldId id="299" r:id="rId80"/>
    <p:sldId id="371" r:id="rId81"/>
    <p:sldId id="374" r:id="rId82"/>
    <p:sldId id="380" r:id="rId83"/>
    <p:sldId id="311" r:id="rId84"/>
    <p:sldId id="313" r:id="rId85"/>
    <p:sldId id="315" r:id="rId86"/>
    <p:sldId id="387" r:id="rId87"/>
    <p:sldId id="319" r:id="rId88"/>
    <p:sldId id="321" r:id="rId89"/>
    <p:sldId id="393" r:id="rId90"/>
    <p:sldId id="562" r:id="rId9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0BC"/>
    <a:srgbClr val="B90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304"/>
  </p:normalViewPr>
  <p:slideViewPr>
    <p:cSldViewPr snapToGrid="0" snapToObjects="1">
      <p:cViewPr varScale="1">
        <p:scale>
          <a:sx n="168" d="100"/>
          <a:sy n="168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4E39-8921-6441-96D2-FAF0D0936C67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2452-1395-2443-B712-F5349D42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661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00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54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57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85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396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431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44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951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790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90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039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304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41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Shape 8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624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54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819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737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Shape 9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814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65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024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324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997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358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365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294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433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251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849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0391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17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104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Shape 1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7163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2452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0756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2384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3502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9971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1782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8935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Shape 8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5503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Shape 8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4379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70388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7933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82816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0314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Shape 1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25768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29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78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05014"/>
            <a:ext cx="8228763" cy="85875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94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203631"/>
            <a:ext cx="8228763" cy="298311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95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05014"/>
            <a:ext cx="8228763" cy="85875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94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203631"/>
            <a:ext cx="8228763" cy="298311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70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pt-predict.web.app/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 txBox="1"/>
          <p:nvPr/>
        </p:nvSpPr>
        <p:spPr>
          <a:xfrm>
            <a:off x="140426" y="318103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3600" dirty="0" err="1"/>
              <a:t>Loss</a:t>
            </a:r>
            <a:r>
              <a:rPr lang="ro-RO" sz="3600" dirty="0"/>
              <a:t> </a:t>
            </a:r>
            <a:r>
              <a:rPr lang="ro-RO" sz="3600" dirty="0" err="1"/>
              <a:t>Functions</a:t>
            </a:r>
            <a:r>
              <a:rPr lang="ro-RO" sz="3600" dirty="0"/>
              <a:t> </a:t>
            </a:r>
            <a:r>
              <a:rPr lang="ro-RO" sz="3600" dirty="0" err="1"/>
              <a:t>and</a:t>
            </a:r>
            <a:r>
              <a:rPr lang="ro-RO" sz="3600" dirty="0"/>
              <a:t> </a:t>
            </a:r>
            <a:r>
              <a:rPr lang="ro-RO" sz="3600" dirty="0" err="1"/>
              <a:t>Optimization</a:t>
            </a:r>
            <a:r>
              <a:rPr lang="ro-RO" sz="3600" dirty="0"/>
              <a:t>.
Gradient </a:t>
            </a:r>
            <a:r>
              <a:rPr lang="ro-RO" sz="3600" dirty="0" err="1"/>
              <a:t>Descent</a:t>
            </a:r>
            <a:r>
              <a:rPr lang="ro-RO" sz="3600" dirty="0"/>
              <a:t> </a:t>
            </a:r>
            <a:r>
              <a:rPr lang="ro-RO" sz="3600" dirty="0" err="1"/>
              <a:t>Algorithm</a:t>
            </a:r>
            <a:r>
              <a:rPr lang="ro-RO" sz="3600" dirty="0"/>
              <a:t>.
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A1936848-D958-FB48-98DA-D19DC6FD981D}"/>
              </a:ext>
            </a:extLst>
          </p:cNvPr>
          <p:cNvSpPr txBox="1"/>
          <p:nvPr/>
        </p:nvSpPr>
        <p:spPr>
          <a:xfrm>
            <a:off x="36180" y="2353586"/>
            <a:ext cx="9071640" cy="25762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 Ionescu, Prof. PhD.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</a:p>
          <a:p>
            <a:pPr algn="ctr">
              <a:spcBef>
                <a:spcPts val="799"/>
              </a:spcBef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Mathematics and Computer Science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Bucharest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Shape 283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0" y="47952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Shape 301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2" name="Shape 302"/>
          <p:cNvSpPr txBox="1"/>
          <p:nvPr/>
        </p:nvSpPr>
        <p:spPr>
          <a:xfrm>
            <a:off x="3229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98375" y="4048425"/>
            <a:ext cx="12584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Losses: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2.9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309300" y="396457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12.9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72825" y="124025"/>
            <a:ext cx="747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Suppose: 3 training examples, 3 classes.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With some W the scores                           are: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5903050" y="17457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Multiclass SVM loss: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Shape 308"/>
              <p:cNvSpPr txBox="1"/>
              <p:nvPr/>
            </p:nvSpPr>
            <p:spPr>
              <a:xfrm>
                <a:off x="5921425" y="640150"/>
                <a:ext cx="3128100" cy="4194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ro-RO" dirty="0"/>
                  <a:t>Given an </a:t>
                </a:r>
                <a:r>
                  <a:rPr lang="ro-RO" dirty="0" err="1"/>
                  <a:t>example</a:t>
                </a:r>
                <a:r>
                  <a:rPr lang="ro-RO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dirty="0"/>
                  <a:t>,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image and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(integer) label,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and using the shorthand for the scores vector: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lang="en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the SVM loss has the form: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and the full training loss is the mean over all examples in the training data:</a:t>
                </a:r>
              </a:p>
            </p:txBody>
          </p:sp>
        </mc:Choice>
        <mc:Fallback xmlns="">
          <p:sp>
            <p:nvSpPr>
              <p:cNvPr id="308" name="Shape 3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4194243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3" name="Shape 3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70424" y="2704219"/>
            <a:ext cx="2861791" cy="3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5844077" y="4092158"/>
            <a:ext cx="3316799" cy="4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FF"/>
                </a:solidFill>
              </a:rPr>
              <a:t>L = (2.9 + 0 + 12.9)/3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 dirty="0">
                <a:solidFill>
                  <a:srgbClr val="0000FF"/>
                </a:solidFill>
              </a:rPr>
              <a:t>   =</a:t>
            </a:r>
            <a:r>
              <a:rPr lang="en" sz="2200" b="1" dirty="0">
                <a:solidFill>
                  <a:srgbClr val="0000FF"/>
                </a:solidFill>
              </a:rPr>
              <a:t> 5.27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91282" y="3635675"/>
            <a:ext cx="1580102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169">
            <a:extLst>
              <a:ext uri="{FF2B5EF4-FFF2-40B4-BE49-F238E27FC236}">
                <a16:creationId xmlns:a16="http://schemas.microsoft.com/office/drawing/2014/main" id="{AFAC9449-F7AF-5840-AD8C-CE0D1774BCA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05584" y="2083786"/>
            <a:ext cx="1142639" cy="23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10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pic>
        <p:nvPicPr>
          <p:cNvPr id="589" name="Shape 5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Shape 59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</p:spTree>
    <p:extLst>
      <p:ext uri="{BB962C8B-B14F-4D97-AF65-F5344CB8AC3E}">
        <p14:creationId xmlns:p14="http://schemas.microsoft.com/office/powerpoint/2010/main" val="395530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2653100" y="1025700"/>
            <a:ext cx="6391799" cy="33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scores = unnormalized log probabilities of the classes.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03" name="Shape 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Shape 604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610" name="Shape 6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301" y="1573062"/>
            <a:ext cx="1784897" cy="35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9043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653100" y="1025700"/>
            <a:ext cx="6391799" cy="33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scores = unnormalized log probabilities of the classes 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618" name="Shape 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625" name="Shape 6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301" y="1573062"/>
            <a:ext cx="1784897" cy="35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6" name="Shape 626"/>
          <p:cNvSpPr txBox="1"/>
          <p:nvPr/>
        </p:nvSpPr>
        <p:spPr>
          <a:xfrm>
            <a:off x="5919075" y="1552350"/>
            <a:ext cx="7137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</a:t>
            </a:r>
          </a:p>
        </p:txBody>
      </p:sp>
      <p:pic>
        <p:nvPicPr>
          <p:cNvPr id="627" name="Shape 6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320" y="1504695"/>
            <a:ext cx="2886577" cy="4922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7294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2653100" y="1025700"/>
            <a:ext cx="6391799" cy="33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scores = unnormalized log probabilities of the classes.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35" name="Shape 6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Shape 636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642" name="Shape 6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301" y="1573062"/>
            <a:ext cx="1784897" cy="35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43" name="Shape 643"/>
          <p:cNvSpPr txBox="1"/>
          <p:nvPr/>
        </p:nvSpPr>
        <p:spPr>
          <a:xfrm>
            <a:off x="5919075" y="1552350"/>
            <a:ext cx="7137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</a:t>
            </a:r>
          </a:p>
        </p:txBody>
      </p:sp>
      <p:pic>
        <p:nvPicPr>
          <p:cNvPr id="644" name="Shape 6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9320" y="1504695"/>
            <a:ext cx="2886577" cy="4922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45" name="Shape 645"/>
          <p:cNvSpPr/>
          <p:nvPr/>
        </p:nvSpPr>
        <p:spPr>
          <a:xfrm>
            <a:off x="5023098" y="1404875"/>
            <a:ext cx="713700" cy="7778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 txBox="1"/>
          <p:nvPr/>
        </p:nvSpPr>
        <p:spPr>
          <a:xfrm>
            <a:off x="5306050" y="2380175"/>
            <a:ext cx="2658900" cy="89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Softmax function</a:t>
            </a:r>
          </a:p>
        </p:txBody>
      </p:sp>
    </p:spTree>
    <p:extLst>
      <p:ext uri="{BB962C8B-B14F-4D97-AF65-F5344CB8AC3E}">
        <p14:creationId xmlns:p14="http://schemas.microsoft.com/office/powerpoint/2010/main" val="347837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2653100" y="1025700"/>
            <a:ext cx="6391799" cy="33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scores = unnormalized log probabilities of the classes.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Want to maximize the log likelihood, or (for a loss function)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to minimize the negative log likelihood of the correct class: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54" name="Shape 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661" name="Shape 6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546" y="2829600"/>
            <a:ext cx="3801064" cy="4421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62" name="Shape 6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5301" y="1573062"/>
            <a:ext cx="1784897" cy="35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63" name="Shape 663"/>
          <p:cNvSpPr txBox="1"/>
          <p:nvPr/>
        </p:nvSpPr>
        <p:spPr>
          <a:xfrm>
            <a:off x="5919075" y="1552350"/>
            <a:ext cx="7137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</a:t>
            </a:r>
          </a:p>
        </p:txBody>
      </p:sp>
      <p:pic>
        <p:nvPicPr>
          <p:cNvPr id="664" name="Shape 6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9320" y="1504695"/>
            <a:ext cx="2886577" cy="4922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178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2653100" y="1025700"/>
            <a:ext cx="6391799" cy="33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scores = unnormalized log probabilities of the classes.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Want to maximize the log likelihood, or (for a loss function)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to minimize the negative log likelihood of the correct class: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72" name="Shape 6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679" name="Shape 6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546" y="2829600"/>
            <a:ext cx="3801064" cy="4421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80" name="Shape 6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50" y="3641012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Shape 681"/>
          <p:cNvSpPr txBox="1"/>
          <p:nvPr/>
        </p:nvSpPr>
        <p:spPr>
          <a:xfrm>
            <a:off x="2948675" y="3678000"/>
            <a:ext cx="2250599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 summary:</a:t>
            </a:r>
          </a:p>
        </p:txBody>
      </p:sp>
      <p:cxnSp>
        <p:nvCxnSpPr>
          <p:cNvPr id="682" name="Shape 682"/>
          <p:cNvCxnSpPr/>
          <p:nvPr/>
        </p:nvCxnSpPr>
        <p:spPr>
          <a:xfrm>
            <a:off x="2909450" y="3536825"/>
            <a:ext cx="5787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83" name="Shape 6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5301" y="1573062"/>
            <a:ext cx="1784897" cy="35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84" name="Shape 684"/>
          <p:cNvSpPr txBox="1"/>
          <p:nvPr/>
        </p:nvSpPr>
        <p:spPr>
          <a:xfrm>
            <a:off x="5919075" y="1552350"/>
            <a:ext cx="7137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</a:t>
            </a:r>
          </a:p>
        </p:txBody>
      </p:sp>
      <p:pic>
        <p:nvPicPr>
          <p:cNvPr id="685" name="Shape 6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9320" y="1504695"/>
            <a:ext cx="2886577" cy="4922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6444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/>
          <p:nvPr/>
        </p:nvSpPr>
        <p:spPr>
          <a:xfrm>
            <a:off x="14821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pic>
        <p:nvPicPr>
          <p:cNvPr id="693" name="Shape 6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700" name="Shape 7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975" y="966837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Shape 701"/>
          <p:cNvSpPr txBox="1"/>
          <p:nvPr/>
        </p:nvSpPr>
        <p:spPr>
          <a:xfrm>
            <a:off x="501775" y="412500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unnormalized 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60067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/>
        </p:nvSpPr>
        <p:spPr>
          <a:xfrm>
            <a:off x="14821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8" name="Shape 708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pic>
        <p:nvPicPr>
          <p:cNvPr id="709" name="Shape 7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Shape 71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716" name="Shape 7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975" y="966837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Shape 717"/>
          <p:cNvSpPr txBox="1"/>
          <p:nvPr/>
        </p:nvSpPr>
        <p:spPr>
          <a:xfrm>
            <a:off x="501775" y="412500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unnormalized log probabilities</a:t>
            </a:r>
          </a:p>
        </p:txBody>
      </p:sp>
      <p:cxnSp>
        <p:nvCxnSpPr>
          <p:cNvPr id="718" name="Shape 718"/>
          <p:cNvCxnSpPr>
            <a:stCxn id="706" idx="3"/>
          </p:cNvCxnSpPr>
          <p:nvPr/>
        </p:nvCxnSpPr>
        <p:spPr>
          <a:xfrm>
            <a:off x="2545074" y="3250600"/>
            <a:ext cx="74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19" name="Shape 719"/>
          <p:cNvSpPr/>
          <p:nvPr/>
        </p:nvSpPr>
        <p:spPr>
          <a:xfrm>
            <a:off x="34633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0" name="Shape 720"/>
          <p:cNvSpPr txBox="1"/>
          <p:nvPr/>
        </p:nvSpPr>
        <p:spPr>
          <a:xfrm>
            <a:off x="3632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24.5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34043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164.0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3556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0.18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2637200" y="2786200"/>
            <a:ext cx="8433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exp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2599050" y="189127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unnormalized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43840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/>
        </p:nvSpPr>
        <p:spPr>
          <a:xfrm>
            <a:off x="14821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1" name="Shape 731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pic>
        <p:nvPicPr>
          <p:cNvPr id="732" name="Shape 7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Shape 733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738" name="Shape 738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739" name="Shape 7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975" y="966837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501775" y="412500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unnormalized log probabilities</a:t>
            </a:r>
          </a:p>
        </p:txBody>
      </p:sp>
      <p:cxnSp>
        <p:nvCxnSpPr>
          <p:cNvPr id="741" name="Shape 741"/>
          <p:cNvCxnSpPr>
            <a:stCxn id="729" idx="3"/>
          </p:cNvCxnSpPr>
          <p:nvPr/>
        </p:nvCxnSpPr>
        <p:spPr>
          <a:xfrm>
            <a:off x="2545074" y="3250600"/>
            <a:ext cx="74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2" name="Shape 742"/>
          <p:cNvSpPr/>
          <p:nvPr/>
        </p:nvSpPr>
        <p:spPr>
          <a:xfrm>
            <a:off x="34633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3" name="Shape 743"/>
          <p:cNvSpPr txBox="1"/>
          <p:nvPr/>
        </p:nvSpPr>
        <p:spPr>
          <a:xfrm>
            <a:off x="3632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24.5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34043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164.0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3556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0.18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2637200" y="2786200"/>
            <a:ext cx="8433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exp</a:t>
            </a:r>
          </a:p>
        </p:txBody>
      </p:sp>
      <p:cxnSp>
        <p:nvCxnSpPr>
          <p:cNvPr id="747" name="Shape 747"/>
          <p:cNvCxnSpPr/>
          <p:nvPr/>
        </p:nvCxnSpPr>
        <p:spPr>
          <a:xfrm>
            <a:off x="4526275" y="3250600"/>
            <a:ext cx="108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8" name="Shape 748"/>
          <p:cNvSpPr txBox="1"/>
          <p:nvPr/>
        </p:nvSpPr>
        <p:spPr>
          <a:xfrm>
            <a:off x="4601775" y="2770575"/>
            <a:ext cx="16193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normalize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2599050" y="189127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unnormalized probabilities</a:t>
            </a:r>
          </a:p>
        </p:txBody>
      </p:sp>
      <p:sp>
        <p:nvSpPr>
          <p:cNvPr id="750" name="Shape 750"/>
          <p:cNvSpPr/>
          <p:nvPr/>
        </p:nvSpPr>
        <p:spPr>
          <a:xfrm>
            <a:off x="58255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 txBox="1"/>
          <p:nvPr/>
        </p:nvSpPr>
        <p:spPr>
          <a:xfrm>
            <a:off x="5918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0.13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59189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0.87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59189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0.00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5664425" y="4125000"/>
            <a:ext cx="14363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205924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>
            <a:extLst>
              <a:ext uri="{FF2B5EF4-FFF2-40B4-BE49-F238E27FC236}">
                <a16:creationId xmlns:a16="http://schemas.microsoft.com/office/drawing/2014/main" id="{C168C756-C916-6841-9DD5-38E90723C25E}"/>
              </a:ext>
            </a:extLst>
          </p:cNvPr>
          <p:cNvSpPr txBox="1"/>
          <p:nvPr/>
        </p:nvSpPr>
        <p:spPr>
          <a:xfrm>
            <a:off x="373380" y="1059607"/>
            <a:ext cx="7284395" cy="394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Extra points during lectures / labs 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awarded only in the first round of evaluation</a:t>
            </a: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Lectures: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awarded based on the ranking of answers on Kahoot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top 3 get up to 0.3 points per lecture, next 3 up to 0.2 points and so on</a:t>
            </a: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Labs: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first to answer solve an exercise gets 0.2 points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maximum 0.4 points per lab for each student</a:t>
            </a: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Up to 1 bonus point during lectures (added to final grade)</a:t>
            </a: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Up to 1 bonus point during labs (added to final grade)</a:t>
            </a: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Up to 2 bonus points for some data annotation</a:t>
            </a: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45000"/>
              <a:buFontTx/>
              <a:buChar char="-"/>
            </a:pPr>
            <a:endParaRPr lang="en-US" sz="1497" spc="-1" dirty="0">
              <a:uFill>
                <a:solidFill>
                  <a:srgbClr val="FFFFFF"/>
                </a:solidFill>
              </a:uFill>
            </a:endParaRP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497" spc="-1" dirty="0">
              <a:uFill>
                <a:solidFill>
                  <a:srgbClr val="FFFFFF"/>
                </a:solidFill>
              </a:uFill>
            </a:endParaRP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497" spc="-1" dirty="0">
              <a:uFill>
                <a:solidFill>
                  <a:srgbClr val="FFFFFF"/>
                </a:solidFill>
              </a:uFill>
            </a:endParaRP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497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6D395ACB-B15E-E640-9B4C-B457F65959A6}"/>
              </a:ext>
            </a:extLst>
          </p:cNvPr>
          <p:cNvSpPr txBox="1"/>
          <p:nvPr/>
        </p:nvSpPr>
        <p:spPr>
          <a:xfrm>
            <a:off x="1485555" y="208934"/>
            <a:ext cx="6172220" cy="850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994" spc="-1" dirty="0">
                <a:uFill>
                  <a:solidFill>
                    <a:srgbClr val="FFFFFF"/>
                  </a:solidFill>
                </a:uFill>
              </a:rPr>
              <a:t>Grading System</a:t>
            </a:r>
          </a:p>
        </p:txBody>
      </p:sp>
    </p:spTree>
    <p:extLst>
      <p:ext uri="{BB962C8B-B14F-4D97-AF65-F5344CB8AC3E}">
        <p14:creationId xmlns:p14="http://schemas.microsoft.com/office/powerpoint/2010/main" val="2088571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/>
          <p:nvPr/>
        </p:nvSpPr>
        <p:spPr>
          <a:xfrm>
            <a:off x="14821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1" name="Shape 761"/>
          <p:cNvSpPr txBox="1"/>
          <p:nvPr/>
        </p:nvSpPr>
        <p:spPr>
          <a:xfrm>
            <a:off x="436475" y="298250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pic>
        <p:nvPicPr>
          <p:cNvPr id="762" name="Shape 7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Shape 763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766" name="Shape 766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769" name="Shape 7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975" y="966837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Shape 770"/>
          <p:cNvSpPr txBox="1"/>
          <p:nvPr/>
        </p:nvSpPr>
        <p:spPr>
          <a:xfrm>
            <a:off x="501775" y="412500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unnormalized log probabilities</a:t>
            </a:r>
          </a:p>
        </p:txBody>
      </p:sp>
      <p:cxnSp>
        <p:nvCxnSpPr>
          <p:cNvPr id="771" name="Shape 771"/>
          <p:cNvCxnSpPr>
            <a:stCxn id="759" idx="3"/>
          </p:cNvCxnSpPr>
          <p:nvPr/>
        </p:nvCxnSpPr>
        <p:spPr>
          <a:xfrm>
            <a:off x="2545074" y="3250600"/>
            <a:ext cx="74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72" name="Shape 772"/>
          <p:cNvSpPr/>
          <p:nvPr/>
        </p:nvSpPr>
        <p:spPr>
          <a:xfrm>
            <a:off x="34633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 txBox="1"/>
          <p:nvPr/>
        </p:nvSpPr>
        <p:spPr>
          <a:xfrm>
            <a:off x="3632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24.5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34043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164.0</a:t>
            </a:r>
          </a:p>
        </p:txBody>
      </p:sp>
      <p:sp>
        <p:nvSpPr>
          <p:cNvPr id="775" name="Shape 775"/>
          <p:cNvSpPr txBox="1"/>
          <p:nvPr/>
        </p:nvSpPr>
        <p:spPr>
          <a:xfrm>
            <a:off x="3556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0.18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x="2637200" y="2786200"/>
            <a:ext cx="8433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exp</a:t>
            </a:r>
          </a:p>
        </p:txBody>
      </p:sp>
      <p:cxnSp>
        <p:nvCxnSpPr>
          <p:cNvPr id="777" name="Shape 777"/>
          <p:cNvCxnSpPr/>
          <p:nvPr/>
        </p:nvCxnSpPr>
        <p:spPr>
          <a:xfrm>
            <a:off x="4526275" y="3250600"/>
            <a:ext cx="108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78" name="Shape 778"/>
          <p:cNvSpPr txBox="1"/>
          <p:nvPr/>
        </p:nvSpPr>
        <p:spPr>
          <a:xfrm>
            <a:off x="4601775" y="2770575"/>
            <a:ext cx="16193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normalize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2599050" y="189127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unnormalized probabilities</a:t>
            </a:r>
          </a:p>
        </p:txBody>
      </p:sp>
      <p:sp>
        <p:nvSpPr>
          <p:cNvPr id="780" name="Shape 780"/>
          <p:cNvSpPr/>
          <p:nvPr/>
        </p:nvSpPr>
        <p:spPr>
          <a:xfrm>
            <a:off x="58255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1" name="Shape 781"/>
          <p:cNvSpPr txBox="1"/>
          <p:nvPr/>
        </p:nvSpPr>
        <p:spPr>
          <a:xfrm>
            <a:off x="5918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9900FF"/>
                </a:solidFill>
              </a:rPr>
              <a:t>0.13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59189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0.87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59189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0.00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5664425" y="4125000"/>
            <a:ext cx="14363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probabilities</a:t>
            </a:r>
          </a:p>
        </p:txBody>
      </p:sp>
      <p:cxnSp>
        <p:nvCxnSpPr>
          <p:cNvPr id="785" name="Shape 785"/>
          <p:cNvCxnSpPr/>
          <p:nvPr/>
        </p:nvCxnSpPr>
        <p:spPr>
          <a:xfrm>
            <a:off x="6942575" y="2721250"/>
            <a:ext cx="22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6" name="Shape 786"/>
          <p:cNvSpPr txBox="1"/>
          <p:nvPr/>
        </p:nvSpPr>
        <p:spPr>
          <a:xfrm>
            <a:off x="7247375" y="2423250"/>
            <a:ext cx="2162100" cy="91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00FF"/>
                </a:solidFill>
              </a:rPr>
              <a:t>L</a:t>
            </a:r>
            <a:r>
              <a:rPr lang="en" sz="2000" baseline="-25000">
                <a:solidFill>
                  <a:srgbClr val="9900FF"/>
                </a:solidFill>
              </a:rPr>
              <a:t>i</a:t>
            </a:r>
            <a:r>
              <a:rPr lang="en" sz="2000">
                <a:solidFill>
                  <a:srgbClr val="9900FF"/>
                </a:solidFill>
              </a:rPr>
              <a:t> = -log(0.13)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00FF"/>
                </a:solidFill>
              </a:rPr>
              <a:t>      = </a:t>
            </a:r>
            <a:r>
              <a:rPr lang="en" sz="2000" b="1">
                <a:solidFill>
                  <a:srgbClr val="9900FF"/>
                </a:solidFill>
              </a:rPr>
              <a:t>0.89</a:t>
            </a:r>
          </a:p>
        </p:txBody>
      </p:sp>
    </p:spTree>
    <p:extLst>
      <p:ext uri="{BB962C8B-B14F-4D97-AF65-F5344CB8AC3E}">
        <p14:creationId xmlns:p14="http://schemas.microsoft.com/office/powerpoint/2010/main" val="380840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/>
        </p:nvSpPr>
        <p:spPr>
          <a:xfrm>
            <a:off x="14821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3" name="Shape 793"/>
          <p:cNvSpPr txBox="1"/>
          <p:nvPr/>
        </p:nvSpPr>
        <p:spPr>
          <a:xfrm>
            <a:off x="84825" y="90925"/>
            <a:ext cx="8307299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Softmax</a:t>
            </a:r>
            <a:r>
              <a:rPr lang="en" sz="2400" b="1" dirty="0"/>
              <a:t> Classifier</a:t>
            </a:r>
            <a:r>
              <a:rPr lang="en" sz="2400" dirty="0"/>
              <a:t> (Multinomial Logistic Regression)</a:t>
            </a:r>
          </a:p>
        </p:txBody>
      </p:sp>
      <p:pic>
        <p:nvPicPr>
          <p:cNvPr id="794" name="Shape 7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797" name="Shape 797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798" name="Shape 798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799" name="Shape 799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pic>
        <p:nvPicPr>
          <p:cNvPr id="801" name="Shape 8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862" y="1060562"/>
            <a:ext cx="2614024" cy="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Shape 802"/>
          <p:cNvSpPr txBox="1"/>
          <p:nvPr/>
        </p:nvSpPr>
        <p:spPr>
          <a:xfrm>
            <a:off x="501775" y="4125000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unnormalized log probabilities</a:t>
            </a:r>
          </a:p>
        </p:txBody>
      </p:sp>
      <p:cxnSp>
        <p:nvCxnSpPr>
          <p:cNvPr id="803" name="Shape 803"/>
          <p:cNvCxnSpPr>
            <a:stCxn id="791" idx="3"/>
          </p:cNvCxnSpPr>
          <p:nvPr/>
        </p:nvCxnSpPr>
        <p:spPr>
          <a:xfrm>
            <a:off x="2545074" y="3250600"/>
            <a:ext cx="74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4" name="Shape 804"/>
          <p:cNvSpPr/>
          <p:nvPr/>
        </p:nvSpPr>
        <p:spPr>
          <a:xfrm>
            <a:off x="34633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05" name="Shape 805"/>
          <p:cNvSpPr txBox="1"/>
          <p:nvPr/>
        </p:nvSpPr>
        <p:spPr>
          <a:xfrm>
            <a:off x="3632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24.5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34043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164.0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3556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0.18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2637200" y="2786200"/>
            <a:ext cx="8433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exp</a:t>
            </a:r>
          </a:p>
        </p:txBody>
      </p:sp>
      <p:cxnSp>
        <p:nvCxnSpPr>
          <p:cNvPr id="809" name="Shape 809"/>
          <p:cNvCxnSpPr/>
          <p:nvPr/>
        </p:nvCxnSpPr>
        <p:spPr>
          <a:xfrm>
            <a:off x="4526275" y="3250600"/>
            <a:ext cx="1080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0" name="Shape 810"/>
          <p:cNvSpPr txBox="1"/>
          <p:nvPr/>
        </p:nvSpPr>
        <p:spPr>
          <a:xfrm>
            <a:off x="4601775" y="2770575"/>
            <a:ext cx="16193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normalize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2599050" y="1891275"/>
            <a:ext cx="3442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unnormalized probabilities</a:t>
            </a:r>
          </a:p>
        </p:txBody>
      </p:sp>
      <p:sp>
        <p:nvSpPr>
          <p:cNvPr id="812" name="Shape 812"/>
          <p:cNvSpPr/>
          <p:nvPr/>
        </p:nvSpPr>
        <p:spPr>
          <a:xfrm>
            <a:off x="5825575" y="2415400"/>
            <a:ext cx="1062899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3" name="Shape 813"/>
          <p:cNvSpPr txBox="1"/>
          <p:nvPr/>
        </p:nvSpPr>
        <p:spPr>
          <a:xfrm>
            <a:off x="59189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9900FF"/>
                </a:solidFill>
              </a:rPr>
              <a:t>0.13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59189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0.87</a:t>
            </a:r>
          </a:p>
        </p:txBody>
      </p:sp>
      <p:sp>
        <p:nvSpPr>
          <p:cNvPr id="815" name="Shape 815"/>
          <p:cNvSpPr txBox="1"/>
          <p:nvPr/>
        </p:nvSpPr>
        <p:spPr>
          <a:xfrm>
            <a:off x="59189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0.00</a:t>
            </a:r>
          </a:p>
        </p:txBody>
      </p:sp>
      <p:sp>
        <p:nvSpPr>
          <p:cNvPr id="816" name="Shape 816"/>
          <p:cNvSpPr txBox="1"/>
          <p:nvPr/>
        </p:nvSpPr>
        <p:spPr>
          <a:xfrm>
            <a:off x="5664425" y="4125000"/>
            <a:ext cx="14363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probabilities</a:t>
            </a:r>
          </a:p>
        </p:txBody>
      </p:sp>
      <p:cxnSp>
        <p:nvCxnSpPr>
          <p:cNvPr id="817" name="Shape 817"/>
          <p:cNvCxnSpPr/>
          <p:nvPr/>
        </p:nvCxnSpPr>
        <p:spPr>
          <a:xfrm>
            <a:off x="6942575" y="2721250"/>
            <a:ext cx="22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8" name="Shape 818"/>
          <p:cNvSpPr txBox="1"/>
          <p:nvPr/>
        </p:nvSpPr>
        <p:spPr>
          <a:xfrm>
            <a:off x="7247375" y="2423250"/>
            <a:ext cx="2162100" cy="91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00FF"/>
                </a:solidFill>
              </a:rPr>
              <a:t>L</a:t>
            </a:r>
            <a:r>
              <a:rPr lang="en" sz="2000" baseline="-25000">
                <a:solidFill>
                  <a:srgbClr val="9900FF"/>
                </a:solidFill>
              </a:rPr>
              <a:t>i</a:t>
            </a:r>
            <a:r>
              <a:rPr lang="en" sz="2000">
                <a:solidFill>
                  <a:srgbClr val="9900FF"/>
                </a:solidFill>
              </a:rPr>
              <a:t> = -log(0.13)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00FF"/>
                </a:solidFill>
              </a:rPr>
              <a:t>      = </a:t>
            </a:r>
            <a:r>
              <a:rPr lang="en" sz="2000" b="1">
                <a:solidFill>
                  <a:srgbClr val="9900FF"/>
                </a:solidFill>
              </a:rPr>
              <a:t>0.89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x="5669900" y="745000"/>
            <a:ext cx="3293700" cy="141959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0000FF"/>
                </a:solidFill>
              </a:rPr>
              <a:t>Q: What is the min/max possible loss L</a:t>
            </a:r>
            <a:r>
              <a:rPr lang="en" sz="2200" baseline="-25000">
                <a:solidFill>
                  <a:srgbClr val="0000FF"/>
                </a:solidFill>
              </a:rPr>
              <a:t>i</a:t>
            </a:r>
            <a:r>
              <a:rPr lang="en" sz="220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083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Shape 8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00" y="36075"/>
            <a:ext cx="8837399" cy="440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34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/>
          <p:nvPr/>
        </p:nvSpPr>
        <p:spPr>
          <a:xfrm>
            <a:off x="345075" y="18037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Softmax vs. SVM</a:t>
            </a:r>
          </a:p>
        </p:txBody>
      </p:sp>
      <p:pic>
        <p:nvPicPr>
          <p:cNvPr id="865" name="Shape 8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058775"/>
            <a:ext cx="2614024" cy="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1148499"/>
            <a:ext cx="4459824" cy="47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92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/>
          <p:nvPr/>
        </p:nvSpPr>
        <p:spPr>
          <a:xfrm>
            <a:off x="345075" y="18037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Softmax vs. SVM</a:t>
            </a:r>
          </a:p>
        </p:txBody>
      </p:sp>
      <p:pic>
        <p:nvPicPr>
          <p:cNvPr id="873" name="Shape 8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058775"/>
            <a:ext cx="2614024" cy="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1148499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Shape 875"/>
          <p:cNvSpPr txBox="1"/>
          <p:nvPr/>
        </p:nvSpPr>
        <p:spPr>
          <a:xfrm>
            <a:off x="286750" y="2079850"/>
            <a:ext cx="36627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assume scores: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[</a:t>
            </a:r>
            <a:r>
              <a:rPr lang="en" sz="3000">
                <a:solidFill>
                  <a:srgbClr val="38761D"/>
                </a:solidFill>
              </a:rPr>
              <a:t>10</a:t>
            </a:r>
            <a:r>
              <a:rPr lang="en" sz="3000"/>
              <a:t>, -2, 3]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[</a:t>
            </a:r>
            <a:r>
              <a:rPr lang="en" sz="3000">
                <a:solidFill>
                  <a:srgbClr val="38761D"/>
                </a:solidFill>
              </a:rPr>
              <a:t>10</a:t>
            </a:r>
            <a:r>
              <a:rPr lang="en" sz="3000"/>
              <a:t>, 9, 9]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[</a:t>
            </a:r>
            <a:r>
              <a:rPr lang="en" sz="3000">
                <a:solidFill>
                  <a:srgbClr val="38761D"/>
                </a:solidFill>
              </a:rPr>
              <a:t>10</a:t>
            </a:r>
            <a:r>
              <a:rPr lang="en" sz="3000"/>
              <a:t>, -100, -100]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and </a:t>
            </a:r>
          </a:p>
        </p:txBody>
      </p:sp>
      <p:pic>
        <p:nvPicPr>
          <p:cNvPr id="876" name="Shape 8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251" y="4036943"/>
            <a:ext cx="1000125" cy="42862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877" name="Shape 877"/>
          <p:cNvCxnSpPr/>
          <p:nvPr/>
        </p:nvCxnSpPr>
        <p:spPr>
          <a:xfrm>
            <a:off x="-7850" y="1929175"/>
            <a:ext cx="919109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8" name="Shape 878"/>
          <p:cNvSpPr txBox="1"/>
          <p:nvPr/>
        </p:nvSpPr>
        <p:spPr>
          <a:xfrm>
            <a:off x="4274000" y="2062500"/>
            <a:ext cx="46818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00FF"/>
                </a:solidFill>
              </a:rPr>
              <a:t>Q: Suppose we take a datapoint and we add some small perturbations (changing its score slightly). What happens to the loss in both cases?</a:t>
            </a:r>
          </a:p>
        </p:txBody>
      </p:sp>
    </p:spTree>
    <p:extLst>
      <p:ext uri="{BB962C8B-B14F-4D97-AF65-F5344CB8AC3E}">
        <p14:creationId xmlns:p14="http://schemas.microsoft.com/office/powerpoint/2010/main" val="155891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05517" y="205015"/>
            <a:ext cx="8293210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994" spc="-1" dirty="0">
                <a:uFill>
                  <a:solidFill>
                    <a:srgbClr val="FFFFFF"/>
                  </a:solidFill>
                </a:uFill>
              </a:rPr>
              <a:t>Binary 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Shape 2"/>
              <p:cNvSpPr txBox="1"/>
              <p:nvPr/>
            </p:nvSpPr>
            <p:spPr>
              <a:xfrm>
                <a:off x="190831" y="1367624"/>
                <a:ext cx="4452731" cy="3045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18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Binary cross-entropy (logistic) loss:</a:t>
                </a:r>
              </a:p>
              <a:p>
                <a:pPr marL="73483">
                  <a:spcAft>
                    <a:spcPts val="962"/>
                  </a:spcAft>
                  <a:buClr>
                    <a:srgbClr val="000000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8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US" sz="18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sz="18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73483">
                  <a:spcAft>
                    <a:spcPts val="962"/>
                  </a:spcAft>
                  <a:buClr>
                    <a:srgbClr val="000000"/>
                  </a:buClr>
                  <a:buSzPct val="45000"/>
                </a:pPr>
                <a:r>
                  <a:rPr lang="en-US" sz="18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pc="-1" dirty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pc="-1" dirty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 spc="-1" dirty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 is the ground-truth binary label (0 or 1) of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pc="-1" dirty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pc="-1" dirty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pc="-1" dirty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,</a:t>
                </a:r>
              </a:p>
              <a:p>
                <a:pPr marL="73483">
                  <a:spcAft>
                    <a:spcPts val="962"/>
                  </a:spcAft>
                  <a:buClr>
                    <a:srgbClr val="000000"/>
                  </a:buClr>
                  <a:buSzPct val="45000"/>
                </a:pPr>
                <a:r>
                  <a:rPr lang="en-US" sz="18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spc="-1" dirty="0">
                    <a:solidFill>
                      <a:schemeClr val="tx1"/>
                    </a:solidFill>
                    <a:uFill>
                      <a:solidFill>
                        <a:srgbClr val="FFFFFF"/>
                      </a:solidFill>
                    </a:uFill>
                  </a:rPr>
                  <a:t> is the prediction for the same sample</a:t>
                </a:r>
                <a:endParaRPr lang="en-US" sz="1800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39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1" y="1367624"/>
                <a:ext cx="4452731" cy="3045350"/>
              </a:xfrm>
              <a:prstGeom prst="rect">
                <a:avLst/>
              </a:prstGeom>
              <a:blipFill>
                <a:blip r:embed="rId2"/>
                <a:stretch>
                  <a:fillRect l="-1420" t="-2929" r="-17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" descr="page14image1156716112">
            <a:extLst>
              <a:ext uri="{FF2B5EF4-FFF2-40B4-BE49-F238E27FC236}">
                <a16:creationId xmlns:a16="http://schemas.microsoft.com/office/drawing/2014/main" id="{7EC04FAE-7DCC-7B41-BDE7-BD844892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40" y="1160870"/>
            <a:ext cx="4341560" cy="32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51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/>
          <p:nvPr/>
        </p:nvSpPr>
        <p:spPr>
          <a:xfrm>
            <a:off x="1091218" y="1788074"/>
            <a:ext cx="6961564" cy="22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Optimization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/>
        </p:nvSpPr>
        <p:spPr>
          <a:xfrm>
            <a:off x="326325" y="170250"/>
            <a:ext cx="8441699" cy="6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Until now:</a:t>
            </a:r>
          </a:p>
        </p:txBody>
      </p:sp>
      <p:sp>
        <p:nvSpPr>
          <p:cNvPr id="899" name="Shape 899"/>
          <p:cNvSpPr txBox="1"/>
          <p:nvPr/>
        </p:nvSpPr>
        <p:spPr>
          <a:xfrm>
            <a:off x="446925" y="87630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We have some dataset of (x,y)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We have a </a:t>
            </a:r>
            <a:r>
              <a:rPr lang="en" sz="2000" b="1"/>
              <a:t>score function: 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We have a </a:t>
            </a:r>
            <a:r>
              <a:rPr lang="en" sz="2000" b="1"/>
              <a:t>loss function</a:t>
            </a:r>
            <a:r>
              <a:rPr lang="en" sz="2000"/>
              <a:t>: </a:t>
            </a:r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123852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 txBox="1"/>
          <p:nvPr/>
        </p:nvSpPr>
        <p:spPr>
          <a:xfrm>
            <a:off x="5973042" y="1030432"/>
            <a:ext cx="1291200" cy="18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e.g.</a:t>
            </a:r>
          </a:p>
        </p:txBody>
      </p:sp>
      <p:pic>
        <p:nvPicPr>
          <p:cNvPr id="902" name="Shape 9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3" y="2791125"/>
            <a:ext cx="3680524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2307275"/>
            <a:ext cx="2614024" cy="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042899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368267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2577375" y="20522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Softmax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216350" y="26268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SVM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3154387" y="3760275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Full loss</a:t>
            </a:r>
          </a:p>
        </p:txBody>
      </p:sp>
    </p:spTree>
    <p:extLst>
      <p:ext uri="{BB962C8B-B14F-4D97-AF65-F5344CB8AC3E}">
        <p14:creationId xmlns:p14="http://schemas.microsoft.com/office/powerpoint/2010/main" val="3896446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60" y="557090"/>
            <a:ext cx="7209299" cy="4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685" y="3027307"/>
            <a:ext cx="548699" cy="7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42"/>
          <p:cNvSpPr txBox="1"/>
          <p:nvPr/>
        </p:nvSpPr>
        <p:spPr>
          <a:xfrm>
            <a:off x="309975" y="30339"/>
            <a:ext cx="8262599" cy="56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dirty="0"/>
              <a:t>Gradient </a:t>
            </a:r>
            <a:r>
              <a:rPr lang="en-US" sz="2400" dirty="0"/>
              <a:t>Descent Algorithm</a:t>
            </a:r>
            <a:endParaRPr lang="e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91E-6 1.42681E-6 C 0.02953 0.01946 0.11532 0.0945 0.17732 0.11612 C 0.23932 0.13774 0.33102 0.12755 0.37149 0.1303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5" y="6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/>
          <p:nvPr/>
        </p:nvSpPr>
        <p:spPr>
          <a:xfrm>
            <a:off x="309975" y="99450"/>
            <a:ext cx="8262599" cy="70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400" dirty="0"/>
              <a:t>Gradient Descent Algorithm</a:t>
            </a:r>
            <a:endParaRPr lang="en" sz="2400" b="1" dirty="0"/>
          </a:p>
        </p:txBody>
      </p:sp>
      <p:sp>
        <p:nvSpPr>
          <p:cNvPr id="943" name="Shape 943"/>
          <p:cNvSpPr txBox="1"/>
          <p:nvPr/>
        </p:nvSpPr>
        <p:spPr>
          <a:xfrm>
            <a:off x="474625" y="852400"/>
            <a:ext cx="8533799" cy="70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In 1-dimension, the derivative of a function:</a:t>
            </a:r>
          </a:p>
        </p:txBody>
      </p:sp>
      <p:pic>
        <p:nvPicPr>
          <p:cNvPr id="944" name="Shape 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525" y="1992975"/>
            <a:ext cx="36385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Shape 945"/>
          <p:cNvSpPr txBox="1"/>
          <p:nvPr/>
        </p:nvSpPr>
        <p:spPr>
          <a:xfrm>
            <a:off x="309975" y="3632400"/>
            <a:ext cx="8775899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/>
              <a:t>In multiple dimensions, the </a:t>
            </a:r>
            <a:r>
              <a:rPr lang="en" sz="2000" b="1" dirty="0"/>
              <a:t>gradient </a:t>
            </a:r>
            <a:r>
              <a:rPr lang="en" sz="2000" dirty="0"/>
              <a:t>is the vector of partial derivatives.</a:t>
            </a:r>
          </a:p>
        </p:txBody>
      </p:sp>
    </p:spTree>
    <p:extLst>
      <p:ext uri="{BB962C8B-B14F-4D97-AF65-F5344CB8AC3E}">
        <p14:creationId xmlns:p14="http://schemas.microsoft.com/office/powerpoint/2010/main" val="63031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>
            <a:extLst>
              <a:ext uri="{FF2B5EF4-FFF2-40B4-BE49-F238E27FC236}">
                <a16:creationId xmlns:a16="http://schemas.microsoft.com/office/drawing/2014/main" id="{C168C756-C916-6841-9DD5-38E90723C25E}"/>
              </a:ext>
            </a:extLst>
          </p:cNvPr>
          <p:cNvSpPr txBox="1"/>
          <p:nvPr/>
        </p:nvSpPr>
        <p:spPr>
          <a:xfrm>
            <a:off x="373380" y="1059607"/>
            <a:ext cx="8214439" cy="394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Annotation task: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Annotate the relevance of generated images with respect to some input prompt</a:t>
            </a: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Annotation platform: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  <a:hlinkClick r:id="rId2"/>
              </a:rPr>
              <a:t>https://prompt-predict.web.app</a:t>
            </a:r>
            <a:endParaRPr lang="en-US" sz="1497" spc="-1" dirty="0">
              <a:uFill>
                <a:solidFill>
                  <a:srgbClr val="FFFFFF"/>
                </a:solidFill>
              </a:uFill>
            </a:endParaRPr>
          </a:p>
          <a:p>
            <a:pPr marL="306792" indent="-233309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Awarding bonus points rules: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0.5 points for every 120 text samples (40 pages) ~ 1 hour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minimum Quadratic Weighted Kappa of 0.4 </a:t>
            </a:r>
            <a:r>
              <a:rPr lang="en-US" sz="1497" spc="-1" dirty="0" err="1">
                <a:uFill>
                  <a:solidFill>
                    <a:srgbClr val="FFFFFF"/>
                  </a:solidFill>
                </a:uFill>
              </a:rPr>
              <a:t>w.r.t.</a:t>
            </a: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 some control examples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check the tutorial before starting the annotation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maximum 2 bonus points (480 text samples)</a:t>
            </a:r>
          </a:p>
          <a:p>
            <a:pPr marL="617871" lvl="1" indent="-233309">
              <a:spcAft>
                <a:spcPts val="962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1497" spc="-1" dirty="0">
                <a:uFill>
                  <a:solidFill>
                    <a:srgbClr val="FFFFFF"/>
                  </a:solidFill>
                </a:uFill>
              </a:rPr>
              <a:t>there will be 3 annotators per example and there are 10,000 examples</a:t>
            </a: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497" spc="-1" dirty="0">
              <a:uFill>
                <a:solidFill>
                  <a:srgbClr val="FFFFFF"/>
                </a:solidFill>
              </a:uFill>
            </a:endParaRP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497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6D395ACB-B15E-E640-9B4C-B457F65959A6}"/>
              </a:ext>
            </a:extLst>
          </p:cNvPr>
          <p:cNvSpPr txBox="1"/>
          <p:nvPr/>
        </p:nvSpPr>
        <p:spPr>
          <a:xfrm>
            <a:off x="1485555" y="208934"/>
            <a:ext cx="6172220" cy="850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994" spc="-1" dirty="0">
                <a:uFill>
                  <a:solidFill>
                    <a:srgbClr val="FFFFFF"/>
                  </a:solidFill>
                </a:uFill>
              </a:rPr>
              <a:t>Grading System</a:t>
            </a:r>
          </a:p>
        </p:txBody>
      </p:sp>
    </p:spTree>
    <p:extLst>
      <p:ext uri="{BB962C8B-B14F-4D97-AF65-F5344CB8AC3E}">
        <p14:creationId xmlns:p14="http://schemas.microsoft.com/office/powerpoint/2010/main" val="782956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52" name="Shape 952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53" name="Shape 953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52717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01182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61" name="Shape 961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2" name="Shape 962"/>
          <p:cNvSpPr txBox="1"/>
          <p:nvPr/>
        </p:nvSpPr>
        <p:spPr>
          <a:xfrm>
            <a:off x="27116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 + h </a:t>
            </a:r>
            <a:r>
              <a:rPr lang="en" sz="2400"/>
              <a:t>(first dim)</a:t>
            </a:r>
            <a:r>
              <a:rPr lang="en" sz="2400" b="1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 + </a:t>
            </a:r>
            <a:r>
              <a:rPr lang="en" sz="2400" b="1"/>
              <a:t>0.0001</a:t>
            </a:r>
            <a:r>
              <a:rPr lang="en" sz="240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1.25322</a:t>
            </a:r>
          </a:p>
        </p:txBody>
      </p:sp>
      <p:cxnSp>
        <p:nvCxnSpPr>
          <p:cNvPr id="963" name="Shape 963"/>
          <p:cNvCxnSpPr/>
          <p:nvPr/>
        </p:nvCxnSpPr>
        <p:spPr>
          <a:xfrm>
            <a:off x="52717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4" name="Shape 964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</p:spTree>
    <p:extLst>
      <p:ext uri="{BB962C8B-B14F-4D97-AF65-F5344CB8AC3E}">
        <p14:creationId xmlns:p14="http://schemas.microsoft.com/office/powerpoint/2010/main" val="3940351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</a:t>
            </a:r>
            <a:r>
              <a:rPr lang="en" sz="2400" b="1">
                <a:solidFill>
                  <a:srgbClr val="38761D"/>
                </a:solidFill>
              </a:rPr>
              <a:t>-2.5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71" name="Shape 971"/>
          <p:cNvSpPr/>
          <p:nvPr/>
        </p:nvSpPr>
        <p:spPr>
          <a:xfrm>
            <a:off x="5678650" y="201465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2" name="Shape 9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0" y="2776650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73" name="Shape 973"/>
          <p:cNvSpPr txBox="1"/>
          <p:nvPr/>
        </p:nvSpPr>
        <p:spPr>
          <a:xfrm>
            <a:off x="5678650" y="200300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1.25322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-2.5</a:t>
            </a:r>
          </a:p>
        </p:txBody>
      </p:sp>
      <p:cxnSp>
        <p:nvCxnSpPr>
          <p:cNvPr id="974" name="Shape 974"/>
          <p:cNvCxnSpPr/>
          <p:nvPr/>
        </p:nvCxnSpPr>
        <p:spPr>
          <a:xfrm rot="10800000">
            <a:off x="7049200" y="1326499"/>
            <a:ext cx="707699" cy="67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5" name="Shape 975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76" name="Shape 976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7" name="Shape 977"/>
          <p:cNvSpPr txBox="1"/>
          <p:nvPr/>
        </p:nvSpPr>
        <p:spPr>
          <a:xfrm>
            <a:off x="27116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 + h </a:t>
            </a:r>
            <a:r>
              <a:rPr lang="en" sz="2400"/>
              <a:t>(first dim)</a:t>
            </a:r>
            <a:r>
              <a:rPr lang="en" sz="2400" b="1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 + </a:t>
            </a:r>
            <a:r>
              <a:rPr lang="en" sz="2400" b="1"/>
              <a:t>0.0001</a:t>
            </a:r>
            <a:r>
              <a:rPr lang="en" sz="240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1.25322</a:t>
            </a:r>
          </a:p>
        </p:txBody>
      </p:sp>
      <p:cxnSp>
        <p:nvCxnSpPr>
          <p:cNvPr id="978" name="Shape 978"/>
          <p:cNvCxnSpPr/>
          <p:nvPr/>
        </p:nvCxnSpPr>
        <p:spPr>
          <a:xfrm>
            <a:off x="52717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79418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86" name="Shape 986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87" name="Shape 987"/>
          <p:cNvSpPr txBox="1"/>
          <p:nvPr/>
        </p:nvSpPr>
        <p:spPr>
          <a:xfrm>
            <a:off x="24068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 + h </a:t>
            </a:r>
            <a:r>
              <a:rPr lang="en" sz="2400"/>
              <a:t>(second dim)</a:t>
            </a:r>
            <a:r>
              <a:rPr lang="en" sz="2400" b="1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988" name="Shape 988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043177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38761D"/>
                </a:solidFill>
              </a:rPr>
              <a:t>0.6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95" name="Shape 995"/>
          <p:cNvSpPr/>
          <p:nvPr/>
        </p:nvSpPr>
        <p:spPr>
          <a:xfrm>
            <a:off x="5678650" y="231945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6" name="Shape 9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0" y="3081450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997" name="Shape 997"/>
          <p:cNvCxnSpPr/>
          <p:nvPr/>
        </p:nvCxnSpPr>
        <p:spPr>
          <a:xfrm rot="10800000">
            <a:off x="7179100" y="1461124"/>
            <a:ext cx="354599" cy="7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8" name="Shape 998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99" name="Shape 999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 txBox="1"/>
          <p:nvPr/>
        </p:nvSpPr>
        <p:spPr>
          <a:xfrm>
            <a:off x="24068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 + h </a:t>
            </a:r>
            <a:r>
              <a:rPr lang="en" sz="2400"/>
              <a:t>(second dim)</a:t>
            </a:r>
            <a:r>
              <a:rPr lang="en" sz="2400" b="1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1001" name="Shape 1001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2" name="Shape 1002"/>
          <p:cNvSpPr txBox="1"/>
          <p:nvPr/>
        </p:nvSpPr>
        <p:spPr>
          <a:xfrm>
            <a:off x="5678650" y="230780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1.25353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0.6</a:t>
            </a:r>
          </a:p>
        </p:txBody>
      </p:sp>
    </p:spTree>
    <p:extLst>
      <p:ext uri="{BB962C8B-B14F-4D97-AF65-F5344CB8AC3E}">
        <p14:creationId xmlns:p14="http://schemas.microsoft.com/office/powerpoint/2010/main" val="4203872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1009" name="Shape 1009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10" name="Shape 1010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1" name="Shape 1011"/>
          <p:cNvSpPr txBox="1"/>
          <p:nvPr/>
        </p:nvSpPr>
        <p:spPr>
          <a:xfrm>
            <a:off x="24068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 + h </a:t>
            </a:r>
            <a:r>
              <a:rPr lang="en" sz="2400"/>
              <a:t>(third dim)</a:t>
            </a:r>
            <a:r>
              <a:rPr lang="en" sz="2400" b="1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12" name="Shape 1012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30181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38761D"/>
                </a:solidFill>
              </a:rPr>
              <a:t>0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1019" name="Shape 1019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20" name="Shape 1020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1" name="Shape 1021"/>
          <p:cNvSpPr txBox="1"/>
          <p:nvPr/>
        </p:nvSpPr>
        <p:spPr>
          <a:xfrm>
            <a:off x="2406825" y="3730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 + h </a:t>
            </a:r>
            <a:r>
              <a:rPr lang="en" sz="2400"/>
              <a:t>(third dim)</a:t>
            </a:r>
            <a:r>
              <a:rPr lang="en" sz="2400" b="1"/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</a:t>
            </a:r>
            <a:r>
              <a:rPr lang="en" sz="2400">
                <a:solidFill>
                  <a:schemeClr val="dk1"/>
                </a:solidFill>
              </a:rPr>
              <a:t> + </a:t>
            </a:r>
            <a:r>
              <a:rPr lang="en" sz="2400" b="1">
                <a:solidFill>
                  <a:schemeClr val="dk1"/>
                </a:solidFill>
              </a:rPr>
              <a:t>0.0001</a:t>
            </a:r>
            <a:r>
              <a:rPr lang="en" sz="240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22" name="Shape 1022"/>
          <p:cNvCxnSpPr/>
          <p:nvPr/>
        </p:nvCxnSpPr>
        <p:spPr>
          <a:xfrm>
            <a:off x="5424100" y="85125"/>
            <a:ext cx="0" cy="442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3" name="Shape 1023"/>
          <p:cNvSpPr/>
          <p:nvPr/>
        </p:nvSpPr>
        <p:spPr>
          <a:xfrm>
            <a:off x="5678650" y="247185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4" name="Shape 10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0" y="3233850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25" name="Shape 1025"/>
          <p:cNvSpPr txBox="1"/>
          <p:nvPr/>
        </p:nvSpPr>
        <p:spPr>
          <a:xfrm>
            <a:off x="5678650" y="246020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0</a:t>
            </a:r>
          </a:p>
        </p:txBody>
      </p:sp>
      <p:cxnSp>
        <p:nvCxnSpPr>
          <p:cNvPr id="1026" name="Shape 1026"/>
          <p:cNvCxnSpPr>
            <a:stCxn id="1025" idx="0"/>
          </p:cNvCxnSpPr>
          <p:nvPr/>
        </p:nvCxnSpPr>
        <p:spPr>
          <a:xfrm rot="10800000">
            <a:off x="6966100" y="1872800"/>
            <a:ext cx="409800" cy="58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448132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377210" y="857652"/>
            <a:ext cx="8309796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SzPct val="100000"/>
            </a:pPr>
            <a:r>
              <a:rPr lang="en" sz="2400" b="1" dirty="0"/>
              <a:t>1) </a:t>
            </a:r>
            <a:r>
              <a:rPr lang="en-US" sz="2400" b="1" dirty="0"/>
              <a:t>Numerical approach</a:t>
            </a:r>
            <a:endParaRPr lang="en" sz="2400" b="1" dirty="0"/>
          </a:p>
          <a:p>
            <a:pPr marL="76200" lvl="0" rtl="0">
              <a:spcBef>
                <a:spcPts val="0"/>
              </a:spcBef>
              <a:buSzPct val="100000"/>
            </a:pPr>
            <a:r>
              <a:rPr lang="en-US" sz="2400" dirty="0"/>
              <a:t>We choose a small positive </a:t>
            </a:r>
            <a:r>
              <a:rPr lang="en" sz="2400" dirty="0"/>
              <a:t>h </a:t>
            </a:r>
            <a:r>
              <a:rPr lang="en-US" sz="2400" dirty="0"/>
              <a:t>and apply the</a:t>
            </a:r>
            <a:r>
              <a:rPr lang="en" sz="2400" dirty="0"/>
              <a:t> formula: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lvl="0" rtl="0">
              <a:spcBef>
                <a:spcPts val="0"/>
              </a:spcBef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 dirty="0"/>
              <a:t>We obtain an approximate value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 dirty="0"/>
              <a:t>Very slow to compute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endParaRPr lang="en" sz="2400" dirty="0"/>
          </a:p>
          <a:p>
            <a:pPr marL="76200" lvl="0">
              <a:buSzPct val="100000"/>
            </a:pPr>
            <a:r>
              <a:rPr lang="en" sz="2400" b="1" dirty="0"/>
              <a:t>2) </a:t>
            </a:r>
            <a:r>
              <a:rPr lang="en-US" sz="2400" b="1" dirty="0"/>
              <a:t>Analytic approach</a:t>
            </a:r>
          </a:p>
          <a:p>
            <a:pPr marL="76200">
              <a:buSzPct val="100000"/>
            </a:pPr>
            <a:r>
              <a:rPr lang="en-US" sz="2400" dirty="0"/>
              <a:t>We use calculus to determine the gradient’s formula as a function of X and W</a:t>
            </a:r>
            <a:endParaRPr lang="en" sz="2400" dirty="0"/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/>
              <a:t>Gradient Evaluation</a:t>
            </a:r>
            <a:endParaRPr lang="en" sz="3000" dirty="0"/>
          </a:p>
        </p:txBody>
      </p:sp>
      <p:pic>
        <p:nvPicPr>
          <p:cNvPr id="1041" name="Shape 10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618" y="1704773"/>
            <a:ext cx="3248273" cy="76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4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377210" y="857652"/>
            <a:ext cx="8309796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SzPct val="100000"/>
            </a:pP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mr-IN" sz="2400" dirty="0">
                <a:latin typeface="Courier"/>
                <a:cs typeface="Courier"/>
              </a:rPr>
              <a:t> </a:t>
            </a:r>
            <a:r>
              <a:rPr lang="mr-IN" sz="2400" dirty="0" err="1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</a:t>
            </a:r>
            <a:r>
              <a:rPr lang="ro-RO" sz="2400" dirty="0">
                <a:latin typeface="Courier"/>
                <a:cs typeface="Courier"/>
              </a:rPr>
              <a:t>:</a:t>
            </a:r>
            <a:endParaRPr lang="mr-IN" sz="2400" dirty="0"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ro-RO" sz="2400" dirty="0">
                <a:latin typeface="Courier"/>
                <a:cs typeface="Courier"/>
              </a:rPr>
              <a:t>    </a:t>
            </a:r>
            <a:r>
              <a:rPr lang="mr-IN" sz="2400" dirty="0" err="1">
                <a:latin typeface="Courier"/>
                <a:cs typeface="Courier"/>
              </a:rPr>
              <a:t>y</a:t>
            </a:r>
            <a:r>
              <a:rPr lang="mr-IN" sz="2400" dirty="0">
                <a:latin typeface="Courier"/>
                <a:cs typeface="Courier"/>
              </a:rPr>
              <a:t> = 0.5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4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- 2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2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+ 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 + 5</a:t>
            </a:r>
          </a:p>
          <a:p>
            <a:pPr marL="76200" lvl="0">
              <a:buSzPct val="100000"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   return 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y</a:t>
            </a:r>
            <a:endParaRPr lang="en" sz="24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# 1) Numerical 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Method</a:t>
            </a:r>
          </a:p>
          <a:p>
            <a:pPr marL="76200" lvl="0">
              <a:buSzPct val="100000"/>
            </a:pPr>
            <a:r>
              <a:rPr lang="en-US" sz="2400" dirty="0">
                <a:latin typeface="Courier"/>
                <a:cs typeface="Courier"/>
              </a:rPr>
              <a:t>h = 0.001</a:t>
            </a:r>
            <a:endParaRPr lang="en" sz="2400" dirty="0"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mr-IN" sz="2400" dirty="0" err="1">
                <a:latin typeface="Courier"/>
                <a:cs typeface="Courier"/>
              </a:rPr>
              <a:t>gradient</a:t>
            </a:r>
            <a:r>
              <a:rPr lang="mr-IN" sz="2400" dirty="0">
                <a:latin typeface="Courier"/>
                <a:cs typeface="Courier"/>
              </a:rPr>
              <a:t> = (</a:t>
            </a:r>
            <a:r>
              <a:rPr lang="mr-IN" sz="2400" dirty="0" err="1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 + </a:t>
            </a:r>
            <a:r>
              <a:rPr lang="mr-IN" sz="2400" dirty="0" err="1">
                <a:latin typeface="Courier"/>
                <a:cs typeface="Courier"/>
              </a:rPr>
              <a:t>h</a:t>
            </a:r>
            <a:r>
              <a:rPr lang="mr-IN" sz="2400" dirty="0">
                <a:latin typeface="Courier"/>
                <a:cs typeface="Courier"/>
              </a:rPr>
              <a:t>) - </a:t>
            </a:r>
            <a:r>
              <a:rPr lang="mr-IN" sz="2400" dirty="0" err="1">
                <a:latin typeface="Courier"/>
                <a:cs typeface="Courier"/>
              </a:rPr>
              <a:t>f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)) / </a:t>
            </a:r>
            <a:r>
              <a:rPr lang="mr-IN" sz="2400" dirty="0" err="1">
                <a:latin typeface="Courier"/>
                <a:cs typeface="Courier"/>
              </a:rPr>
              <a:t>h</a:t>
            </a:r>
            <a:endParaRPr lang="en" sz="2400" dirty="0">
              <a:latin typeface="Courier"/>
              <a:cs typeface="Courier"/>
            </a:endParaRPr>
          </a:p>
          <a:p>
            <a:pPr marL="76200" lvl="0">
              <a:buSzPct val="100000"/>
            </a:pP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# 2) </a:t>
            </a:r>
            <a:r>
              <a:rPr lang="en" sz="2400" dirty="0" err="1">
                <a:solidFill>
                  <a:srgbClr val="008000"/>
                </a:solidFill>
                <a:latin typeface="Courier"/>
                <a:cs typeface="Courier"/>
              </a:rPr>
              <a:t>Analythic</a:t>
            </a:r>
            <a:r>
              <a:rPr lang="en" sz="2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Method</a:t>
            </a:r>
          </a:p>
          <a:p>
            <a:pPr marL="76200">
              <a:buSzPct val="100000"/>
            </a:pP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mr-IN" sz="2400" dirty="0">
                <a:latin typeface="Courier"/>
                <a:cs typeface="Courier"/>
              </a:rPr>
              <a:t> </a:t>
            </a:r>
            <a:r>
              <a:rPr lang="mr-IN" sz="2400" dirty="0" err="1">
                <a:latin typeface="Courier"/>
                <a:cs typeface="Courier"/>
              </a:rPr>
              <a:t>f_prime</a:t>
            </a:r>
            <a:r>
              <a:rPr lang="mr-IN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)</a:t>
            </a:r>
            <a:r>
              <a:rPr lang="ro-RO" sz="2400" dirty="0">
                <a:latin typeface="Courier"/>
                <a:cs typeface="Courier"/>
              </a:rPr>
              <a:t>:</a:t>
            </a:r>
            <a:endParaRPr lang="mr-IN" sz="24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-US" sz="2400" dirty="0">
                <a:latin typeface="Courier"/>
                <a:cs typeface="Courier"/>
              </a:rPr>
              <a:t>    y</a:t>
            </a:r>
            <a:r>
              <a:rPr lang="ro-RO" sz="2400" dirty="0">
                <a:latin typeface="Courier"/>
                <a:cs typeface="Courier"/>
              </a:rPr>
              <a:t>_prime</a:t>
            </a:r>
            <a:r>
              <a:rPr lang="mr-IN" sz="2400" dirty="0">
                <a:latin typeface="Courier"/>
                <a:cs typeface="Courier"/>
              </a:rPr>
              <a:t> = 2 * </a:t>
            </a:r>
            <a:r>
              <a:rPr lang="ro-RO" sz="2400" dirty="0">
                <a:latin typeface="Courier"/>
                <a:cs typeface="Courier"/>
              </a:rPr>
              <a:t>(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ro-RO" sz="2400" dirty="0">
                <a:latin typeface="Courier"/>
                <a:cs typeface="Courier"/>
              </a:rPr>
              <a:t>**</a:t>
            </a:r>
            <a:r>
              <a:rPr lang="mr-IN" sz="2400" dirty="0">
                <a:latin typeface="Courier"/>
                <a:cs typeface="Courier"/>
              </a:rPr>
              <a:t>3</a:t>
            </a:r>
            <a:r>
              <a:rPr lang="ro-RO" sz="2400" dirty="0">
                <a:latin typeface="Courier"/>
                <a:cs typeface="Courier"/>
              </a:rPr>
              <a:t>)</a:t>
            </a:r>
            <a:r>
              <a:rPr lang="mr-IN" sz="2400" dirty="0">
                <a:latin typeface="Courier"/>
                <a:cs typeface="Courier"/>
              </a:rPr>
              <a:t> - 4 * </a:t>
            </a:r>
            <a:r>
              <a:rPr lang="mr-IN" sz="2400" dirty="0" err="1">
                <a:latin typeface="Courier"/>
                <a:cs typeface="Courier"/>
              </a:rPr>
              <a:t>x</a:t>
            </a:r>
            <a:r>
              <a:rPr lang="mr-IN" sz="2400" dirty="0">
                <a:latin typeface="Courier"/>
                <a:cs typeface="Courier"/>
              </a:rPr>
              <a:t> + 1</a:t>
            </a:r>
          </a:p>
          <a:p>
            <a:pPr marL="76200">
              <a:buSzPct val="100000"/>
            </a:pP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retur</a:t>
            </a:r>
            <a:r>
              <a:rPr lang="mr-IN" sz="2400" dirty="0" err="1">
                <a:solidFill>
                  <a:srgbClr val="0000FF"/>
                </a:solidFill>
                <a:latin typeface="Courier"/>
                <a:cs typeface="Courier"/>
              </a:rPr>
              <a:t>n</a:t>
            </a:r>
            <a:r>
              <a:rPr lang="ro-RO" sz="2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y</a:t>
            </a:r>
            <a:r>
              <a:rPr lang="ro-RO" sz="2400" dirty="0">
                <a:latin typeface="Courier"/>
                <a:cs typeface="Courier"/>
              </a:rPr>
              <a:t>_prime</a:t>
            </a:r>
            <a:endParaRPr lang="mr-IN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-US" sz="2400" dirty="0">
                <a:latin typeface="Courier"/>
                <a:cs typeface="Courier"/>
              </a:rPr>
              <a:t>gradient = </a:t>
            </a:r>
            <a:r>
              <a:rPr lang="en-US" sz="2400" dirty="0" err="1">
                <a:latin typeface="Courier"/>
                <a:cs typeface="Courier"/>
              </a:rPr>
              <a:t>f_prime</a:t>
            </a:r>
            <a:r>
              <a:rPr lang="en-US" sz="2400" dirty="0">
                <a:latin typeface="Courier"/>
                <a:cs typeface="Courier"/>
              </a:rPr>
              <a:t>(x)</a:t>
            </a:r>
            <a:endParaRPr lang="mr-IN" sz="2400" dirty="0">
              <a:latin typeface="Courier"/>
              <a:cs typeface="Courier"/>
            </a:endParaRPr>
          </a:p>
          <a:p>
            <a:pPr marL="76200">
              <a:buSzPct val="100000"/>
            </a:pPr>
            <a:endParaRPr lang="en" sz="2400" dirty="0"/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000" dirty="0"/>
              <a:t>Gradient Evaluation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7836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/>
          <p:nvPr/>
        </p:nvSpPr>
        <p:spPr>
          <a:xfrm>
            <a:off x="6503300" y="85125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0.7,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-0.5,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1.1,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1.3,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-2.1,…]</a:t>
            </a:r>
          </a:p>
        </p:txBody>
      </p:sp>
      <p:sp>
        <p:nvSpPr>
          <p:cNvPr id="1099" name="Shape 1099"/>
          <p:cNvSpPr txBox="1"/>
          <p:nvPr/>
        </p:nvSpPr>
        <p:spPr>
          <a:xfrm>
            <a:off x="197025" y="37300"/>
            <a:ext cx="23552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100" name="Shape 1100"/>
          <p:cNvCxnSpPr/>
          <p:nvPr/>
        </p:nvCxnSpPr>
        <p:spPr>
          <a:xfrm>
            <a:off x="2326800" y="63850"/>
            <a:ext cx="0" cy="4398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1" name="Shape 1101"/>
          <p:cNvSpPr txBox="1"/>
          <p:nvPr/>
        </p:nvSpPr>
        <p:spPr>
          <a:xfrm>
            <a:off x="2827025" y="1042800"/>
            <a:ext cx="2812500" cy="309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err="1">
                <a:solidFill>
                  <a:srgbClr val="0000FF"/>
                </a:solidFill>
              </a:rPr>
              <a:t>dW</a:t>
            </a:r>
            <a:r>
              <a:rPr lang="en" sz="2400" dirty="0">
                <a:solidFill>
                  <a:srgbClr val="0000FF"/>
                </a:solidFill>
              </a:rPr>
              <a:t> = ...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(some function of x and W)</a:t>
            </a:r>
          </a:p>
        </p:txBody>
      </p:sp>
      <p:cxnSp>
        <p:nvCxnSpPr>
          <p:cNvPr id="1102" name="Shape 1102"/>
          <p:cNvCxnSpPr/>
          <p:nvPr/>
        </p:nvCxnSpPr>
        <p:spPr>
          <a:xfrm>
            <a:off x="4036425" y="2454475"/>
            <a:ext cx="2227500" cy="574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17882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81100" y="72625"/>
            <a:ext cx="8515799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400" dirty="0"/>
              <a:t>Linear classifier for the multi-class problem</a:t>
            </a:r>
            <a:endParaRPr lang="en" sz="2400" dirty="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00" y="718837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27925" y="1751400"/>
            <a:ext cx="3328799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[32x32x3]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array of numbers 0...1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(3072 numbers total)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2283525" y="2027500"/>
            <a:ext cx="34280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4" name="Shape 94"/>
          <p:cNvSpPr txBox="1"/>
          <p:nvPr/>
        </p:nvSpPr>
        <p:spPr>
          <a:xfrm>
            <a:off x="3375725" y="1404650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f(</a:t>
            </a:r>
            <a:r>
              <a:rPr lang="en" sz="3000" b="1">
                <a:solidFill>
                  <a:srgbClr val="0000FF"/>
                </a:solidFill>
              </a:rPr>
              <a:t>x</a:t>
            </a:r>
            <a:r>
              <a:rPr lang="en" sz="3000"/>
              <a:t>,</a:t>
            </a:r>
            <a:r>
              <a:rPr lang="en" sz="3000" b="1">
                <a:solidFill>
                  <a:srgbClr val="FF0000"/>
                </a:solidFill>
              </a:rPr>
              <a:t>W</a:t>
            </a:r>
            <a:r>
              <a:rPr lang="en" sz="3000"/>
              <a:t>)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793425" y="1045150"/>
            <a:ext cx="1270200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image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949025" y="1045150"/>
            <a:ext cx="1926000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parameters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188800" y="1199050"/>
            <a:ext cx="266219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10</a:t>
            </a:r>
            <a:r>
              <a:rPr lang="en" sz="1800" dirty="0"/>
              <a:t> numbers, indicating class scores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25" y="2821100"/>
            <a:ext cx="4651225" cy="172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4456" y="1964390"/>
            <a:ext cx="3158748" cy="231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05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 txBox="1"/>
          <p:nvPr/>
        </p:nvSpPr>
        <p:spPr>
          <a:xfrm>
            <a:off x="381725" y="425099"/>
            <a:ext cx="8189699" cy="4162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In summary: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Numerical gradient: approximate, slow, easy to write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Analytic gradient: exact, fast, error-prone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=&gt;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2400" u="sng" dirty="0"/>
              <a:t>In practice:</a:t>
            </a:r>
            <a:r>
              <a:rPr lang="en" sz="2400" dirty="0"/>
              <a:t> Always use analytic gradient, but check implementation with numerical gradient. This is called a </a:t>
            </a:r>
            <a:r>
              <a:rPr lang="en" sz="2400" b="1" dirty="0"/>
              <a:t>gradient checking.</a:t>
            </a:r>
          </a:p>
        </p:txBody>
      </p:sp>
    </p:spTree>
    <p:extLst>
      <p:ext uri="{BB962C8B-B14F-4D97-AF65-F5344CB8AC3E}">
        <p14:creationId xmlns:p14="http://schemas.microsoft.com/office/powerpoint/2010/main" val="2104736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306FA4DC-D23F-7C4D-AB38-409868FE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229" y="0"/>
            <a:ext cx="44475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58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73377" y="857652"/>
            <a:ext cx="8672660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>
                <a:latin typeface="Courier"/>
                <a:cs typeface="Courier"/>
              </a:rPr>
              <a:t> GD(W0, X, goal, </a:t>
            </a:r>
            <a:r>
              <a:rPr lang="en" sz="2200" err="1">
                <a:latin typeface="Courier"/>
                <a:cs typeface="Courier"/>
              </a:rPr>
              <a:t>learningRate</a:t>
            </a:r>
            <a:r>
              <a:rPr lang="en" sz="220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</a:t>
            </a:r>
            <a:r>
              <a:rPr lang="en" sz="2200" err="1">
                <a:latin typeface="Courier"/>
                <a:cs typeface="Courier"/>
              </a:rPr>
              <a:t>perfGoalNotMet</a:t>
            </a:r>
            <a:r>
              <a:rPr lang="en" sz="220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endParaRPr lang="en" sz="220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>
                <a:latin typeface="Courier"/>
                <a:cs typeface="Courier"/>
              </a:rPr>
              <a:t> </a:t>
            </a:r>
            <a:r>
              <a:rPr lang="en" sz="2200" err="1">
                <a:latin typeface="Courier"/>
                <a:cs typeface="Courier"/>
              </a:rPr>
              <a:t>perfGoalNotMet</a:t>
            </a:r>
            <a:r>
              <a:rPr lang="en" sz="220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gradient = </a:t>
            </a:r>
            <a:r>
              <a:rPr lang="en" sz="2200" err="1">
                <a:latin typeface="Courier"/>
                <a:cs typeface="Courier"/>
              </a:rPr>
              <a:t>eval_gradient</a:t>
            </a:r>
            <a:r>
              <a:rPr lang="en" sz="220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</a:t>
            </a:r>
            <a:r>
              <a:rPr lang="en" sz="2200" err="1">
                <a:latin typeface="Courier"/>
                <a:cs typeface="Courier"/>
              </a:rPr>
              <a:t>W_old</a:t>
            </a:r>
            <a:r>
              <a:rPr lang="en" sz="220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W = W </a:t>
            </a:r>
            <a:r>
              <a:rPr lang="mr-IN" sz="2200">
                <a:latin typeface="Courier"/>
                <a:cs typeface="Courier"/>
              </a:rPr>
              <a:t>–</a:t>
            </a:r>
            <a:r>
              <a:rPr lang="en" sz="2200">
                <a:latin typeface="Courier"/>
                <a:cs typeface="Courier"/>
              </a:rPr>
              <a:t> learningRate * gradient</a:t>
            </a:r>
          </a:p>
          <a:p>
            <a:pPr marL="76200">
              <a:buSzPct val="100000"/>
            </a:pPr>
            <a:r>
              <a:rPr lang="en" sz="2200">
                <a:latin typeface="Courier"/>
                <a:cs typeface="Courier"/>
              </a:rPr>
              <a:t>      </a:t>
            </a:r>
            <a:r>
              <a:rPr lang="en" sz="2200" err="1">
                <a:latin typeface="Courier"/>
                <a:cs typeface="Courier"/>
              </a:rPr>
              <a:t>perfGoalNotMet</a:t>
            </a:r>
            <a:r>
              <a:rPr lang="en" sz="2200">
                <a:latin typeface="Courier"/>
                <a:cs typeface="Courier"/>
              </a:rPr>
              <a:t> = sum(abs(W - </a:t>
            </a:r>
            <a:r>
              <a:rPr lang="en" sz="2200" err="1">
                <a:latin typeface="Courier"/>
                <a:cs typeface="Courier"/>
              </a:rPr>
              <a:t>W_old</a:t>
            </a:r>
            <a:r>
              <a:rPr lang="en" sz="2200">
                <a:latin typeface="Courier"/>
                <a:cs typeface="Courier"/>
              </a:rPr>
              <a:t>)) &gt; goal</a:t>
            </a:r>
          </a:p>
          <a:p>
            <a:pPr marL="76200">
              <a:buSzPct val="100000"/>
            </a:pPr>
            <a:endParaRPr lang="en" sz="220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000" dirty="0"/>
              <a:t>Gradient Descent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4201553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Shape 1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87" y="675450"/>
            <a:ext cx="2943225" cy="291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Shape 1122"/>
          <p:cNvCxnSpPr/>
          <p:nvPr/>
        </p:nvCxnSpPr>
        <p:spPr>
          <a:xfrm rot="10800000">
            <a:off x="5104624" y="3254650"/>
            <a:ext cx="17340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3" name="Shape 1123"/>
          <p:cNvSpPr txBox="1"/>
          <p:nvPr/>
        </p:nvSpPr>
        <p:spPr>
          <a:xfrm>
            <a:off x="6902663" y="2980224"/>
            <a:ext cx="189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current W</a:t>
            </a:r>
          </a:p>
        </p:txBody>
      </p:sp>
      <p:cxnSp>
        <p:nvCxnSpPr>
          <p:cNvPr id="1124" name="Shape 1124"/>
          <p:cNvCxnSpPr/>
          <p:nvPr/>
        </p:nvCxnSpPr>
        <p:spPr>
          <a:xfrm rot="10800000" flipH="1">
            <a:off x="1491700" y="3177024"/>
            <a:ext cx="3012599" cy="658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5" name="Shape 1125"/>
          <p:cNvSpPr txBox="1"/>
          <p:nvPr/>
        </p:nvSpPr>
        <p:spPr>
          <a:xfrm>
            <a:off x="184050" y="3864900"/>
            <a:ext cx="4969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negative gradient direction</a:t>
            </a:r>
          </a:p>
        </p:txBody>
      </p:sp>
      <p:cxnSp>
        <p:nvCxnSpPr>
          <p:cNvPr id="1126" name="Shape 1126"/>
          <p:cNvCxnSpPr/>
          <p:nvPr/>
        </p:nvCxnSpPr>
        <p:spPr>
          <a:xfrm>
            <a:off x="3100025" y="3703000"/>
            <a:ext cx="3305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7" name="Shape 1127"/>
          <p:cNvSpPr txBox="1"/>
          <p:nvPr/>
        </p:nvSpPr>
        <p:spPr>
          <a:xfrm>
            <a:off x="5852450" y="3702998"/>
            <a:ext cx="620799" cy="55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</a:t>
            </a:r>
            <a:r>
              <a:rPr lang="en" sz="1800" baseline="-25000" dirty="0"/>
              <a:t>1</a:t>
            </a:r>
          </a:p>
        </p:txBody>
      </p:sp>
      <p:cxnSp>
        <p:nvCxnSpPr>
          <p:cNvPr id="1128" name="Shape 1128"/>
          <p:cNvCxnSpPr/>
          <p:nvPr/>
        </p:nvCxnSpPr>
        <p:spPr>
          <a:xfrm rot="10800000">
            <a:off x="3032500" y="489399"/>
            <a:ext cx="0" cy="321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9" name="Shape 1129"/>
          <p:cNvSpPr txBox="1"/>
          <p:nvPr/>
        </p:nvSpPr>
        <p:spPr>
          <a:xfrm>
            <a:off x="2425149" y="340500"/>
            <a:ext cx="607350" cy="5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</a:t>
            </a:r>
            <a:r>
              <a:rPr lang="en" sz="1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7745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503185" y="154975"/>
            <a:ext cx="8041500" cy="6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600" dirty="0"/>
              <a:t>Mini-batch Gradient Descent</a:t>
            </a:r>
          </a:p>
        </p:txBody>
      </p:sp>
      <p:sp>
        <p:nvSpPr>
          <p:cNvPr id="1136" name="Shape 1136"/>
          <p:cNvSpPr txBox="1"/>
          <p:nvPr/>
        </p:nvSpPr>
        <p:spPr>
          <a:xfrm>
            <a:off x="233271" y="997675"/>
            <a:ext cx="8691497" cy="3796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Also known as </a:t>
            </a:r>
            <a:r>
              <a:rPr lang="en-US" sz="1800" b="1" dirty="0"/>
              <a:t>Stochastic Gradient Descent (SGD)</a:t>
            </a:r>
          </a:p>
          <a:p>
            <a:pPr marL="4000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O</a:t>
            </a:r>
            <a:r>
              <a:rPr lang="en" sz="1800" dirty="0" err="1"/>
              <a:t>nly</a:t>
            </a:r>
            <a:r>
              <a:rPr lang="en" sz="1800" dirty="0"/>
              <a:t> use a small portion of the training set to compute the gradient</a:t>
            </a:r>
            <a:r>
              <a:rPr lang="en-US" sz="1800" dirty="0"/>
              <a:t>:</a:t>
            </a:r>
          </a:p>
          <a:p>
            <a:pPr marL="114300" lvl="0" rtl="0">
              <a:spcBef>
                <a:spcPts val="0"/>
              </a:spcBef>
              <a:buSzPct val="100000"/>
            </a:pPr>
            <a:endParaRPr lang="en" sz="18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1800" dirty="0">
                <a:solidFill>
                  <a:schemeClr val="tx1"/>
                </a:solidFill>
                <a:latin typeface="Courier"/>
                <a:cs typeface="Courier"/>
              </a:rPr>
              <a:t>. . .</a:t>
            </a:r>
          </a:p>
          <a:p>
            <a:pPr marL="76200">
              <a:buSzPct val="100000"/>
            </a:pPr>
            <a:r>
              <a:rPr lang="en" sz="1800" dirty="0">
                <a:solidFill>
                  <a:srgbClr val="0000FF"/>
                </a:solidFill>
                <a:latin typeface="Courier"/>
                <a:cs typeface="Courier"/>
              </a:rPr>
              <a:t>while</a:t>
            </a:r>
            <a:r>
              <a:rPr lang="en" sz="1800" dirty="0">
                <a:latin typeface="Courier"/>
                <a:cs typeface="Courier"/>
              </a:rPr>
              <a:t> </a:t>
            </a:r>
            <a:r>
              <a:rPr lang="en" sz="1800" dirty="0" err="1">
                <a:latin typeface="Courier"/>
                <a:cs typeface="Courier"/>
              </a:rPr>
              <a:t>perfGoalNotMet</a:t>
            </a:r>
            <a:r>
              <a:rPr lang="en" sz="18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endParaRPr lang="en" sz="18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1800" dirty="0">
                <a:latin typeface="Courier"/>
                <a:cs typeface="Courier"/>
              </a:rPr>
              <a:t>	</a:t>
            </a:r>
            <a:r>
              <a:rPr lang="en" sz="1800" dirty="0" err="1">
                <a:latin typeface="Courier"/>
                <a:cs typeface="Courier"/>
              </a:rPr>
              <a:t>X_batch</a:t>
            </a:r>
            <a:r>
              <a:rPr lang="en" sz="1800" dirty="0">
                <a:latin typeface="Courier"/>
                <a:cs typeface="Courier"/>
              </a:rPr>
              <a:t> = </a:t>
            </a:r>
            <a:r>
              <a:rPr lang="en" sz="1800" dirty="0" err="1">
                <a:latin typeface="Courier"/>
                <a:cs typeface="Courier"/>
              </a:rPr>
              <a:t>select_random_subsample</a:t>
            </a:r>
            <a:r>
              <a:rPr lang="en" sz="1800" dirty="0">
                <a:latin typeface="Courier"/>
                <a:cs typeface="Courier"/>
              </a:rPr>
              <a:t>(X)</a:t>
            </a:r>
          </a:p>
          <a:p>
            <a:pPr marL="76200">
              <a:buSzPct val="100000"/>
            </a:pPr>
            <a:r>
              <a:rPr lang="en" sz="1800" dirty="0">
                <a:latin typeface="Courier"/>
                <a:cs typeface="Courier"/>
              </a:rPr>
              <a:t>	gradient = </a:t>
            </a:r>
            <a:r>
              <a:rPr lang="en" sz="1800" dirty="0" err="1">
                <a:latin typeface="Courier"/>
                <a:cs typeface="Courier"/>
              </a:rPr>
              <a:t>eval_gradient</a:t>
            </a:r>
            <a:r>
              <a:rPr lang="en" sz="1800" dirty="0">
                <a:latin typeface="Courier"/>
                <a:cs typeface="Courier"/>
              </a:rPr>
              <a:t>(@loss, </a:t>
            </a:r>
            <a:r>
              <a:rPr lang="en" sz="1800" dirty="0" err="1">
                <a:latin typeface="Courier"/>
                <a:cs typeface="Courier"/>
              </a:rPr>
              <a:t>X_batch</a:t>
            </a:r>
            <a:r>
              <a:rPr lang="en" sz="1800" dirty="0">
                <a:latin typeface="Courier"/>
                <a:cs typeface="Courier"/>
              </a:rPr>
              <a:t>, W)</a:t>
            </a:r>
          </a:p>
          <a:p>
            <a:pPr marL="76200">
              <a:buSzPct val="100000"/>
            </a:pPr>
            <a:r>
              <a:rPr lang="en" sz="1800" dirty="0">
                <a:latin typeface="Courier"/>
                <a:cs typeface="Courier"/>
              </a:rPr>
              <a:t>	</a:t>
            </a:r>
            <a:r>
              <a:rPr lang="mr-IN" sz="1800" dirty="0">
                <a:latin typeface="Courier"/>
                <a:cs typeface="Courier"/>
              </a:rPr>
              <a:t>. . . </a:t>
            </a:r>
            <a:endParaRPr lang="en" sz="1800" dirty="0">
              <a:latin typeface="Courier"/>
              <a:cs typeface="Courier"/>
            </a:endParaRPr>
          </a:p>
          <a:p>
            <a:pPr marL="114300" lvl="0" rtl="0">
              <a:spcBef>
                <a:spcPts val="0"/>
              </a:spcBef>
              <a:buSzPct val="100000"/>
            </a:pPr>
            <a:endParaRPr lang="en" sz="1800" dirty="0"/>
          </a:p>
          <a:p>
            <a:pPr marL="114300" lvl="0" rtl="0">
              <a:spcBef>
                <a:spcPts val="0"/>
              </a:spcBef>
              <a:buSzPct val="100000"/>
            </a:pPr>
            <a:endParaRPr lang="en" sz="1800" dirty="0"/>
          </a:p>
        </p:txBody>
      </p:sp>
      <p:sp>
        <p:nvSpPr>
          <p:cNvPr id="1138" name="Shape 1138"/>
          <p:cNvSpPr txBox="1"/>
          <p:nvPr/>
        </p:nvSpPr>
        <p:spPr>
          <a:xfrm>
            <a:off x="339025" y="3636925"/>
            <a:ext cx="8317914" cy="889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dirty="0"/>
              <a:t>Common mini-batch sizes are 32/64/128 examples</a:t>
            </a:r>
          </a:p>
          <a:p>
            <a:pPr lvl="0"/>
            <a:r>
              <a:rPr lang="en" sz="1800" dirty="0"/>
              <a:t>e.g. </a:t>
            </a:r>
            <a:r>
              <a:rPr lang="en" sz="1800" dirty="0" err="1"/>
              <a:t>Krizhevsky’s</a:t>
            </a:r>
            <a:r>
              <a:rPr lang="en" sz="1800" dirty="0"/>
              <a:t> ILSVRC </a:t>
            </a:r>
            <a:r>
              <a:rPr lang="en" sz="1800" dirty="0" err="1"/>
              <a:t>ConvNet</a:t>
            </a:r>
            <a:r>
              <a:rPr lang="en" sz="1800" dirty="0"/>
              <a:t> used 256 examples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Shape 1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97" y="810275"/>
            <a:ext cx="4405500" cy="35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Shape 1145"/>
          <p:cNvSpPr txBox="1"/>
          <p:nvPr/>
        </p:nvSpPr>
        <p:spPr>
          <a:xfrm>
            <a:off x="4816750" y="659725"/>
            <a:ext cx="4164000" cy="34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Example of optimization progress while training a neural network with SGD. 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(Loss over mini-batches goes down over time)</a:t>
            </a:r>
          </a:p>
        </p:txBody>
      </p:sp>
    </p:spTree>
    <p:extLst>
      <p:ext uri="{BB962C8B-B14F-4D97-AF65-F5344CB8AC3E}">
        <p14:creationId xmlns:p14="http://schemas.microsoft.com/office/powerpoint/2010/main" val="3122205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Shape 1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662" y="593774"/>
            <a:ext cx="4371975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Shape 1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63" y="803974"/>
            <a:ext cx="4405500" cy="35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Shape 1153"/>
          <p:cNvSpPr txBox="1"/>
          <p:nvPr/>
        </p:nvSpPr>
        <p:spPr>
          <a:xfrm>
            <a:off x="4627662" y="257877"/>
            <a:ext cx="4852499" cy="41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The effects of step size (or “learning rate”)</a:t>
            </a:r>
          </a:p>
        </p:txBody>
      </p:sp>
    </p:spTree>
    <p:extLst>
      <p:ext uri="{BB962C8B-B14F-4D97-AF65-F5344CB8AC3E}">
        <p14:creationId xmlns:p14="http://schemas.microsoft.com/office/powerpoint/2010/main" val="2236092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Shape 1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674" y="3215258"/>
            <a:ext cx="3276409" cy="102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Shape 1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1678308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Shape 1306"/>
          <p:cNvSpPr txBox="1"/>
          <p:nvPr/>
        </p:nvSpPr>
        <p:spPr>
          <a:xfrm>
            <a:off x="1046262" y="2787071"/>
            <a:ext cx="3328799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[32x32x3]</a:t>
            </a:r>
          </a:p>
        </p:txBody>
      </p:sp>
      <p:cxnSp>
        <p:nvCxnSpPr>
          <p:cNvPr id="1307" name="Shape 1307"/>
          <p:cNvCxnSpPr/>
          <p:nvPr/>
        </p:nvCxnSpPr>
        <p:spPr>
          <a:xfrm>
            <a:off x="5287625" y="2377371"/>
            <a:ext cx="661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8" name="Shape 1308"/>
          <p:cNvSpPr txBox="1"/>
          <p:nvPr/>
        </p:nvSpPr>
        <p:spPr>
          <a:xfrm>
            <a:off x="5441862" y="1754521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sp>
        <p:nvSpPr>
          <p:cNvPr id="1309" name="Shape 1309"/>
          <p:cNvSpPr txBox="1"/>
          <p:nvPr/>
        </p:nvSpPr>
        <p:spPr>
          <a:xfrm>
            <a:off x="6273737" y="2006121"/>
            <a:ext cx="266219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N</a:t>
            </a:r>
            <a:r>
              <a:rPr lang="en" sz="1800" dirty="0"/>
              <a:t> numbers, indicating class scores</a:t>
            </a:r>
          </a:p>
        </p:txBody>
      </p:sp>
      <p:sp>
        <p:nvSpPr>
          <p:cNvPr id="1310" name="Shape 1310"/>
          <p:cNvSpPr/>
          <p:nvPr/>
        </p:nvSpPr>
        <p:spPr>
          <a:xfrm>
            <a:off x="2945950" y="1932171"/>
            <a:ext cx="2198700" cy="85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Feature Extraction</a:t>
            </a:r>
          </a:p>
        </p:txBody>
      </p:sp>
      <p:cxnSp>
        <p:nvCxnSpPr>
          <p:cNvPr id="1311" name="Shape 1311"/>
          <p:cNvCxnSpPr/>
          <p:nvPr/>
        </p:nvCxnSpPr>
        <p:spPr>
          <a:xfrm>
            <a:off x="2295275" y="2377371"/>
            <a:ext cx="579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2" name="Shape 1312"/>
          <p:cNvCxnSpPr/>
          <p:nvPr/>
        </p:nvCxnSpPr>
        <p:spPr>
          <a:xfrm>
            <a:off x="5136550" y="1372271"/>
            <a:ext cx="0" cy="4373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3" name="Shape 1313"/>
          <p:cNvSpPr txBox="1"/>
          <p:nvPr/>
        </p:nvSpPr>
        <p:spPr>
          <a:xfrm>
            <a:off x="4341400" y="809721"/>
            <a:ext cx="2393400" cy="2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vector describing various image statistics</a:t>
            </a:r>
          </a:p>
        </p:txBody>
      </p:sp>
      <p:cxnSp>
        <p:nvCxnSpPr>
          <p:cNvPr id="1314" name="Shape 1314"/>
          <p:cNvCxnSpPr/>
          <p:nvPr/>
        </p:nvCxnSpPr>
        <p:spPr>
          <a:xfrm>
            <a:off x="-15900" y="3169246"/>
            <a:ext cx="9167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15" name="Shape 1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3634333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Shape 1316"/>
          <p:cNvSpPr txBox="1"/>
          <p:nvPr/>
        </p:nvSpPr>
        <p:spPr>
          <a:xfrm>
            <a:off x="1046262" y="4743096"/>
            <a:ext cx="3328799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[32x32x3]</a:t>
            </a:r>
          </a:p>
        </p:txBody>
      </p:sp>
      <p:cxnSp>
        <p:nvCxnSpPr>
          <p:cNvPr id="1317" name="Shape 1317"/>
          <p:cNvCxnSpPr/>
          <p:nvPr/>
        </p:nvCxnSpPr>
        <p:spPr>
          <a:xfrm>
            <a:off x="2258175" y="4285896"/>
            <a:ext cx="3713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8" name="Shape 1318"/>
          <p:cNvSpPr txBox="1"/>
          <p:nvPr/>
        </p:nvSpPr>
        <p:spPr>
          <a:xfrm>
            <a:off x="3893337" y="3663046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sp>
        <p:nvSpPr>
          <p:cNvPr id="1319" name="Shape 1319"/>
          <p:cNvSpPr txBox="1"/>
          <p:nvPr/>
        </p:nvSpPr>
        <p:spPr>
          <a:xfrm>
            <a:off x="6194237" y="3958546"/>
            <a:ext cx="266219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N</a:t>
            </a:r>
            <a:r>
              <a:rPr lang="en" sz="1800" dirty="0"/>
              <a:t> numbers, indicating class scores</a:t>
            </a:r>
          </a:p>
        </p:txBody>
      </p:sp>
      <p:cxnSp>
        <p:nvCxnSpPr>
          <p:cNvPr id="1320" name="Shape 1320"/>
          <p:cNvCxnSpPr/>
          <p:nvPr/>
        </p:nvCxnSpPr>
        <p:spPr>
          <a:xfrm rot="10800000">
            <a:off x="5279625" y="2611346"/>
            <a:ext cx="6440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1" name="Shape 1321"/>
          <p:cNvSpPr txBox="1"/>
          <p:nvPr/>
        </p:nvSpPr>
        <p:spPr>
          <a:xfrm>
            <a:off x="5402250" y="2554346"/>
            <a:ext cx="1573500" cy="1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training</a:t>
            </a:r>
          </a:p>
        </p:txBody>
      </p:sp>
      <p:cxnSp>
        <p:nvCxnSpPr>
          <p:cNvPr id="1322" name="Shape 1322"/>
          <p:cNvCxnSpPr/>
          <p:nvPr/>
        </p:nvCxnSpPr>
        <p:spPr>
          <a:xfrm rot="10800000">
            <a:off x="2281974" y="4495946"/>
            <a:ext cx="37056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3" name="Shape 1323"/>
          <p:cNvSpPr txBox="1"/>
          <p:nvPr/>
        </p:nvSpPr>
        <p:spPr>
          <a:xfrm>
            <a:off x="5173650" y="4517521"/>
            <a:ext cx="1573500" cy="1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training</a:t>
            </a:r>
          </a:p>
        </p:txBody>
      </p:sp>
      <p:cxnSp>
        <p:nvCxnSpPr>
          <p:cNvPr id="1324" name="Shape 1324"/>
          <p:cNvCxnSpPr/>
          <p:nvPr/>
        </p:nvCxnSpPr>
        <p:spPr>
          <a:xfrm>
            <a:off x="8843175" y="2865796"/>
            <a:ext cx="0" cy="7439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1135">
            <a:extLst>
              <a:ext uri="{FF2B5EF4-FFF2-40B4-BE49-F238E27FC236}">
                <a16:creationId xmlns:a16="http://schemas.microsoft.com/office/drawing/2014/main" id="{4A61E962-AE0F-3041-BEB8-C5B2A8465081}"/>
              </a:ext>
            </a:extLst>
          </p:cNvPr>
          <p:cNvSpPr txBox="1"/>
          <p:nvPr/>
        </p:nvSpPr>
        <p:spPr>
          <a:xfrm>
            <a:off x="63610" y="20422"/>
            <a:ext cx="9008828" cy="6830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From feature extract to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275855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281100" y="148825"/>
            <a:ext cx="8515799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Challenges in Visual Recognition</a:t>
            </a:r>
          </a:p>
        </p:txBody>
      </p:sp>
      <p:grpSp>
        <p:nvGrpSpPr>
          <p:cNvPr id="53" name="Shape 53"/>
          <p:cNvGrpSpPr/>
          <p:nvPr/>
        </p:nvGrpSpPr>
        <p:grpSpPr>
          <a:xfrm>
            <a:off x="281096" y="1276790"/>
            <a:ext cx="2544535" cy="1311055"/>
            <a:chOff x="1313250" y="970875"/>
            <a:chExt cx="6731574" cy="3468399"/>
          </a:xfrm>
        </p:grpSpPr>
        <p:pic>
          <p:nvPicPr>
            <p:cNvPr id="54" name="Shape 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41925" y="970875"/>
              <a:ext cx="4714225" cy="3291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55"/>
            <p:cNvSpPr/>
            <p:nvPr/>
          </p:nvSpPr>
          <p:spPr>
            <a:xfrm>
              <a:off x="5244625" y="2764975"/>
              <a:ext cx="2800199" cy="1674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56" name="Shape 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13250" y="1040012"/>
              <a:ext cx="1504950" cy="1362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Shape 57"/>
            <p:cNvSpPr/>
            <p:nvPr/>
          </p:nvSpPr>
          <p:spPr>
            <a:xfrm>
              <a:off x="1773225" y="2238125"/>
              <a:ext cx="5174625" cy="1829950"/>
            </a:xfrm>
            <a:custGeom>
              <a:avLst/>
              <a:gdLst/>
              <a:ahLst/>
              <a:cxnLst/>
              <a:rect l="0" t="0" r="0" b="0"/>
              <a:pathLst>
                <a:path w="206985" h="73198" extrusionOk="0">
                  <a:moveTo>
                    <a:pt x="0" y="0"/>
                  </a:moveTo>
                  <a:cubicBezTo>
                    <a:pt x="15011" y="11980"/>
                    <a:pt x="55571" y="64183"/>
                    <a:pt x="90069" y="71882"/>
                  </a:cubicBezTo>
                  <a:cubicBezTo>
                    <a:pt x="124566" y="79580"/>
                    <a:pt x="187499" y="50471"/>
                    <a:pt x="206985" y="46189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4450" y="1218925"/>
            <a:ext cx="1752741" cy="13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669675" y="777325"/>
            <a:ext cx="2348100" cy="1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Camera pose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017775" y="777325"/>
            <a:ext cx="2348100" cy="1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Illumination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6">
            <a:alphaModFix/>
          </a:blip>
          <a:srcRect l="15724" r="10762"/>
          <a:stretch/>
        </p:blipFill>
        <p:spPr>
          <a:xfrm>
            <a:off x="5038249" y="1234700"/>
            <a:ext cx="1284998" cy="13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5038250" y="746025"/>
            <a:ext cx="2348100" cy="1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Deformation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3450" y="1234700"/>
            <a:ext cx="1752750" cy="131287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6858250" y="777325"/>
            <a:ext cx="2348100" cy="1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Occlusion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6642" y="3205500"/>
            <a:ext cx="1918225" cy="12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805950" y="2720125"/>
            <a:ext cx="2348100" cy="1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Background clutter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18150" y="2991162"/>
            <a:ext cx="1918224" cy="143868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4447950" y="2677925"/>
            <a:ext cx="2348100" cy="1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Intra-class variation</a:t>
            </a:r>
          </a:p>
        </p:txBody>
      </p:sp>
    </p:spTree>
    <p:extLst>
      <p:ext uri="{BB962C8B-B14F-4D97-AF65-F5344CB8AC3E}">
        <p14:creationId xmlns:p14="http://schemas.microsoft.com/office/powerpoint/2010/main" val="3074268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281100" y="148825"/>
            <a:ext cx="8515799" cy="7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Inter-class similarity</a:t>
            </a:r>
            <a:endParaRPr lang="en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2B92D-3D34-1949-B378-6D777D75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21" y="596901"/>
            <a:ext cx="4210356" cy="4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272825" y="124025"/>
            <a:ext cx="747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Suppose: 3 training examples, 3 classes.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With some W the scores                           are: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0" y="479524"/>
            <a:ext cx="1449175" cy="3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023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84450" y="107325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000" dirty="0"/>
              <a:t>Computational Graph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237" y="1267300"/>
            <a:ext cx="1495425" cy="495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8" name="Shape 88"/>
          <p:cNvSpPr/>
          <p:nvPr/>
        </p:nvSpPr>
        <p:spPr>
          <a:xfrm>
            <a:off x="842975" y="1462950"/>
            <a:ext cx="375000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1447000" y="1901800"/>
            <a:ext cx="592800" cy="335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90"/>
          <p:cNvSpPr/>
          <p:nvPr/>
        </p:nvSpPr>
        <p:spPr>
          <a:xfrm>
            <a:off x="284450" y="2548900"/>
            <a:ext cx="933599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W</a:t>
            </a:r>
          </a:p>
        </p:txBody>
      </p:sp>
      <p:cxnSp>
        <p:nvCxnSpPr>
          <p:cNvPr id="91" name="Shape 91"/>
          <p:cNvCxnSpPr/>
          <p:nvPr/>
        </p:nvCxnSpPr>
        <p:spPr>
          <a:xfrm rot="10800000" flipH="1">
            <a:off x="1393462" y="2548049"/>
            <a:ext cx="678299" cy="51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" name="Shape 92"/>
          <p:cNvSpPr/>
          <p:nvPr/>
        </p:nvSpPr>
        <p:spPr>
          <a:xfrm>
            <a:off x="2191450" y="2090525"/>
            <a:ext cx="622499" cy="622499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228600" rIns="91425" bIns="91425" anchor="ctr" anchorCtr="0">
            <a:noAutofit/>
          </a:bodyPr>
          <a:lstStyle/>
          <a:p>
            <a:pPr lvl="0" algn="ctr" rtl="0">
              <a:spcBef>
                <a:spcPts val="1200"/>
              </a:spcBef>
              <a:buNone/>
            </a:pPr>
            <a:r>
              <a:rPr lang="en" sz="3000"/>
              <a:t>*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2942412" y="2401775"/>
            <a:ext cx="124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425" y="1264261"/>
            <a:ext cx="4459824" cy="478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5" name="Shape 95"/>
          <p:cNvSpPr/>
          <p:nvPr/>
        </p:nvSpPr>
        <p:spPr>
          <a:xfrm>
            <a:off x="4220059" y="2005469"/>
            <a:ext cx="798250" cy="811224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Hinge loss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5076637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7" name="Shape 97"/>
          <p:cNvCxnSpPr>
            <a:endCxn id="98" idx="4"/>
          </p:cNvCxnSpPr>
          <p:nvPr/>
        </p:nvCxnSpPr>
        <p:spPr>
          <a:xfrm flipV="1">
            <a:off x="1455999" y="2604574"/>
            <a:ext cx="4766201" cy="725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9"/>
          <p:cNvSpPr/>
          <p:nvPr/>
        </p:nvSpPr>
        <p:spPr>
          <a:xfrm>
            <a:off x="4447650" y="2984975"/>
            <a:ext cx="622499" cy="622499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200" y="3512572"/>
            <a:ext cx="811199" cy="40559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8" name="Shape 98"/>
          <p:cNvSpPr/>
          <p:nvPr/>
        </p:nvSpPr>
        <p:spPr>
          <a:xfrm>
            <a:off x="5987400" y="2198975"/>
            <a:ext cx="469600" cy="405599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+</a:t>
            </a:r>
          </a:p>
        </p:txBody>
      </p:sp>
      <p:cxnSp>
        <p:nvCxnSpPr>
          <p:cNvPr id="101" name="Shape 101"/>
          <p:cNvCxnSpPr/>
          <p:nvPr/>
        </p:nvCxnSpPr>
        <p:spPr>
          <a:xfrm>
            <a:off x="6508912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7437250" y="2198975"/>
            <a:ext cx="326999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L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072800" y="2046043"/>
            <a:ext cx="1199099" cy="1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s</a:t>
            </a:r>
            <a:r>
              <a:rPr lang="en"/>
              <a:t> (scoruri)</a:t>
            </a:r>
          </a:p>
        </p:txBody>
      </p:sp>
    </p:spTree>
    <p:extLst>
      <p:ext uri="{BB962C8B-B14F-4D97-AF65-F5344CB8AC3E}">
        <p14:creationId xmlns:p14="http://schemas.microsoft.com/office/powerpoint/2010/main" val="40232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75525" y="167550"/>
            <a:ext cx="4508099" cy="77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Convolutional Network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(AlexNet)</a:t>
            </a:r>
          </a:p>
        </p:txBody>
      </p:sp>
      <p:cxnSp>
        <p:nvCxnSpPr>
          <p:cNvPr id="110" name="Shape 110"/>
          <p:cNvCxnSpPr>
            <a:cxnSpLocks/>
          </p:cNvCxnSpPr>
          <p:nvPr/>
        </p:nvCxnSpPr>
        <p:spPr>
          <a:xfrm flipV="1">
            <a:off x="1875075" y="135674"/>
            <a:ext cx="3510774" cy="163007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" name="Shape 111"/>
          <p:cNvSpPr txBox="1"/>
          <p:nvPr/>
        </p:nvSpPr>
        <p:spPr>
          <a:xfrm>
            <a:off x="390148" y="1619748"/>
            <a:ext cx="2377799" cy="478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input image</a:t>
            </a:r>
          </a:p>
        </p:txBody>
      </p:sp>
      <p:cxnSp>
        <p:nvCxnSpPr>
          <p:cNvPr id="112" name="Shape 112"/>
          <p:cNvCxnSpPr>
            <a:cxnSpLocks/>
          </p:cNvCxnSpPr>
          <p:nvPr/>
        </p:nvCxnSpPr>
        <p:spPr>
          <a:xfrm>
            <a:off x="1936152" y="3635926"/>
            <a:ext cx="3619922" cy="762338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1220000" y="3286475"/>
            <a:ext cx="852950" cy="541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loss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033437" y="1618087"/>
            <a:ext cx="4430974" cy="1385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 rot="10800000" flipH="1">
            <a:off x="1828025" y="1603799"/>
            <a:ext cx="2632199" cy="10221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" name="Shape 116"/>
          <p:cNvCxnSpPr/>
          <p:nvPr/>
        </p:nvCxnSpPr>
        <p:spPr>
          <a:xfrm rot="10800000" flipH="1">
            <a:off x="1835175" y="2226149"/>
            <a:ext cx="2808600" cy="4947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7" name="Shape 117"/>
          <p:cNvCxnSpPr/>
          <p:nvPr/>
        </p:nvCxnSpPr>
        <p:spPr>
          <a:xfrm rot="10800000" flipH="1">
            <a:off x="1875075" y="2680825"/>
            <a:ext cx="2832599" cy="1277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8" name="Shape 118"/>
          <p:cNvCxnSpPr/>
          <p:nvPr/>
        </p:nvCxnSpPr>
        <p:spPr>
          <a:xfrm>
            <a:off x="1875075" y="2904375"/>
            <a:ext cx="2816699" cy="3191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111">
            <a:extLst>
              <a:ext uri="{FF2B5EF4-FFF2-40B4-BE49-F238E27FC236}">
                <a16:creationId xmlns:a16="http://schemas.microsoft.com/office/drawing/2014/main" id="{A93D7838-F1F6-6346-BA6A-269199F7FCB0}"/>
              </a:ext>
            </a:extLst>
          </p:cNvPr>
          <p:cNvSpPr txBox="1"/>
          <p:nvPr/>
        </p:nvSpPr>
        <p:spPr>
          <a:xfrm>
            <a:off x="601063" y="2478819"/>
            <a:ext cx="1383185" cy="566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weights</a:t>
            </a:r>
          </a:p>
        </p:txBody>
      </p:sp>
    </p:spTree>
    <p:extLst>
      <p:ext uri="{BB962C8B-B14F-4D97-AF65-F5344CB8AC3E}">
        <p14:creationId xmlns:p14="http://schemas.microsoft.com/office/powerpoint/2010/main" val="3754238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1" name="Shape 16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470575" y="1399925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sp>
        <p:nvSpPr>
          <p:cNvPr id="167" name="Shape 167"/>
          <p:cNvSpPr/>
          <p:nvPr/>
        </p:nvSpPr>
        <p:spPr>
          <a:xfrm>
            <a:off x="6434300" y="517750"/>
            <a:ext cx="244199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063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7" name="Shape 177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470575" y="1399925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Want: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252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" name="Shape 198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8470575" y="1399925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2646" y="2436125"/>
            <a:ext cx="346948" cy="590549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11" name="Shape 211"/>
          <p:cNvCxnSpPr>
            <a:stCxn id="210" idx="0"/>
            <a:endCxn id="201" idx="2"/>
          </p:cNvCxnSpPr>
          <p:nvPr/>
        </p:nvCxnSpPr>
        <p:spPr>
          <a:xfrm rot="10800000" flipH="1">
            <a:off x="8456120" y="1663325"/>
            <a:ext cx="201900" cy="772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93494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1" name="Shape 22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2646" y="2436125"/>
            <a:ext cx="346948" cy="590549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33" name="Shape 233"/>
          <p:cNvCxnSpPr>
            <a:stCxn id="232" idx="0"/>
          </p:cNvCxnSpPr>
          <p:nvPr/>
        </p:nvCxnSpPr>
        <p:spPr>
          <a:xfrm rot="10800000" flipH="1">
            <a:off x="8456120" y="1663325"/>
            <a:ext cx="201900" cy="772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22938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4" name="Shape 244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4702050" y="2011925"/>
            <a:ext cx="375000" cy="1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Shape 255"/>
          <p:cNvCxnSpPr/>
          <p:nvPr/>
        </p:nvCxnSpPr>
        <p:spPr>
          <a:xfrm rot="10800000">
            <a:off x="5298021" y="2074625"/>
            <a:ext cx="3158100" cy="3615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7" name="Shape 257"/>
          <p:cNvPicPr preferRelativeResize="0"/>
          <p:nvPr/>
        </p:nvPicPr>
        <p:blipFill rotWithShape="1">
          <a:blip r:embed="rId9">
            <a:alphaModFix/>
          </a:blip>
          <a:srcRect l="71034"/>
          <a:stretch/>
        </p:blipFill>
        <p:spPr>
          <a:xfrm>
            <a:off x="8378013" y="2444229"/>
            <a:ext cx="466324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340763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7" name="Shape 267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9">
            <a:alphaModFix/>
          </a:blip>
          <a:srcRect l="71034"/>
          <a:stretch/>
        </p:blipFill>
        <p:spPr>
          <a:xfrm>
            <a:off x="8378013" y="2444229"/>
            <a:ext cx="466324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78" name="Shape 278"/>
          <p:cNvCxnSpPr/>
          <p:nvPr/>
        </p:nvCxnSpPr>
        <p:spPr>
          <a:xfrm rot="10800000">
            <a:off x="5298021" y="2074625"/>
            <a:ext cx="3158100" cy="3615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18635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9" name="Shape 289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642550" y="85655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 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1125" y="2436125"/>
            <a:ext cx="457200" cy="7429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00" name="Shape 300"/>
          <p:cNvCxnSpPr/>
          <p:nvPr/>
        </p:nvCxnSpPr>
        <p:spPr>
          <a:xfrm rot="10800000">
            <a:off x="6949821" y="1101125"/>
            <a:ext cx="1506300" cy="1335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088546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1" name="Shape 31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 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Shape 320"/>
          <p:cNvCxnSpPr/>
          <p:nvPr/>
        </p:nvCxnSpPr>
        <p:spPr>
          <a:xfrm rot="10800000">
            <a:off x="6949821" y="1101125"/>
            <a:ext cx="1506299" cy="1334999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21" name="Shape 3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1125" y="2436125"/>
            <a:ext cx="457200" cy="7429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1590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72825" y="124025"/>
            <a:ext cx="747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Suppose: 3 training examples, 3 classes.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With some W the scores                           are: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0" y="47952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5903050" y="17457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Multiclass SVM loss: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Shape 165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ro-RO" dirty="0"/>
                  <a:t>Given an </a:t>
                </a:r>
                <a:r>
                  <a:rPr lang="ro-RO" dirty="0" err="1"/>
                  <a:t>example</a:t>
                </a:r>
                <a:r>
                  <a:rPr lang="ro-RO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dirty="0"/>
                  <a:t>,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image and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(integer) label,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and using the shorthand for the scores vector: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the SVM loss has the form: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65" name="Shap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Shape 1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5584" y="2083786"/>
            <a:ext cx="1142639" cy="23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274656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32552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1" name="Shape 331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774675" y="12148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 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Shape 340"/>
          <p:cNvCxnSpPr>
            <a:endCxn id="332" idx="3"/>
          </p:cNvCxnSpPr>
          <p:nvPr/>
        </p:nvCxnSpPr>
        <p:spPr>
          <a:xfrm rot="10800000">
            <a:off x="5149675" y="1346500"/>
            <a:ext cx="3306300" cy="1089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2" name="Shape 342"/>
          <p:cNvPicPr preferRelativeResize="0"/>
          <p:nvPr/>
        </p:nvPicPr>
        <p:blipFill rotWithShape="1">
          <a:blip r:embed="rId9">
            <a:alphaModFix/>
          </a:blip>
          <a:srcRect l="35262" r="36338"/>
          <a:stretch/>
        </p:blipFill>
        <p:spPr>
          <a:xfrm>
            <a:off x="8271872" y="2436125"/>
            <a:ext cx="457199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226773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2" name="Shape 352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 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5625" y="3147450"/>
            <a:ext cx="1956899" cy="74717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1" name="Shape 361"/>
          <p:cNvSpPr txBox="1"/>
          <p:nvPr/>
        </p:nvSpPr>
        <p:spPr>
          <a:xfrm>
            <a:off x="4924611" y="2601413"/>
            <a:ext cx="3023881" cy="3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Chain rule:</a:t>
            </a:r>
          </a:p>
        </p:txBody>
      </p:sp>
      <p:cxnSp>
        <p:nvCxnSpPr>
          <p:cNvPr id="362" name="Shape 362"/>
          <p:cNvCxnSpPr/>
          <p:nvPr/>
        </p:nvCxnSpPr>
        <p:spPr>
          <a:xfrm rot="10800000">
            <a:off x="5149675" y="1346500"/>
            <a:ext cx="3306300" cy="1089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65" name="Shape 365"/>
          <p:cNvPicPr preferRelativeResize="0"/>
          <p:nvPr/>
        </p:nvPicPr>
        <p:blipFill rotWithShape="1">
          <a:blip r:embed="rId9">
            <a:alphaModFix/>
          </a:blip>
          <a:srcRect l="35262" r="36338"/>
          <a:stretch/>
        </p:blipFill>
        <p:spPr>
          <a:xfrm>
            <a:off x="8271872" y="2436125"/>
            <a:ext cx="457199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9">
            <a:alphaModFix/>
          </a:blip>
          <a:srcRect l="35262" r="36338"/>
          <a:stretch/>
        </p:blipFill>
        <p:spPr>
          <a:xfrm>
            <a:off x="5510312" y="3171387"/>
            <a:ext cx="504455" cy="6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8">
            <a:alphaModFix/>
          </a:blip>
          <a:srcRect l="53855" r="26252"/>
          <a:stretch/>
        </p:blipFill>
        <p:spPr>
          <a:xfrm>
            <a:off x="6900100" y="3185925"/>
            <a:ext cx="504450" cy="6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034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7" name="Shape 377"/>
          <p:cNvSpPr/>
          <p:nvPr/>
        </p:nvSpPr>
        <p:spPr>
          <a:xfrm>
            <a:off x="4702050" y="456000"/>
            <a:ext cx="3750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Want: </a:t>
            </a:r>
          </a:p>
        </p:txBody>
      </p:sp>
      <p:pic>
        <p:nvPicPr>
          <p:cNvPr id="384" name="Shape 3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Shape 385"/>
          <p:cNvCxnSpPr>
            <a:endCxn id="377" idx="3"/>
          </p:cNvCxnSpPr>
          <p:nvPr/>
        </p:nvCxnSpPr>
        <p:spPr>
          <a:xfrm rot="10800000">
            <a:off x="5077050" y="587700"/>
            <a:ext cx="3378900" cy="1848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87" name="Shape 387"/>
          <p:cNvPicPr preferRelativeResize="0"/>
          <p:nvPr/>
        </p:nvPicPr>
        <p:blipFill rotWithShape="1">
          <a:blip r:embed="rId9">
            <a:alphaModFix/>
          </a:blip>
          <a:srcRect r="73509"/>
          <a:stretch/>
        </p:blipFill>
        <p:spPr>
          <a:xfrm>
            <a:off x="8262701" y="2436000"/>
            <a:ext cx="426475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83558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7" name="Shape 397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vrem: 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Shape 404"/>
          <p:cNvCxnSpPr/>
          <p:nvPr/>
        </p:nvCxnSpPr>
        <p:spPr>
          <a:xfrm rot="10800000">
            <a:off x="5077050" y="587700"/>
            <a:ext cx="3378900" cy="1848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07" name="Shape 407"/>
          <p:cNvPicPr preferRelativeResize="0"/>
          <p:nvPr/>
        </p:nvPicPr>
        <p:blipFill rotWithShape="1">
          <a:blip r:embed="rId9">
            <a:alphaModFix/>
          </a:blip>
          <a:srcRect r="73509"/>
          <a:stretch/>
        </p:blipFill>
        <p:spPr>
          <a:xfrm>
            <a:off x="8262701" y="2436000"/>
            <a:ext cx="426475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8" name="Shape 4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5625" y="3155429"/>
            <a:ext cx="1956899" cy="74717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Shape 361"/>
          <p:cNvSpPr txBox="1"/>
          <p:nvPr/>
        </p:nvSpPr>
        <p:spPr>
          <a:xfrm>
            <a:off x="4924611" y="2601413"/>
            <a:ext cx="3023881" cy="3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dirty="0">
                <a:solidFill>
                  <a:srgbClr val="38761D"/>
                </a:solidFill>
              </a:rPr>
              <a:t>Chain rule:</a:t>
            </a:r>
          </a:p>
        </p:txBody>
      </p:sp>
    </p:spTree>
    <p:extLst>
      <p:ext uri="{BB962C8B-B14F-4D97-AF65-F5344CB8AC3E}">
        <p14:creationId xmlns:p14="http://schemas.microsoft.com/office/powerpoint/2010/main" val="23546868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2976200" y="100274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f</a:t>
            </a:r>
          </a:p>
        </p:txBody>
      </p:sp>
      <p:cxnSp>
        <p:nvCxnSpPr>
          <p:cNvPr id="511" name="Shape 511"/>
          <p:cNvCxnSpPr/>
          <p:nvPr/>
        </p:nvCxnSpPr>
        <p:spPr>
          <a:xfrm rot="10800000" flipH="1">
            <a:off x="702175" y="3484171"/>
            <a:ext cx="2409900" cy="8138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2" name="Shape 512"/>
          <p:cNvCxnSpPr/>
          <p:nvPr/>
        </p:nvCxnSpPr>
        <p:spPr>
          <a:xfrm>
            <a:off x="989425" y="978771"/>
            <a:ext cx="2194200" cy="9335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3" name="Shape 513"/>
          <p:cNvCxnSpPr>
            <a:stCxn id="510" idx="6"/>
          </p:cNvCxnSpPr>
          <p:nvPr/>
        </p:nvCxnSpPr>
        <p:spPr>
          <a:xfrm>
            <a:off x="6470899" y="2750095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12" y="7410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5" name="Shape 5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362" y="3569021"/>
            <a:ext cx="295275" cy="3619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6" name="Shape 5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937" y="22666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17" name="Shape 517"/>
          <p:cNvCxnSpPr/>
          <p:nvPr/>
        </p:nvCxnSpPr>
        <p:spPr>
          <a:xfrm rot="10800000">
            <a:off x="6471112" y="2941621"/>
            <a:ext cx="22259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8" name="Shape 518"/>
          <p:cNvSpPr txBox="1"/>
          <p:nvPr/>
        </p:nvSpPr>
        <p:spPr>
          <a:xfrm>
            <a:off x="1998275" y="542593"/>
            <a:ext cx="235426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38761D"/>
                </a:solidFill>
              </a:rPr>
              <a:t>activations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4987" y="3063183"/>
            <a:ext cx="514350" cy="6762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0" name="Shape 5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8762" y="1798433"/>
            <a:ext cx="485775" cy="638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1" name="Shape 5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8762" y="3001033"/>
            <a:ext cx="409575" cy="7048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2" name="Shape 522"/>
          <p:cNvSpPr txBox="1"/>
          <p:nvPr/>
        </p:nvSpPr>
        <p:spPr>
          <a:xfrm>
            <a:off x="6712600" y="4052571"/>
            <a:ext cx="4061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gradients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3945275" y="1401671"/>
            <a:ext cx="2114400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“local gradient”</a:t>
            </a:r>
          </a:p>
        </p:txBody>
      </p:sp>
      <p:pic>
        <p:nvPicPr>
          <p:cNvPr id="524" name="Shape 5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60852">
            <a:off x="863215" y="1643297"/>
            <a:ext cx="2019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/>
          <p:nvPr/>
        </p:nvSpPr>
        <p:spPr>
          <a:xfrm rot="1334562">
            <a:off x="921091" y="1390232"/>
            <a:ext cx="590335" cy="6380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26" name="Shape 5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20751">
            <a:off x="1263975" y="4000295"/>
            <a:ext cx="20097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/>
          <p:nvPr/>
        </p:nvSpPr>
        <p:spPr>
          <a:xfrm rot="-1146435">
            <a:off x="1284216" y="4258209"/>
            <a:ext cx="590216" cy="6382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8" name="Shape 528"/>
          <p:cNvCxnSpPr/>
          <p:nvPr/>
        </p:nvCxnSpPr>
        <p:spPr>
          <a:xfrm rot="10800000">
            <a:off x="948800" y="1116520"/>
            <a:ext cx="2147099" cy="94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flipH="1">
            <a:off x="773874" y="3613096"/>
            <a:ext cx="2386200" cy="7805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/>
          <p:nvPr/>
        </p:nvSpPr>
        <p:spPr>
          <a:xfrm>
            <a:off x="-2292200" y="-1774454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531" name="Shape 531"/>
          <p:cNvSpPr/>
          <p:nvPr/>
        </p:nvSpPr>
        <p:spPr>
          <a:xfrm>
            <a:off x="-2792525" y="313429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24" name="Shape 86"/>
          <p:cNvSpPr txBox="1"/>
          <p:nvPr/>
        </p:nvSpPr>
        <p:spPr>
          <a:xfrm>
            <a:off x="411447" y="19404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Gradient propagation using chain rule</a:t>
            </a:r>
          </a:p>
        </p:txBody>
      </p:sp>
    </p:spTree>
    <p:extLst>
      <p:ext uri="{BB962C8B-B14F-4D97-AF65-F5344CB8AC3E}">
        <p14:creationId xmlns:p14="http://schemas.microsoft.com/office/powerpoint/2010/main" val="2480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/>
      <p:bldP spid="523" grpId="0"/>
      <p:bldP spid="525" grpId="0" animBg="1"/>
      <p:bldP spid="527" grpId="0" animBg="1"/>
      <p:bldP spid="530" grpId="0" animBg="1"/>
      <p:bldP spid="5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Shape 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/>
        </p:nvSpPr>
        <p:spPr>
          <a:xfrm>
            <a:off x="126800" y="117974"/>
            <a:ext cx="3086099" cy="487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560" name="Shape 5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Shape 563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4" name="Shape 564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678810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Shape 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Shape 582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583" name="Shape 5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6" name="Shape 586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7" name="Shape 587"/>
          <p:cNvSpPr/>
          <p:nvPr/>
        </p:nvSpPr>
        <p:spPr>
          <a:xfrm>
            <a:off x="6707950" y="2056525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4756875" y="3307025"/>
            <a:ext cx="4222200" cy="53718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678810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064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608" name="Shape 6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Shape 611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12" name="Shape 612"/>
          <p:cNvSpPr/>
          <p:nvPr/>
        </p:nvSpPr>
        <p:spPr>
          <a:xfrm>
            <a:off x="6707950" y="2056525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5" name="Shape 6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2100" y="1573468"/>
            <a:ext cx="1776954" cy="33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588"/>
          <p:cNvSpPr/>
          <p:nvPr/>
        </p:nvSpPr>
        <p:spPr>
          <a:xfrm>
            <a:off x="4756875" y="3307025"/>
            <a:ext cx="4222200" cy="53718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5356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Shape 6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Shape 632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633" name="Shape 6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Shape 6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Shape 636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7" name="Shape 637"/>
          <p:cNvSpPr/>
          <p:nvPr/>
        </p:nvSpPr>
        <p:spPr>
          <a:xfrm>
            <a:off x="58429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4756875" y="3818300"/>
            <a:ext cx="4222200" cy="518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5921425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4426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Shape 6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657" name="Shape 6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1" name="Shape 661"/>
          <p:cNvSpPr/>
          <p:nvPr/>
        </p:nvSpPr>
        <p:spPr>
          <a:xfrm>
            <a:off x="58429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4756875" y="3818300"/>
            <a:ext cx="4222200" cy="518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3" name="Shape 6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8775" y="1656575"/>
            <a:ext cx="2101912" cy="291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06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Shape 175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72825" y="124025"/>
            <a:ext cx="747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Suppose: 3 training examples, 3 classes.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With some W the scores                           are: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0" y="47952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Shape 194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5" name="Shape 195"/>
          <p:cNvSpPr txBox="1"/>
          <p:nvPr/>
        </p:nvSpPr>
        <p:spPr>
          <a:xfrm>
            <a:off x="5903050" y="17457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Multiclass SVM loss: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Shape 196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ro-RO" dirty="0"/>
                  <a:t>Given an </a:t>
                </a:r>
                <a:r>
                  <a:rPr lang="ro-RO" dirty="0" err="1"/>
                  <a:t>example</a:t>
                </a:r>
                <a:r>
                  <a:rPr lang="ro-RO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dirty="0"/>
                  <a:t>,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image and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(integer) label,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and using the shorthand for the scores vector: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the SVM loss has the form: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96" name="Shape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1" name="Shape 2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8017" y="274656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2" name="Shape 202"/>
          <p:cNvSpPr txBox="1"/>
          <p:nvPr/>
        </p:nvSpPr>
        <p:spPr>
          <a:xfrm>
            <a:off x="5812300" y="3099275"/>
            <a:ext cx="31281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max(0, 5.1 - 3.2 + 1)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   +max(0, -1.7 - 3.2 + 1)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max(0, 2.9) + max(0, -3.9)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2.9 + 0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2.9</a:t>
            </a:r>
          </a:p>
        </p:txBody>
      </p:sp>
      <p:sp>
        <p:nvSpPr>
          <p:cNvPr id="203" name="Shape 203"/>
          <p:cNvSpPr/>
          <p:nvPr/>
        </p:nvSpPr>
        <p:spPr>
          <a:xfrm>
            <a:off x="1465625" y="240057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2.9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98375" y="4048425"/>
            <a:ext cx="12584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Losses:</a:t>
            </a:r>
          </a:p>
        </p:txBody>
      </p:sp>
      <p:pic>
        <p:nvPicPr>
          <p:cNvPr id="32" name="Shape 169">
            <a:extLst>
              <a:ext uri="{FF2B5EF4-FFF2-40B4-BE49-F238E27FC236}">
                <a16:creationId xmlns:a16="http://schemas.microsoft.com/office/drawing/2014/main" id="{C2F91BD7-EB91-D541-965D-6E7E461AFFD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05584" y="2083786"/>
            <a:ext cx="1142639" cy="23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901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Shape 6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681" name="Shape 6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Shape 6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Shape 6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Shape 684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5" name="Shape 685"/>
          <p:cNvSpPr/>
          <p:nvPr/>
        </p:nvSpPr>
        <p:spPr>
          <a:xfrm>
            <a:off x="50047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229650" y="3277900"/>
            <a:ext cx="4031699" cy="5405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5054750" y="24584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7947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Shape 7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Shape 703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704" name="Shape 7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Shape 7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Shape 7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7" name="Shape 707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8" name="Shape 708"/>
          <p:cNvSpPr/>
          <p:nvPr/>
        </p:nvSpPr>
        <p:spPr>
          <a:xfrm>
            <a:off x="5004775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229650" y="3277900"/>
            <a:ext cx="4031699" cy="5405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9" name="Shape 7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2828" y="1573476"/>
            <a:ext cx="2526749" cy="32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837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Shape 7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727" name="Shape 7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Shape 730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1" name="Shape 731"/>
          <p:cNvSpPr/>
          <p:nvPr/>
        </p:nvSpPr>
        <p:spPr>
          <a:xfrm>
            <a:off x="4134506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267100" y="3792835"/>
            <a:ext cx="3994200" cy="6008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4188075" y="2458419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4242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Shape 7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Shape 748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749" name="Shape 7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Shape 7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Shape 7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Shape 752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53" name="Shape 753"/>
          <p:cNvSpPr/>
          <p:nvPr/>
        </p:nvSpPr>
        <p:spPr>
          <a:xfrm>
            <a:off x="4134506" y="2047700"/>
            <a:ext cx="1297500" cy="71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267100" y="3792835"/>
            <a:ext cx="3994200" cy="6008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 txBox="1"/>
          <p:nvPr/>
        </p:nvSpPr>
        <p:spPr>
          <a:xfrm>
            <a:off x="4070025" y="1584750"/>
            <a:ext cx="2455200" cy="29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(-1) * (-0.20) = 0.20</a:t>
            </a:r>
          </a:p>
        </p:txBody>
      </p:sp>
    </p:spTree>
    <p:extLst>
      <p:ext uri="{BB962C8B-B14F-4D97-AF65-F5344CB8AC3E}">
        <p14:creationId xmlns:p14="http://schemas.microsoft.com/office/powerpoint/2010/main" val="4841412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Shape 7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Shape 770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771" name="Shape 7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Shape 7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Shape 774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5" name="Shape 775"/>
          <p:cNvSpPr/>
          <p:nvPr/>
        </p:nvSpPr>
        <p:spPr>
          <a:xfrm>
            <a:off x="3283375" y="1571075"/>
            <a:ext cx="1209300" cy="1252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1340725" y="2744975"/>
            <a:ext cx="795300" cy="600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1610675" y="30871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3291675" y="18405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0973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Shape 7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Shape 791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Another example:</a:t>
            </a:r>
          </a:p>
        </p:txBody>
      </p:sp>
      <p:pic>
        <p:nvPicPr>
          <p:cNvPr id="792" name="Shape 7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Shape 7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Shape 7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Shape 795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96" name="Shape 796"/>
          <p:cNvSpPr/>
          <p:nvPr/>
        </p:nvSpPr>
        <p:spPr>
          <a:xfrm>
            <a:off x="3283375" y="1571075"/>
            <a:ext cx="1209300" cy="1252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7" name="Shape 797"/>
          <p:cNvSpPr txBox="1"/>
          <p:nvPr/>
        </p:nvSpPr>
        <p:spPr>
          <a:xfrm>
            <a:off x="4635699" y="1108625"/>
            <a:ext cx="4166378" cy="1030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[local gradient] x [computed gradient]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[1] x [0.2] = 0.2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[1] x [0.2] = 0.2  (both inputs)</a:t>
            </a:r>
          </a:p>
        </p:txBody>
      </p:sp>
      <p:sp>
        <p:nvSpPr>
          <p:cNvPr id="798" name="Shape 798"/>
          <p:cNvSpPr/>
          <p:nvPr/>
        </p:nvSpPr>
        <p:spPr>
          <a:xfrm>
            <a:off x="1340725" y="2744975"/>
            <a:ext cx="795300" cy="600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1" name="Shape 801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2436300" y="2317000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2436300" y="1343584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9935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Shape 8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Shape 811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/>
              <a:t>Un alt exemplu:</a:t>
            </a:r>
          </a:p>
        </p:txBody>
      </p:sp>
      <p:pic>
        <p:nvPicPr>
          <p:cNvPr id="812" name="Shape 8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Shape 815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16" name="Shape 816"/>
          <p:cNvSpPr/>
          <p:nvPr/>
        </p:nvSpPr>
        <p:spPr>
          <a:xfrm>
            <a:off x="1340725" y="723750"/>
            <a:ext cx="1483799" cy="1041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1577325" y="10788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1577325" y="157347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178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Shape 8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25" y="65025"/>
            <a:ext cx="3086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Shape 827"/>
          <p:cNvSpPr txBox="1"/>
          <p:nvPr/>
        </p:nvSpPr>
        <p:spPr>
          <a:xfrm>
            <a:off x="126800" y="117975"/>
            <a:ext cx="3086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/>
              <a:t>Un alt exemplu:</a:t>
            </a:r>
          </a:p>
        </p:txBody>
      </p:sp>
      <p:pic>
        <p:nvPicPr>
          <p:cNvPr id="828" name="Shape 8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25" y="858425"/>
            <a:ext cx="6587700" cy="23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Shape 8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025" y="3307025"/>
            <a:ext cx="4257106" cy="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125" y="3307025"/>
            <a:ext cx="3994275" cy="996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Shape 831"/>
          <p:cNvCxnSpPr/>
          <p:nvPr/>
        </p:nvCxnSpPr>
        <p:spPr>
          <a:xfrm>
            <a:off x="4492575" y="3345150"/>
            <a:ext cx="0" cy="1041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2" name="Shape 832"/>
          <p:cNvSpPr/>
          <p:nvPr/>
        </p:nvSpPr>
        <p:spPr>
          <a:xfrm>
            <a:off x="1340725" y="723750"/>
            <a:ext cx="1483799" cy="1041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3" name="Shape 833"/>
          <p:cNvSpPr txBox="1"/>
          <p:nvPr/>
        </p:nvSpPr>
        <p:spPr>
          <a:xfrm>
            <a:off x="3940260" y="797596"/>
            <a:ext cx="4314739" cy="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[local gradient] x [computed gradient]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x0: [2] x [0.2] = 0.4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w0: [-1] x [0.2] = -0.2</a:t>
            </a:r>
          </a:p>
        </p:txBody>
      </p:sp>
      <p:sp>
        <p:nvSpPr>
          <p:cNvPr id="834" name="Shape 834"/>
          <p:cNvSpPr/>
          <p:nvPr/>
        </p:nvSpPr>
        <p:spPr>
          <a:xfrm>
            <a:off x="1610675" y="257765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1577325" y="2068125"/>
            <a:ext cx="319800" cy="15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6385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Shape 8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825" y="303325"/>
            <a:ext cx="3086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050" y="350950"/>
            <a:ext cx="1581150" cy="6191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55" name="Shape 855"/>
          <p:cNvSpPr txBox="1"/>
          <p:nvPr/>
        </p:nvSpPr>
        <p:spPr>
          <a:xfrm>
            <a:off x="7008050" y="520750"/>
            <a:ext cx="2074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sigmoid function</a:t>
            </a:r>
          </a:p>
        </p:txBody>
      </p:sp>
      <p:pic>
        <p:nvPicPr>
          <p:cNvPr id="856" name="Shape 8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025" y="1198025"/>
            <a:ext cx="71628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3683" y="2075734"/>
            <a:ext cx="6600490" cy="2374165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Shape 858"/>
          <p:cNvSpPr/>
          <p:nvPr/>
        </p:nvSpPr>
        <p:spPr>
          <a:xfrm>
            <a:off x="4337223" y="3107250"/>
            <a:ext cx="3037225" cy="9314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9" name="Shape 859"/>
          <p:cNvSpPr txBox="1"/>
          <p:nvPr/>
        </p:nvSpPr>
        <p:spPr>
          <a:xfrm>
            <a:off x="4572000" y="3066600"/>
            <a:ext cx="2562848" cy="26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dirty="0">
                <a:solidFill>
                  <a:srgbClr val="0000FF"/>
                </a:solidFill>
              </a:rPr>
              <a:t>sigmoid gate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x="4364895" y="4037387"/>
            <a:ext cx="2648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(0.73) * (1 - 0.73) = 0.2</a:t>
            </a:r>
          </a:p>
        </p:txBody>
      </p:sp>
      <p:cxnSp>
        <p:nvCxnSpPr>
          <p:cNvPr id="861" name="Shape 861"/>
          <p:cNvCxnSpPr/>
          <p:nvPr/>
        </p:nvCxnSpPr>
        <p:spPr>
          <a:xfrm flipH="1" flipV="1">
            <a:off x="4122602" y="3829537"/>
            <a:ext cx="252062" cy="41441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2" name="Shape 862"/>
          <p:cNvSpPr/>
          <p:nvPr/>
        </p:nvSpPr>
        <p:spPr>
          <a:xfrm>
            <a:off x="7394357" y="3444175"/>
            <a:ext cx="386700" cy="2204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5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86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/>
        </p:nvSpPr>
        <p:spPr>
          <a:xfrm>
            <a:off x="2806775" y="247125"/>
            <a:ext cx="3830700" cy="4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Patterns in backward prop</a:t>
            </a:r>
          </a:p>
        </p:txBody>
      </p:sp>
      <p:pic>
        <p:nvPicPr>
          <p:cNvPr id="869" name="Shape 8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950" y="1052675"/>
            <a:ext cx="5257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Shape 870"/>
          <p:cNvSpPr txBox="1"/>
          <p:nvPr/>
        </p:nvSpPr>
        <p:spPr>
          <a:xfrm>
            <a:off x="104022" y="1787458"/>
            <a:ext cx="3557100" cy="2185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add</a:t>
            </a:r>
            <a:r>
              <a:rPr lang="en" sz="1800" dirty="0"/>
              <a:t> gate: gradient distributor</a:t>
            </a:r>
            <a:endParaRPr lang="en-US" sz="1800" dirty="0"/>
          </a:p>
          <a:p>
            <a:pPr lvl="0" rtl="0">
              <a:spcBef>
                <a:spcPts val="0"/>
              </a:spcBef>
              <a:buNone/>
            </a:pPr>
            <a:endParaRPr lang="en"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max</a:t>
            </a:r>
            <a:r>
              <a:rPr lang="en" sz="1800" dirty="0"/>
              <a:t> gate: gradient router</a:t>
            </a:r>
          </a:p>
          <a:p>
            <a:pPr lvl="0" rtl="0">
              <a:spcBef>
                <a:spcPts val="0"/>
              </a:spcBef>
              <a:buNone/>
            </a:pPr>
            <a:endParaRPr lang="en-US" sz="1800" b="1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mul</a:t>
            </a:r>
            <a:r>
              <a:rPr lang="en" sz="1800" dirty="0"/>
              <a:t> gate: gradient… “switcher”?</a:t>
            </a:r>
          </a:p>
        </p:txBody>
      </p:sp>
    </p:spTree>
    <p:extLst>
      <p:ext uri="{BB962C8B-B14F-4D97-AF65-F5344CB8AC3E}">
        <p14:creationId xmlns:p14="http://schemas.microsoft.com/office/powerpoint/2010/main" val="27944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Shape 210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124025"/>
            <a:ext cx="747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Suppose: 3 training examples, 3 classes.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With some W the scores                           are: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0" y="47952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Shape 229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0" name="Shape 230"/>
          <p:cNvSpPr txBox="1"/>
          <p:nvPr/>
        </p:nvSpPr>
        <p:spPr>
          <a:xfrm>
            <a:off x="5903050" y="17457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Multiclass SVM loss: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Shape 231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ro-RO" dirty="0"/>
                  <a:t>Given an </a:t>
                </a:r>
                <a:r>
                  <a:rPr lang="ro-RO" dirty="0" err="1"/>
                  <a:t>example</a:t>
                </a:r>
                <a:r>
                  <a:rPr lang="ro-RO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dirty="0"/>
                  <a:t>,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image and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(integer) label,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and using the shorthand for the scores vector: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the SVM loss has the form: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231" name="Shape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6" name="Shape 2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8017" y="274656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7" name="Shape 237"/>
          <p:cNvSpPr txBox="1"/>
          <p:nvPr/>
        </p:nvSpPr>
        <p:spPr>
          <a:xfrm>
            <a:off x="5812300" y="3099275"/>
            <a:ext cx="31281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max(0, 1.3 - 4.9 + 1)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   +max(0, 2.0 - 4.9 + 1)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max(0, -2.6) + max(0, -1.9)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0 + 0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= 0</a:t>
            </a:r>
          </a:p>
        </p:txBody>
      </p:sp>
      <p:sp>
        <p:nvSpPr>
          <p:cNvPr id="238" name="Shape 238"/>
          <p:cNvSpPr/>
          <p:nvPr/>
        </p:nvSpPr>
        <p:spPr>
          <a:xfrm>
            <a:off x="2837225" y="240057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3229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98375" y="4048425"/>
            <a:ext cx="12584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Losses: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2.9</a:t>
            </a:r>
          </a:p>
        </p:txBody>
      </p:sp>
      <p:pic>
        <p:nvPicPr>
          <p:cNvPr id="33" name="Shape 169">
            <a:extLst>
              <a:ext uri="{FF2B5EF4-FFF2-40B4-BE49-F238E27FC236}">
                <a16:creationId xmlns:a16="http://schemas.microsoft.com/office/drawing/2014/main" id="{76C9219C-2BBC-3A4F-A67A-58E72C1597D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05584" y="2083786"/>
            <a:ext cx="1142639" cy="23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638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/>
          <p:nvPr/>
        </p:nvSpPr>
        <p:spPr>
          <a:xfrm>
            <a:off x="381000" y="63375"/>
            <a:ext cx="8342923" cy="5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2400" dirty="0"/>
              <a:t>Gradients add at branches</a:t>
            </a:r>
          </a:p>
        </p:txBody>
      </p:sp>
      <p:sp>
        <p:nvSpPr>
          <p:cNvPr id="877" name="Shape 877"/>
          <p:cNvSpPr/>
          <p:nvPr/>
        </p:nvSpPr>
        <p:spPr>
          <a:xfrm>
            <a:off x="2909925" y="2178384"/>
            <a:ext cx="863099" cy="863099"/>
          </a:xfrm>
          <a:prstGeom prst="ellipse">
            <a:avLst/>
          </a:prstGeom>
          <a:solidFill>
            <a:srgbClr val="EFEFEF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78" name="Shape 878"/>
          <p:cNvCxnSpPr/>
          <p:nvPr/>
        </p:nvCxnSpPr>
        <p:spPr>
          <a:xfrm rot="10800000" flipH="1">
            <a:off x="3750650" y="1627709"/>
            <a:ext cx="1577399" cy="8333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9" name="Shape 879"/>
          <p:cNvSpPr/>
          <p:nvPr/>
        </p:nvSpPr>
        <p:spPr>
          <a:xfrm>
            <a:off x="5328050" y="1199884"/>
            <a:ext cx="863099" cy="863099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80" name="Shape 880"/>
          <p:cNvCxnSpPr>
            <a:stCxn id="877" idx="5"/>
          </p:cNvCxnSpPr>
          <p:nvPr/>
        </p:nvCxnSpPr>
        <p:spPr>
          <a:xfrm>
            <a:off x="3646626" y="2915085"/>
            <a:ext cx="1703700" cy="8405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1" name="Shape 881"/>
          <p:cNvSpPr/>
          <p:nvPr/>
        </p:nvSpPr>
        <p:spPr>
          <a:xfrm>
            <a:off x="5350325" y="3368559"/>
            <a:ext cx="863099" cy="863099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82" name="Shape 882"/>
          <p:cNvCxnSpPr/>
          <p:nvPr/>
        </p:nvCxnSpPr>
        <p:spPr>
          <a:xfrm flipH="1">
            <a:off x="3906825" y="1813734"/>
            <a:ext cx="1458299" cy="7514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3" name="Shape 883"/>
          <p:cNvCxnSpPr>
            <a:stCxn id="881" idx="1"/>
          </p:cNvCxnSpPr>
          <p:nvPr/>
        </p:nvCxnSpPr>
        <p:spPr>
          <a:xfrm rot="10800000">
            <a:off x="3899623" y="2795957"/>
            <a:ext cx="1577100" cy="69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4" name="Shape 884"/>
          <p:cNvCxnSpPr>
            <a:cxnSpLocks/>
          </p:cNvCxnSpPr>
          <p:nvPr/>
        </p:nvCxnSpPr>
        <p:spPr>
          <a:xfrm flipV="1">
            <a:off x="6168725" y="860391"/>
            <a:ext cx="1197775" cy="6037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5" name="Shape 885"/>
          <p:cNvCxnSpPr>
            <a:cxnSpLocks/>
          </p:cNvCxnSpPr>
          <p:nvPr/>
        </p:nvCxnSpPr>
        <p:spPr>
          <a:xfrm>
            <a:off x="6161300" y="1798934"/>
            <a:ext cx="1205200" cy="52062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6" name="Shape 886"/>
          <p:cNvCxnSpPr>
            <a:cxnSpLocks/>
          </p:cNvCxnSpPr>
          <p:nvPr/>
        </p:nvCxnSpPr>
        <p:spPr>
          <a:xfrm flipV="1">
            <a:off x="6183600" y="3041483"/>
            <a:ext cx="1182900" cy="5557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7" name="Shape 887"/>
          <p:cNvCxnSpPr>
            <a:cxnSpLocks/>
            <a:stCxn id="881" idx="5"/>
          </p:cNvCxnSpPr>
          <p:nvPr/>
        </p:nvCxnSpPr>
        <p:spPr>
          <a:xfrm>
            <a:off x="6087026" y="4105260"/>
            <a:ext cx="1279474" cy="5673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8" name="Shape 888"/>
          <p:cNvCxnSpPr>
            <a:endCxn id="877" idx="2"/>
          </p:cNvCxnSpPr>
          <p:nvPr/>
        </p:nvCxnSpPr>
        <p:spPr>
          <a:xfrm>
            <a:off x="1771425" y="2609933"/>
            <a:ext cx="113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9" name="Shape 889"/>
          <p:cNvSpPr txBox="1"/>
          <p:nvPr/>
        </p:nvSpPr>
        <p:spPr>
          <a:xfrm>
            <a:off x="3961025" y="2397989"/>
            <a:ext cx="394500" cy="40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902154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/>
        </p:nvSpPr>
        <p:spPr>
          <a:xfrm>
            <a:off x="230587" y="39072"/>
            <a:ext cx="8652139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800" dirty="0"/>
              <a:t>F</a:t>
            </a:r>
            <a:r>
              <a:rPr lang="en" sz="2800" dirty="0" err="1"/>
              <a:t>orward</a:t>
            </a:r>
            <a:r>
              <a:rPr lang="en" sz="2800" dirty="0"/>
              <a:t>/backward</a:t>
            </a:r>
            <a:r>
              <a:rPr lang="en-US" sz="2800" dirty="0"/>
              <a:t> propagation for </a:t>
            </a:r>
            <a:r>
              <a:rPr lang="en-US" sz="2800" b="1" dirty="0" err="1"/>
              <a:t>mul</a:t>
            </a:r>
            <a:r>
              <a:rPr lang="en-US" sz="2800" dirty="0"/>
              <a:t> gate </a:t>
            </a:r>
            <a:r>
              <a:rPr lang="en" sz="2800" dirty="0"/>
              <a:t>(</a:t>
            </a:r>
            <a:r>
              <a:rPr lang="en" sz="2800" dirty="0">
                <a:solidFill>
                  <a:schemeClr val="tx1"/>
                </a:solidFill>
              </a:rPr>
              <a:t>Python</a:t>
            </a:r>
            <a:r>
              <a:rPr lang="en" sz="2800" dirty="0"/>
              <a:t>)</a:t>
            </a:r>
          </a:p>
        </p:txBody>
      </p:sp>
      <p:sp>
        <p:nvSpPr>
          <p:cNvPr id="924" name="Shape 924"/>
          <p:cNvSpPr txBox="1"/>
          <p:nvPr/>
        </p:nvSpPr>
        <p:spPr>
          <a:xfrm>
            <a:off x="5652301" y="1016008"/>
            <a:ext cx="2955736" cy="4991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(x, y, z are scalars)</a:t>
            </a:r>
          </a:p>
        </p:txBody>
      </p:sp>
      <p:sp>
        <p:nvSpPr>
          <p:cNvPr id="925" name="Shape 925"/>
          <p:cNvSpPr/>
          <p:nvPr/>
        </p:nvSpPr>
        <p:spPr>
          <a:xfrm>
            <a:off x="3944703" y="1085186"/>
            <a:ext cx="548699" cy="548699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182880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*</a:t>
            </a:r>
          </a:p>
        </p:txBody>
      </p:sp>
      <p:cxnSp>
        <p:nvCxnSpPr>
          <p:cNvPr id="926" name="Shape 926"/>
          <p:cNvCxnSpPr>
            <a:endCxn id="925" idx="1"/>
          </p:cNvCxnSpPr>
          <p:nvPr/>
        </p:nvCxnSpPr>
        <p:spPr>
          <a:xfrm>
            <a:off x="3596358" y="843341"/>
            <a:ext cx="428699" cy="3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7" name="Shape 927"/>
          <p:cNvCxnSpPr>
            <a:endCxn id="925" idx="3"/>
          </p:cNvCxnSpPr>
          <p:nvPr/>
        </p:nvCxnSpPr>
        <p:spPr>
          <a:xfrm rot="10800000" flipH="1">
            <a:off x="3525258" y="1553530"/>
            <a:ext cx="499799" cy="29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8" name="Shape 928"/>
          <p:cNvCxnSpPr>
            <a:stCxn id="925" idx="6"/>
          </p:cNvCxnSpPr>
          <p:nvPr/>
        </p:nvCxnSpPr>
        <p:spPr>
          <a:xfrm>
            <a:off x="4493402" y="1359535"/>
            <a:ext cx="61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9" name="Shape 929"/>
          <p:cNvSpPr txBox="1"/>
          <p:nvPr/>
        </p:nvSpPr>
        <p:spPr>
          <a:xfrm>
            <a:off x="3648722" y="445522"/>
            <a:ext cx="334200" cy="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x="3645409" y="1606547"/>
            <a:ext cx="334200" cy="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y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4685965" y="866548"/>
            <a:ext cx="241800" cy="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z</a:t>
            </a:r>
          </a:p>
        </p:txBody>
      </p:sp>
      <p:sp>
        <p:nvSpPr>
          <p:cNvPr id="14" name="Shape 924"/>
          <p:cNvSpPr txBox="1"/>
          <p:nvPr/>
        </p:nvSpPr>
        <p:spPr>
          <a:xfrm>
            <a:off x="272199" y="1326782"/>
            <a:ext cx="8791903" cy="3621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forward(</a:t>
            </a:r>
            <a:r>
              <a:rPr lang="en" sz="2200" dirty="0" err="1">
                <a:latin typeface="Courier"/>
                <a:cs typeface="Courier"/>
              </a:rPr>
              <a:t>x,y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 dirty="0">
                <a:latin typeface="Courier"/>
                <a:cs typeface="Courier"/>
              </a:rPr>
              <a:t>    z = x * 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 dirty="0">
                <a:latin typeface="Courier"/>
                <a:cs typeface="Courier"/>
              </a:rPr>
              <a:t>    </a:t>
            </a:r>
            <a:r>
              <a:rPr lang="en" sz="2200" dirty="0" err="1">
                <a:latin typeface="Courier"/>
                <a:cs typeface="Courier"/>
              </a:rPr>
              <a:t>layer.input</a:t>
            </a:r>
            <a:r>
              <a:rPr lang="en" sz="2200" dirty="0">
                <a:latin typeface="Courier"/>
                <a:cs typeface="Courier"/>
              </a:rPr>
              <a:t> = [x, y]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# for backward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   return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z</a:t>
            </a: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solidFill>
                <a:srgbClr val="0000FF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-US" sz="2200" dirty="0">
                <a:latin typeface="Courier"/>
                <a:cs typeface="Courier"/>
              </a:rPr>
              <a:t> backward(</a:t>
            </a:r>
            <a:r>
              <a:rPr lang="en-US" sz="2200" dirty="0" err="1">
                <a:latin typeface="Courier"/>
                <a:cs typeface="Courier"/>
              </a:rPr>
              <a:t>dz</a:t>
            </a:r>
            <a:r>
              <a:rPr lang="en-US" sz="2200" dirty="0">
                <a:latin typeface="Courier"/>
                <a:cs typeface="Courier"/>
              </a:rPr>
              <a:t>):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latin typeface="Courier"/>
                <a:cs typeface="Courier"/>
              </a:rPr>
              <a:t>    dx = </a:t>
            </a:r>
            <a:r>
              <a:rPr lang="en-US" sz="2200" dirty="0" err="1">
                <a:latin typeface="Courier"/>
                <a:cs typeface="Courier"/>
              </a:rPr>
              <a:t>layer.input</a:t>
            </a:r>
            <a:r>
              <a:rPr lang="en-US" sz="2200" dirty="0">
                <a:latin typeface="Courier"/>
                <a:cs typeface="Courier"/>
              </a:rPr>
              <a:t>[1] * </a:t>
            </a:r>
            <a:r>
              <a:rPr lang="en-US" sz="2200" dirty="0" err="1">
                <a:latin typeface="Courier"/>
                <a:cs typeface="Courier"/>
              </a:rPr>
              <a:t>dz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# 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/dx * dL/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latin typeface="Courier"/>
                <a:cs typeface="Courier"/>
              </a:rPr>
              <a:t>    </a:t>
            </a:r>
            <a:r>
              <a:rPr lang="en-US" sz="2200" dirty="0" err="1">
                <a:latin typeface="Courier"/>
                <a:cs typeface="Courier"/>
              </a:rPr>
              <a:t>dy</a:t>
            </a:r>
            <a:r>
              <a:rPr lang="en-US" sz="2200" dirty="0">
                <a:latin typeface="Courier"/>
                <a:cs typeface="Courier"/>
              </a:rPr>
              <a:t> = </a:t>
            </a:r>
            <a:r>
              <a:rPr lang="en-US" sz="2200" dirty="0" err="1">
                <a:latin typeface="Courier"/>
                <a:cs typeface="Courier"/>
              </a:rPr>
              <a:t>layer.input</a:t>
            </a:r>
            <a:r>
              <a:rPr lang="en-US" sz="2200" dirty="0">
                <a:latin typeface="Courier"/>
                <a:cs typeface="Courier"/>
              </a:rPr>
              <a:t>[0] * </a:t>
            </a:r>
            <a:r>
              <a:rPr lang="en-US" sz="2200" dirty="0" err="1">
                <a:latin typeface="Courier"/>
                <a:cs typeface="Courier"/>
              </a:rPr>
              <a:t>dz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# 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dy</a:t>
            </a:r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 * dL/</a:t>
            </a:r>
            <a:r>
              <a:rPr lang="en-US" sz="2200" dirty="0" err="1">
                <a:solidFill>
                  <a:srgbClr val="008000"/>
                </a:solidFill>
                <a:latin typeface="Courier"/>
                <a:cs typeface="Courier"/>
              </a:rPr>
              <a:t>dz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    return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[dx, </a:t>
            </a:r>
            <a:r>
              <a:rPr lang="en-US" sz="2200" dirty="0" err="1">
                <a:solidFill>
                  <a:schemeClr val="tx1"/>
                </a:solidFill>
                <a:latin typeface="Courier"/>
                <a:cs typeface="Courier"/>
              </a:rPr>
              <a:t>dy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]</a:t>
            </a:r>
            <a:endParaRPr lang="en" sz="2200" dirty="0">
              <a:solidFill>
                <a:schemeClr val="tx1"/>
              </a:solidFill>
              <a:latin typeface="Courier"/>
              <a:cs typeface="Courier"/>
            </a:endParaRPr>
          </a:p>
          <a:p>
            <a:pPr lvl="0" rtl="0">
              <a:spcBef>
                <a:spcPts val="0"/>
              </a:spcBef>
              <a:buNone/>
            </a:pPr>
            <a:endParaRPr lang="en" sz="2200" dirty="0"/>
          </a:p>
        </p:txBody>
      </p:sp>
      <p:pic>
        <p:nvPicPr>
          <p:cNvPr id="15" name="Shape 9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344" y="4384871"/>
            <a:ext cx="514350" cy="666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6" name="Shape 917"/>
          <p:cNvCxnSpPr>
            <a:cxnSpLocks/>
          </p:cNvCxnSpPr>
          <p:nvPr/>
        </p:nvCxnSpPr>
        <p:spPr>
          <a:xfrm flipH="1" flipV="1">
            <a:off x="2577364" y="4430789"/>
            <a:ext cx="1157741" cy="37150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" name="Shape 9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794" y="2493266"/>
            <a:ext cx="466725" cy="676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3" name="Shape 917"/>
          <p:cNvCxnSpPr/>
          <p:nvPr/>
        </p:nvCxnSpPr>
        <p:spPr>
          <a:xfrm flipH="1">
            <a:off x="2787212" y="2831404"/>
            <a:ext cx="738046" cy="31990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86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/>
        </p:nvSpPr>
        <p:spPr>
          <a:xfrm>
            <a:off x="146101" y="48751"/>
            <a:ext cx="4766100" cy="4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Gradients for vectorial code</a:t>
            </a:r>
          </a:p>
        </p:txBody>
      </p:sp>
      <p:sp>
        <p:nvSpPr>
          <p:cNvPr id="1000" name="Shape 1000"/>
          <p:cNvSpPr/>
          <p:nvPr/>
        </p:nvSpPr>
        <p:spPr>
          <a:xfrm>
            <a:off x="2976200" y="1235251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f</a:t>
            </a:r>
          </a:p>
        </p:txBody>
      </p:sp>
      <p:cxnSp>
        <p:nvCxnSpPr>
          <p:cNvPr id="1001" name="Shape 1001"/>
          <p:cNvCxnSpPr/>
          <p:nvPr/>
        </p:nvCxnSpPr>
        <p:spPr>
          <a:xfrm rot="10800000" flipH="1">
            <a:off x="702175" y="3716676"/>
            <a:ext cx="2409900" cy="8138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02" name="Shape 1002"/>
          <p:cNvCxnSpPr/>
          <p:nvPr/>
        </p:nvCxnSpPr>
        <p:spPr>
          <a:xfrm>
            <a:off x="989425" y="1211276"/>
            <a:ext cx="2194200" cy="9335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03" name="Shape 1003"/>
          <p:cNvCxnSpPr>
            <a:stCxn id="1000" idx="6"/>
          </p:cNvCxnSpPr>
          <p:nvPr/>
        </p:nvCxnSpPr>
        <p:spPr>
          <a:xfrm>
            <a:off x="6470899" y="2982600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004" name="Shape 10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12" y="973601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5" name="Shape 10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362" y="3801526"/>
            <a:ext cx="295275" cy="3619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6" name="Shape 10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937" y="2499201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7" name="Shape 10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8762" y="2030938"/>
            <a:ext cx="485775" cy="638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8" name="Shape 10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8762" y="3233538"/>
            <a:ext cx="409575" cy="7048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09" name="Shape 1009"/>
          <p:cNvSpPr txBox="1"/>
          <p:nvPr/>
        </p:nvSpPr>
        <p:spPr>
          <a:xfrm>
            <a:off x="3945275" y="1634176"/>
            <a:ext cx="2114400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FF0000"/>
                </a:solidFill>
              </a:rPr>
              <a:t>“local gradient”</a:t>
            </a:r>
          </a:p>
        </p:txBody>
      </p:sp>
      <p:cxnSp>
        <p:nvCxnSpPr>
          <p:cNvPr id="1010" name="Shape 1010"/>
          <p:cNvCxnSpPr>
            <a:endCxn id="1007" idx="3"/>
          </p:cNvCxnSpPr>
          <p:nvPr/>
        </p:nvCxnSpPr>
        <p:spPr>
          <a:xfrm flipH="1">
            <a:off x="3884537" y="1868826"/>
            <a:ext cx="3097800" cy="481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1" name="Shape 1011"/>
          <p:cNvSpPr txBox="1"/>
          <p:nvPr/>
        </p:nvSpPr>
        <p:spPr>
          <a:xfrm>
            <a:off x="6310922" y="619421"/>
            <a:ext cx="2833078" cy="1249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This is now the </a:t>
            </a:r>
            <a:r>
              <a:rPr lang="en" sz="1800" b="1" dirty="0">
                <a:solidFill>
                  <a:srgbClr val="0000FF"/>
                </a:solidFill>
              </a:rPr>
              <a:t>Jacobian matrix</a:t>
            </a:r>
            <a:r>
              <a:rPr lang="en" sz="1800" dirty="0">
                <a:solidFill>
                  <a:srgbClr val="0000FF"/>
                </a:solidFill>
              </a:rPr>
              <a:t> (derivative of each element of z </a:t>
            </a:r>
            <a:r>
              <a:rPr lang="en" sz="1800" dirty="0" err="1">
                <a:solidFill>
                  <a:srgbClr val="0000FF"/>
                </a:solidFill>
              </a:rPr>
              <a:t>w.r.t.</a:t>
            </a:r>
            <a:r>
              <a:rPr lang="en" sz="1800" dirty="0">
                <a:solidFill>
                  <a:srgbClr val="0000FF"/>
                </a:solidFill>
              </a:rPr>
              <a:t> each element of x)</a:t>
            </a:r>
          </a:p>
        </p:txBody>
      </p:sp>
      <p:sp>
        <p:nvSpPr>
          <p:cNvPr id="1012" name="Shape 1012"/>
          <p:cNvSpPr txBox="1"/>
          <p:nvPr/>
        </p:nvSpPr>
        <p:spPr>
          <a:xfrm>
            <a:off x="3398761" y="619421"/>
            <a:ext cx="2912161" cy="486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(x, y, z are now vectors)</a:t>
            </a:r>
          </a:p>
        </p:txBody>
      </p:sp>
      <p:pic>
        <p:nvPicPr>
          <p:cNvPr id="1013" name="Shape 10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4987" y="3143288"/>
            <a:ext cx="514350" cy="6762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14" name="Shape 1014"/>
          <p:cNvSpPr txBox="1"/>
          <p:nvPr/>
        </p:nvSpPr>
        <p:spPr>
          <a:xfrm>
            <a:off x="6661547" y="3927600"/>
            <a:ext cx="247268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gradients</a:t>
            </a:r>
          </a:p>
        </p:txBody>
      </p:sp>
      <p:pic>
        <p:nvPicPr>
          <p:cNvPr id="1015" name="Shape 10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59743">
            <a:off x="854575" y="1867163"/>
            <a:ext cx="2019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Shape 1016"/>
          <p:cNvSpPr/>
          <p:nvPr/>
        </p:nvSpPr>
        <p:spPr>
          <a:xfrm rot="1438381">
            <a:off x="895171" y="1599080"/>
            <a:ext cx="590335" cy="6380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17" name="Shape 1017"/>
          <p:cNvCxnSpPr/>
          <p:nvPr/>
        </p:nvCxnSpPr>
        <p:spPr>
          <a:xfrm rot="10800000">
            <a:off x="948800" y="1349025"/>
            <a:ext cx="2147099" cy="94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60045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/>
          <p:nvPr/>
        </p:nvSpPr>
        <p:spPr>
          <a:xfrm>
            <a:off x="504850" y="163550"/>
            <a:ext cx="72669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Vectorized operations</a:t>
            </a:r>
          </a:p>
        </p:txBody>
      </p:sp>
      <p:sp>
        <p:nvSpPr>
          <p:cNvPr id="1045" name="Shape 1045"/>
          <p:cNvSpPr/>
          <p:nvPr/>
        </p:nvSpPr>
        <p:spPr>
          <a:xfrm>
            <a:off x="3191725" y="1140775"/>
            <a:ext cx="2040599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/>
              <a:t>f(x) = max(0,x)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i="1"/>
              <a:t>(elementwise)</a:t>
            </a:r>
          </a:p>
        </p:txBody>
      </p:sp>
      <p:cxnSp>
        <p:nvCxnSpPr>
          <p:cNvPr id="1046" name="Shape 1046"/>
          <p:cNvCxnSpPr/>
          <p:nvPr/>
        </p:nvCxnSpPr>
        <p:spPr>
          <a:xfrm>
            <a:off x="2516250" y="219320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7" name="Shape 1047"/>
          <p:cNvCxnSpPr/>
          <p:nvPr/>
        </p:nvCxnSpPr>
        <p:spPr>
          <a:xfrm>
            <a:off x="2516250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8" name="Shape 1048"/>
          <p:cNvCxnSpPr/>
          <p:nvPr/>
        </p:nvCxnSpPr>
        <p:spPr>
          <a:xfrm>
            <a:off x="2516250" y="246957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9" name="Shape 1049"/>
          <p:cNvCxnSpPr/>
          <p:nvPr/>
        </p:nvCxnSpPr>
        <p:spPr>
          <a:xfrm>
            <a:off x="2516250" y="2602641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0" name="Shape 1050"/>
          <p:cNvCxnSpPr/>
          <p:nvPr/>
        </p:nvCxnSpPr>
        <p:spPr>
          <a:xfrm>
            <a:off x="2516250" y="276216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1" name="Shape 1051"/>
          <p:cNvCxnSpPr/>
          <p:nvPr/>
        </p:nvCxnSpPr>
        <p:spPr>
          <a:xfrm>
            <a:off x="2516250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2" name="Shape 1052"/>
          <p:cNvSpPr txBox="1"/>
          <p:nvPr/>
        </p:nvSpPr>
        <p:spPr>
          <a:xfrm>
            <a:off x="705000" y="2153500"/>
            <a:ext cx="2430599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4096-d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input vector</a:t>
            </a:r>
          </a:p>
        </p:txBody>
      </p:sp>
      <p:cxnSp>
        <p:nvCxnSpPr>
          <p:cNvPr id="1053" name="Shape 1053"/>
          <p:cNvCxnSpPr/>
          <p:nvPr/>
        </p:nvCxnSpPr>
        <p:spPr>
          <a:xfrm>
            <a:off x="5233023" y="219320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4" name="Shape 1054"/>
          <p:cNvCxnSpPr/>
          <p:nvPr/>
        </p:nvCxnSpPr>
        <p:spPr>
          <a:xfrm>
            <a:off x="5233023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5" name="Shape 1055"/>
          <p:cNvCxnSpPr/>
          <p:nvPr/>
        </p:nvCxnSpPr>
        <p:spPr>
          <a:xfrm>
            <a:off x="5233023" y="246957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6" name="Shape 1056"/>
          <p:cNvCxnSpPr/>
          <p:nvPr/>
        </p:nvCxnSpPr>
        <p:spPr>
          <a:xfrm>
            <a:off x="5233023" y="2602641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7" name="Shape 1057"/>
          <p:cNvCxnSpPr/>
          <p:nvPr/>
        </p:nvCxnSpPr>
        <p:spPr>
          <a:xfrm>
            <a:off x="5233023" y="276216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8" name="Shape 1058"/>
          <p:cNvCxnSpPr/>
          <p:nvPr/>
        </p:nvCxnSpPr>
        <p:spPr>
          <a:xfrm>
            <a:off x="5233023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9" name="Shape 1059"/>
          <p:cNvSpPr txBox="1"/>
          <p:nvPr/>
        </p:nvSpPr>
        <p:spPr>
          <a:xfrm>
            <a:off x="6292850" y="215350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4096-d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output vector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327075" y="3019225"/>
            <a:ext cx="2559899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Q: what is the size of the Jacobian matrix?</a:t>
            </a:r>
          </a:p>
          <a:p>
            <a:r>
              <a:rPr lang="en" sz="2400" dirty="0">
                <a:solidFill>
                  <a:srgbClr val="0000FF"/>
                </a:solidFill>
              </a:rPr>
              <a:t>[4096 x 4096]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>
              <a:solidFill>
                <a:srgbClr val="0000FF"/>
              </a:solidFill>
            </a:endParaRPr>
          </a:p>
        </p:txBody>
      </p:sp>
      <p:pic>
        <p:nvPicPr>
          <p:cNvPr id="1061" name="Shape 10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437" y="106662"/>
            <a:ext cx="20478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Shape 1062"/>
          <p:cNvSpPr/>
          <p:nvPr/>
        </p:nvSpPr>
        <p:spPr>
          <a:xfrm>
            <a:off x="7394850" y="78225"/>
            <a:ext cx="467700" cy="7905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3" name="Shape 1063"/>
          <p:cNvSpPr txBox="1"/>
          <p:nvPr/>
        </p:nvSpPr>
        <p:spPr>
          <a:xfrm>
            <a:off x="7167325" y="945700"/>
            <a:ext cx="18234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Jacobian matrix</a:t>
            </a:r>
          </a:p>
        </p:txBody>
      </p:sp>
    </p:spTree>
    <p:extLst>
      <p:ext uri="{BB962C8B-B14F-4D97-AF65-F5344CB8AC3E}">
        <p14:creationId xmlns:p14="http://schemas.microsoft.com/office/powerpoint/2010/main" val="3492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" grpId="0" animBg="1"/>
      <p:bldP spid="106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/>
          <p:nvPr/>
        </p:nvSpPr>
        <p:spPr>
          <a:xfrm>
            <a:off x="3191725" y="1140775"/>
            <a:ext cx="2040599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max(0,x)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/>
              <a:t>(elementwise)</a:t>
            </a:r>
          </a:p>
        </p:txBody>
      </p:sp>
      <p:cxnSp>
        <p:nvCxnSpPr>
          <p:cNvPr id="1097" name="Shape 1097"/>
          <p:cNvCxnSpPr/>
          <p:nvPr/>
        </p:nvCxnSpPr>
        <p:spPr>
          <a:xfrm>
            <a:off x="2516250" y="219320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8" name="Shape 1098"/>
          <p:cNvCxnSpPr/>
          <p:nvPr/>
        </p:nvCxnSpPr>
        <p:spPr>
          <a:xfrm>
            <a:off x="2516250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9" name="Shape 1099"/>
          <p:cNvCxnSpPr/>
          <p:nvPr/>
        </p:nvCxnSpPr>
        <p:spPr>
          <a:xfrm>
            <a:off x="2516250" y="246957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0" name="Shape 1100"/>
          <p:cNvCxnSpPr/>
          <p:nvPr/>
        </p:nvCxnSpPr>
        <p:spPr>
          <a:xfrm>
            <a:off x="2516250" y="2602641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1" name="Shape 1101"/>
          <p:cNvCxnSpPr/>
          <p:nvPr/>
        </p:nvCxnSpPr>
        <p:spPr>
          <a:xfrm>
            <a:off x="2516250" y="276216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2" name="Shape 1102"/>
          <p:cNvCxnSpPr/>
          <p:nvPr/>
        </p:nvCxnSpPr>
        <p:spPr>
          <a:xfrm>
            <a:off x="2516250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3" name="Shape 1103"/>
          <p:cNvSpPr txBox="1"/>
          <p:nvPr/>
        </p:nvSpPr>
        <p:spPr>
          <a:xfrm>
            <a:off x="705000" y="2153500"/>
            <a:ext cx="2430599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100 4096-d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input vectors</a:t>
            </a:r>
          </a:p>
        </p:txBody>
      </p:sp>
      <p:cxnSp>
        <p:nvCxnSpPr>
          <p:cNvPr id="1104" name="Shape 1104"/>
          <p:cNvCxnSpPr/>
          <p:nvPr/>
        </p:nvCxnSpPr>
        <p:spPr>
          <a:xfrm>
            <a:off x="5233023" y="2193200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5" name="Shape 1105"/>
          <p:cNvCxnSpPr/>
          <p:nvPr/>
        </p:nvCxnSpPr>
        <p:spPr>
          <a:xfrm>
            <a:off x="5233023" y="235272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6" name="Shape 1106"/>
          <p:cNvCxnSpPr/>
          <p:nvPr/>
        </p:nvCxnSpPr>
        <p:spPr>
          <a:xfrm>
            <a:off x="5233023" y="2469575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7" name="Shape 1107"/>
          <p:cNvCxnSpPr/>
          <p:nvPr/>
        </p:nvCxnSpPr>
        <p:spPr>
          <a:xfrm>
            <a:off x="5233023" y="2602641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8" name="Shape 1108"/>
          <p:cNvCxnSpPr/>
          <p:nvPr/>
        </p:nvCxnSpPr>
        <p:spPr>
          <a:xfrm>
            <a:off x="5233023" y="276216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9" name="Shape 1109"/>
          <p:cNvCxnSpPr/>
          <p:nvPr/>
        </p:nvCxnSpPr>
        <p:spPr>
          <a:xfrm>
            <a:off x="5233023" y="2879016"/>
            <a:ext cx="675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0" name="Shape 1110"/>
          <p:cNvSpPr txBox="1"/>
          <p:nvPr/>
        </p:nvSpPr>
        <p:spPr>
          <a:xfrm>
            <a:off x="6292850" y="215350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100 4096-d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output vectors</a:t>
            </a:r>
          </a:p>
        </p:txBody>
      </p:sp>
      <p:sp>
        <p:nvSpPr>
          <p:cNvPr id="1111" name="Shape 1111"/>
          <p:cNvSpPr txBox="1"/>
          <p:nvPr/>
        </p:nvSpPr>
        <p:spPr>
          <a:xfrm>
            <a:off x="504850" y="163550"/>
            <a:ext cx="72669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Vectorized operations</a:t>
            </a:r>
          </a:p>
        </p:txBody>
      </p:sp>
      <p:sp>
        <p:nvSpPr>
          <p:cNvPr id="1112" name="Shape 1112"/>
          <p:cNvSpPr txBox="1"/>
          <p:nvPr/>
        </p:nvSpPr>
        <p:spPr>
          <a:xfrm>
            <a:off x="145175" y="1061475"/>
            <a:ext cx="2970300" cy="6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In practice we process an entire minibatch (e.g. 100) of examples at one time:</a:t>
            </a:r>
          </a:p>
        </p:txBody>
      </p:sp>
      <p:sp>
        <p:nvSpPr>
          <p:cNvPr id="1113" name="Shape 1113"/>
          <p:cNvSpPr txBox="1"/>
          <p:nvPr/>
        </p:nvSpPr>
        <p:spPr>
          <a:xfrm>
            <a:off x="355525" y="3270800"/>
            <a:ext cx="2510100" cy="11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4" name="Shape 1114"/>
          <p:cNvSpPr txBox="1"/>
          <p:nvPr/>
        </p:nvSpPr>
        <p:spPr>
          <a:xfrm>
            <a:off x="5278950" y="3465112"/>
            <a:ext cx="3860999" cy="6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i.e. the Jacobian would technically be a 100 x [4096 x 4096] matrix</a:t>
            </a:r>
          </a:p>
        </p:txBody>
      </p:sp>
      <p:sp>
        <p:nvSpPr>
          <p:cNvPr id="1115" name="Shape 1115"/>
          <p:cNvSpPr/>
          <p:nvPr/>
        </p:nvSpPr>
        <p:spPr>
          <a:xfrm>
            <a:off x="3191725" y="1140775"/>
            <a:ext cx="2040599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/>
              <a:t>f(x) = max(0,x)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200" i="1"/>
              <a:t>(elementwise)</a:t>
            </a:r>
          </a:p>
        </p:txBody>
      </p:sp>
    </p:spTree>
    <p:extLst>
      <p:ext uri="{BB962C8B-B14F-4D97-AF65-F5344CB8AC3E}">
        <p14:creationId xmlns:p14="http://schemas.microsoft.com/office/powerpoint/2010/main" val="33753965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497700" y="281390"/>
            <a:ext cx="8148600" cy="4363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Summary so far</a:t>
            </a:r>
          </a:p>
          <a:p>
            <a:pPr lvl="0" rtl="0">
              <a:spcBef>
                <a:spcPts val="0"/>
              </a:spcBef>
              <a:buNone/>
            </a:pPr>
            <a:endParaRPr sz="3600" dirty="0"/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Neural nets will be very large: no hope of writing down gradient formula by hand for all parameters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b="1" dirty="0"/>
              <a:t>Backpropagation</a:t>
            </a:r>
            <a:r>
              <a:rPr lang="en" sz="1800" dirty="0"/>
              <a:t> = recursive application of the chain rule along a computational graph to compute the gradients of all inputs / parameters / intermediates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Implementations maintain a graph structure, where the nodes implement the </a:t>
            </a:r>
            <a:r>
              <a:rPr lang="en" sz="1800" b="1" dirty="0"/>
              <a:t>forward</a:t>
            </a:r>
            <a:r>
              <a:rPr lang="en" sz="1800" dirty="0"/>
              <a:t>() / </a:t>
            </a:r>
            <a:r>
              <a:rPr lang="en" sz="1800" b="1" dirty="0"/>
              <a:t>backward</a:t>
            </a:r>
            <a:r>
              <a:rPr lang="en" sz="1800" dirty="0"/>
              <a:t>() API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b="1" dirty="0"/>
              <a:t>Forward</a:t>
            </a:r>
            <a:r>
              <a:rPr lang="en" sz="1800" dirty="0"/>
              <a:t>: compute result of an operation and save any intermediates needed for gradient computation in memory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</a:rPr>
              <a:t>Backward</a:t>
            </a:r>
            <a:r>
              <a:rPr lang="en" sz="1800" dirty="0">
                <a:solidFill>
                  <a:schemeClr val="dk1"/>
                </a:solidFill>
              </a:rPr>
              <a:t>: apply the chain rule to compute the gradient of the loss function with respect to the inputs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6796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101" y="384826"/>
            <a:ext cx="5831799" cy="437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6686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561725" y="327075"/>
            <a:ext cx="6648900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Neural Network: </a:t>
            </a:r>
            <a:r>
              <a:rPr lang="en" sz="2400"/>
              <a:t>without the brain stuff</a:t>
            </a:r>
          </a:p>
        </p:txBody>
      </p:sp>
      <p:pic>
        <p:nvPicPr>
          <p:cNvPr id="1166" name="Shape 1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Shape 1167"/>
          <p:cNvSpPr txBox="1"/>
          <p:nvPr/>
        </p:nvSpPr>
        <p:spPr>
          <a:xfrm>
            <a:off x="575950" y="14658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(</a:t>
            </a:r>
            <a:r>
              <a:rPr lang="en" sz="2400" b="1"/>
              <a:t>Before</a:t>
            </a:r>
            <a:r>
              <a:rPr lang="en" sz="2400"/>
              <a:t>) Linear score function: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650150" y="21189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(</a:t>
            </a:r>
            <a:r>
              <a:rPr lang="en" sz="2400" b="1"/>
              <a:t>Now</a:t>
            </a:r>
            <a:r>
              <a:rPr lang="en" sz="2400"/>
              <a:t>) 2-layer Neural Network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10015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Shape 1170"/>
          <p:cNvSpPr/>
          <p:nvPr/>
        </p:nvSpPr>
        <p:spPr>
          <a:xfrm>
            <a:off x="3093050" y="2851250"/>
            <a:ext cx="448199" cy="14567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sp>
        <p:nvSpPr>
          <p:cNvPr id="1171" name="Shape 1171"/>
          <p:cNvSpPr/>
          <p:nvPr/>
        </p:nvSpPr>
        <p:spPr>
          <a:xfrm>
            <a:off x="4441253" y="3187415"/>
            <a:ext cx="448199" cy="8564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cxnSp>
        <p:nvCxnSpPr>
          <p:cNvPr id="1172" name="Shape 1172"/>
          <p:cNvCxnSpPr/>
          <p:nvPr/>
        </p:nvCxnSpPr>
        <p:spPr>
          <a:xfrm rot="10800000" flipH="1">
            <a:off x="3541278" y="4043924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3" name="Shape 1173"/>
          <p:cNvCxnSpPr/>
          <p:nvPr/>
        </p:nvCxnSpPr>
        <p:spPr>
          <a:xfrm>
            <a:off x="3541278" y="2859242"/>
            <a:ext cx="912599" cy="328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4" name="Shape 1174"/>
          <p:cNvSpPr txBox="1"/>
          <p:nvPr/>
        </p:nvSpPr>
        <p:spPr>
          <a:xfrm>
            <a:off x="3669383" y="3358157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W1</a:t>
            </a:r>
          </a:p>
        </p:txBody>
      </p:sp>
      <p:sp>
        <p:nvSpPr>
          <p:cNvPr id="1175" name="Shape 1175"/>
          <p:cNvSpPr/>
          <p:nvPr/>
        </p:nvSpPr>
        <p:spPr>
          <a:xfrm>
            <a:off x="5853480" y="3376872"/>
            <a:ext cx="448199" cy="4775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s</a:t>
            </a:r>
          </a:p>
        </p:txBody>
      </p:sp>
      <p:cxnSp>
        <p:nvCxnSpPr>
          <p:cNvPr id="1176" name="Shape 1176"/>
          <p:cNvCxnSpPr/>
          <p:nvPr/>
        </p:nvCxnSpPr>
        <p:spPr>
          <a:xfrm>
            <a:off x="4869978" y="3187415"/>
            <a:ext cx="10004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7" name="Shape 1177"/>
          <p:cNvCxnSpPr/>
          <p:nvPr/>
        </p:nvCxnSpPr>
        <p:spPr>
          <a:xfrm rot="10800000" flipH="1">
            <a:off x="4885991" y="3843484"/>
            <a:ext cx="9686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8" name="Shape 1178"/>
          <p:cNvSpPr txBox="1"/>
          <p:nvPr/>
        </p:nvSpPr>
        <p:spPr>
          <a:xfrm>
            <a:off x="5043834" y="3364346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W2</a:t>
            </a:r>
          </a:p>
        </p:txBody>
      </p:sp>
      <p:sp>
        <p:nvSpPr>
          <p:cNvPr id="1179" name="Shape 1179"/>
          <p:cNvSpPr txBox="1"/>
          <p:nvPr/>
        </p:nvSpPr>
        <p:spPr>
          <a:xfrm>
            <a:off x="236835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3072</a:t>
            </a:r>
          </a:p>
        </p:txBody>
      </p:sp>
      <p:sp>
        <p:nvSpPr>
          <p:cNvPr id="1180" name="Shape 1180"/>
          <p:cNvSpPr txBox="1"/>
          <p:nvPr/>
        </p:nvSpPr>
        <p:spPr>
          <a:xfrm>
            <a:off x="434080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100</a:t>
            </a:r>
          </a:p>
        </p:txBody>
      </p:sp>
      <p:sp>
        <p:nvSpPr>
          <p:cNvPr id="1181" name="Shape 1181"/>
          <p:cNvSpPr txBox="1"/>
          <p:nvPr/>
        </p:nvSpPr>
        <p:spPr>
          <a:xfrm>
            <a:off x="5874250" y="395842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920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0"/>
      <p:bldP spid="1170" grpId="0" animBg="1"/>
      <p:bldP spid="1171" grpId="0" animBg="1"/>
      <p:bldP spid="1174" grpId="0"/>
      <p:bldP spid="1175" grpId="0" animBg="1"/>
      <p:bldP spid="1178" grpId="0"/>
      <p:bldP spid="1179" grpId="0"/>
      <p:bldP spid="1180" grpId="0"/>
      <p:bldP spid="118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 txBox="1"/>
          <p:nvPr/>
        </p:nvSpPr>
        <p:spPr>
          <a:xfrm>
            <a:off x="561725" y="327075"/>
            <a:ext cx="6648900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Neural Network: </a:t>
            </a:r>
            <a:r>
              <a:rPr lang="en" sz="2400"/>
              <a:t>without the brain stuff</a:t>
            </a:r>
          </a:p>
        </p:txBody>
      </p:sp>
      <p:pic>
        <p:nvPicPr>
          <p:cNvPr id="1211" name="Shape 1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Shape 1212"/>
          <p:cNvSpPr txBox="1"/>
          <p:nvPr/>
        </p:nvSpPr>
        <p:spPr>
          <a:xfrm>
            <a:off x="575950" y="14658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(</a:t>
            </a:r>
            <a:r>
              <a:rPr lang="en" sz="2400" b="1"/>
              <a:t>Before</a:t>
            </a:r>
            <a:r>
              <a:rPr lang="en" sz="2400"/>
              <a:t>) Linear score function:</a:t>
            </a:r>
          </a:p>
        </p:txBody>
      </p:sp>
      <p:sp>
        <p:nvSpPr>
          <p:cNvPr id="1213" name="Shape 1213"/>
          <p:cNvSpPr txBox="1"/>
          <p:nvPr/>
        </p:nvSpPr>
        <p:spPr>
          <a:xfrm>
            <a:off x="650150" y="2271325"/>
            <a:ext cx="4771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Now</a:t>
            </a:r>
            <a:r>
              <a:rPr lang="en" sz="2400" dirty="0"/>
              <a:t>) 2-layer Neural Network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or 3-layer Neural Network</a:t>
            </a:r>
          </a:p>
        </p:txBody>
      </p:sp>
      <p:pic>
        <p:nvPicPr>
          <p:cNvPr id="1214" name="Shape 1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252550"/>
            <a:ext cx="3554875" cy="4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Shape 1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941" y="3570540"/>
            <a:ext cx="5424259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3602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2000" dirty="0"/>
              <a:t>T</a:t>
            </a:r>
            <a:r>
              <a:rPr lang="en" sz="2000" dirty="0"/>
              <a:t>raining a 2-layer Neural Network needs ~11 lines</a:t>
            </a:r>
            <a:r>
              <a:rPr lang="en-US" sz="2000" dirty="0"/>
              <a:t> </a:t>
            </a:r>
            <a:r>
              <a:rPr lang="en" sz="2000" dirty="0"/>
              <a:t>(Python)</a:t>
            </a:r>
          </a:p>
        </p:txBody>
      </p:sp>
      <p:sp>
        <p:nvSpPr>
          <p:cNvPr id="1223" name="Shape 1223"/>
          <p:cNvSpPr txBox="1"/>
          <p:nvPr/>
        </p:nvSpPr>
        <p:spPr>
          <a:xfrm>
            <a:off x="345576" y="742461"/>
            <a:ext cx="7019728" cy="4270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mr-IN">
                <a:latin typeface="Courier"/>
                <a:cs typeface="Courier"/>
              </a:rPr>
              <a:t>X = </a:t>
            </a:r>
            <a:r>
              <a:rPr lang="ro-RO" err="1">
                <a:latin typeface="Courier"/>
                <a:cs typeface="Courier"/>
              </a:rPr>
              <a:t>np.array</a:t>
            </a:r>
            <a:r>
              <a:rPr lang="ro-RO">
                <a:latin typeface="Courier"/>
                <a:cs typeface="Courier"/>
              </a:rPr>
              <a:t>([</a:t>
            </a:r>
            <a:r>
              <a:rPr lang="mr-IN">
                <a:latin typeface="Courier"/>
                <a:cs typeface="Courier"/>
              </a:rPr>
              <a:t>[0,0,1</a:t>
            </a:r>
            <a:r>
              <a:rPr lang="ro-RO">
                <a:latin typeface="Courier"/>
                <a:cs typeface="Courier"/>
              </a:rPr>
              <a:t>],[</a:t>
            </a:r>
            <a:r>
              <a:rPr lang="mr-IN">
                <a:latin typeface="Courier"/>
                <a:cs typeface="Courier"/>
              </a:rPr>
              <a:t>0,1,1</a:t>
            </a:r>
            <a:r>
              <a:rPr lang="en-US">
                <a:latin typeface="Courier"/>
                <a:cs typeface="Courier"/>
              </a:rPr>
              <a:t>],[</a:t>
            </a:r>
            <a:r>
              <a:rPr lang="mr-IN">
                <a:latin typeface="Courier"/>
                <a:cs typeface="Courier"/>
              </a:rPr>
              <a:t>1,0,1</a:t>
            </a:r>
            <a:r>
              <a:rPr lang="en-US">
                <a:latin typeface="Courier"/>
                <a:cs typeface="Courier"/>
              </a:rPr>
              <a:t>],[</a:t>
            </a:r>
            <a:r>
              <a:rPr lang="mr-IN">
                <a:latin typeface="Courier"/>
                <a:cs typeface="Courier"/>
              </a:rPr>
              <a:t>1,1,1]</a:t>
            </a:r>
            <a:r>
              <a:rPr lang="en-US">
                <a:latin typeface="Courier"/>
                <a:cs typeface="Courier"/>
              </a:rPr>
              <a:t>])</a:t>
            </a:r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latin typeface="Courier"/>
                <a:cs typeface="Courier"/>
              </a:rPr>
              <a:t>Y = </a:t>
            </a:r>
            <a:r>
              <a:rPr lang="en-US" err="1">
                <a:latin typeface="Courier"/>
                <a:cs typeface="Courier"/>
              </a:rPr>
              <a:t>np.array</a:t>
            </a:r>
            <a:r>
              <a:rPr lang="en-US">
                <a:latin typeface="Courier"/>
                <a:cs typeface="Courier"/>
              </a:rPr>
              <a:t>([</a:t>
            </a:r>
            <a:r>
              <a:rPr lang="mr-IN">
                <a:latin typeface="Courier"/>
                <a:cs typeface="Courier"/>
              </a:rPr>
              <a:t>[0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1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1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0]</a:t>
            </a:r>
            <a:r>
              <a:rPr lang="en-US">
                <a:latin typeface="Courier"/>
                <a:cs typeface="Courier"/>
              </a:rPr>
              <a:t>]).T</a:t>
            </a:r>
            <a:endParaRPr lang="mr-IN">
              <a:latin typeface="Courier"/>
              <a:cs typeface="Courier"/>
            </a:endParaRPr>
          </a:p>
          <a:p>
            <a:pPr lvl="0"/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latin typeface="Courier"/>
                <a:cs typeface="Courier"/>
              </a:rPr>
              <a:t>W0 = 2 *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rand</a:t>
            </a:r>
            <a:r>
              <a:rPr lang="en-US" err="1">
                <a:latin typeface="Courier"/>
                <a:cs typeface="Courier"/>
              </a:rPr>
              <a:t>om.random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(3,4)</a:t>
            </a:r>
            <a:r>
              <a:rPr lang="en-US">
                <a:latin typeface="Courier"/>
                <a:cs typeface="Courier"/>
              </a:rPr>
              <a:t>)</a:t>
            </a:r>
            <a:r>
              <a:rPr lang="mr-IN">
                <a:latin typeface="Courier"/>
                <a:cs typeface="Courier"/>
              </a:rPr>
              <a:t> - 1</a:t>
            </a:r>
          </a:p>
          <a:p>
            <a:pPr lvl="0"/>
            <a:r>
              <a:rPr lang="mr-IN">
                <a:latin typeface="Courier"/>
                <a:cs typeface="Courier"/>
              </a:rPr>
              <a:t>W1 = 2 *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rand</a:t>
            </a:r>
            <a:r>
              <a:rPr lang="en-US" err="1">
                <a:latin typeface="Courier"/>
                <a:cs typeface="Courier"/>
              </a:rPr>
              <a:t>om.random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(4,1)</a:t>
            </a:r>
            <a:r>
              <a:rPr lang="en-US">
                <a:latin typeface="Courier"/>
                <a:cs typeface="Courier"/>
              </a:rPr>
              <a:t>)</a:t>
            </a:r>
            <a:r>
              <a:rPr lang="mr-IN">
                <a:latin typeface="Courier"/>
                <a:cs typeface="Courier"/>
              </a:rPr>
              <a:t> - 1</a:t>
            </a:r>
          </a:p>
          <a:p>
            <a:pPr lvl="0"/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solidFill>
                  <a:srgbClr val="0000FF"/>
                </a:solidFill>
                <a:latin typeface="Courier"/>
                <a:cs typeface="Courier"/>
              </a:rPr>
              <a:t>for</a:t>
            </a:r>
            <a:r>
              <a:rPr lang="mr-IN">
                <a:latin typeface="Courier"/>
                <a:cs typeface="Courier"/>
              </a:rPr>
              <a:t> </a:t>
            </a:r>
            <a:r>
              <a:rPr lang="mr-IN" err="1">
                <a:latin typeface="Courier"/>
                <a:cs typeface="Courier"/>
              </a:rPr>
              <a:t>i</a:t>
            </a:r>
            <a:r>
              <a:rPr lang="mr-IN">
                <a:latin typeface="Courier"/>
                <a:cs typeface="Courier"/>
              </a:rPr>
              <a:t> </a:t>
            </a:r>
            <a:r>
              <a:rPr lang="en-US">
                <a:latin typeface="Courier"/>
                <a:cs typeface="Courier"/>
              </a:rPr>
              <a:t>in range(</a:t>
            </a:r>
            <a:r>
              <a:rPr lang="mr-IN">
                <a:latin typeface="Courier"/>
                <a:cs typeface="Courier"/>
              </a:rPr>
              <a:t>5000</a:t>
            </a:r>
            <a:r>
              <a:rPr lang="en-US">
                <a:latin typeface="Courier"/>
                <a:cs typeface="Courier"/>
              </a:rPr>
              <a:t>):</a:t>
            </a:r>
            <a:endParaRPr lang="mr-IN">
              <a:latin typeface="Courier"/>
              <a:cs typeface="Courier"/>
            </a:endParaRPr>
          </a:p>
          <a:p>
            <a:pPr lvl="0"/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forward pass</a:t>
            </a:r>
          </a:p>
          <a:p>
            <a:pPr lvl="0"/>
            <a:r>
              <a:rPr lang="mr-IN">
                <a:latin typeface="Courier"/>
                <a:cs typeface="Courier"/>
              </a:rPr>
              <a:t>    l1 = 1 / (1 +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exp</a:t>
            </a:r>
            <a:r>
              <a:rPr lang="mr-IN">
                <a:latin typeface="Courier"/>
                <a:cs typeface="Courier"/>
              </a:rPr>
              <a:t>(-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X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 W0)))</a:t>
            </a:r>
          </a:p>
          <a:p>
            <a:pPr lvl="0"/>
            <a:r>
              <a:rPr lang="mr-IN">
                <a:latin typeface="Courier"/>
                <a:cs typeface="Courier"/>
              </a:rPr>
              <a:t>    l2 = 1 / (1 + </a:t>
            </a:r>
            <a:r>
              <a:rPr lang="en-US">
                <a:latin typeface="Courier"/>
                <a:cs typeface="Courier"/>
              </a:rPr>
              <a:t>np.</a:t>
            </a:r>
            <a:r>
              <a:rPr lang="mr-IN" err="1">
                <a:latin typeface="Courier"/>
                <a:cs typeface="Courier"/>
              </a:rPr>
              <a:t>exp</a:t>
            </a:r>
            <a:r>
              <a:rPr lang="mr-IN">
                <a:latin typeface="Courier"/>
                <a:cs typeface="Courier"/>
              </a:rPr>
              <a:t>(-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mr-IN">
                <a:latin typeface="Courier"/>
                <a:cs typeface="Courier"/>
              </a:rPr>
              <a:t>(l1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 W1)))</a:t>
            </a:r>
          </a:p>
          <a:p>
            <a:pPr lvl="0"/>
            <a:r>
              <a:rPr lang="mr-IN">
                <a:latin typeface="Courier"/>
                <a:cs typeface="Courier"/>
              </a:rPr>
              <a:t>    </a:t>
            </a:r>
          </a:p>
          <a:p>
            <a:pPr lvl="0"/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backward pass</a:t>
            </a:r>
          </a:p>
          <a:p>
            <a:pPr lvl="0"/>
            <a:r>
              <a:rPr lang="mr-IN">
                <a:latin typeface="Courier"/>
                <a:cs typeface="Courier"/>
              </a:rPr>
              <a:t>    delta_l2 = (Y - l2) * (l2 * (1 - l2))</a:t>
            </a:r>
          </a:p>
          <a:p>
            <a:pPr lvl="0"/>
            <a:r>
              <a:rPr lang="mr-IN">
                <a:latin typeface="Courier"/>
                <a:cs typeface="Courier"/>
              </a:rPr>
              <a:t>    delta_l1 = 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mr-IN">
                <a:latin typeface="Courier"/>
                <a:cs typeface="Courier"/>
              </a:rPr>
              <a:t>(delta_l2</a:t>
            </a:r>
            <a:r>
              <a:rPr lang="en-US">
                <a:latin typeface="Courier"/>
                <a:cs typeface="Courier"/>
              </a:rPr>
              <a:t>,</a:t>
            </a:r>
            <a:r>
              <a:rPr lang="mr-IN">
                <a:latin typeface="Courier"/>
                <a:cs typeface="Courier"/>
              </a:rPr>
              <a:t> W1</a:t>
            </a:r>
            <a:r>
              <a:rPr lang="en-US">
                <a:latin typeface="Courier"/>
                <a:cs typeface="Courier"/>
              </a:rPr>
              <a:t>.T</a:t>
            </a:r>
            <a:r>
              <a:rPr lang="mr-IN">
                <a:latin typeface="Courier"/>
                <a:cs typeface="Courier"/>
              </a:rPr>
              <a:t>) * (l1 * (1 - l1))</a:t>
            </a:r>
          </a:p>
          <a:p>
            <a:pPr lvl="0"/>
            <a:r>
              <a:rPr lang="mr-IN">
                <a:latin typeface="Courier"/>
                <a:cs typeface="Courier"/>
              </a:rPr>
              <a:t>    </a:t>
            </a:r>
          </a:p>
          <a:p>
            <a:pPr lvl="0"/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gradient descent</a:t>
            </a:r>
          </a:p>
          <a:p>
            <a:pPr lvl="0"/>
            <a:r>
              <a:rPr lang="mr-IN">
                <a:latin typeface="Courier"/>
                <a:cs typeface="Courier"/>
              </a:rPr>
              <a:t>    W1 = W1 + 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l1</a:t>
            </a:r>
            <a:r>
              <a:rPr lang="en-US">
                <a:latin typeface="Courier"/>
                <a:cs typeface="Courier"/>
              </a:rPr>
              <a:t>.T,</a:t>
            </a:r>
            <a:r>
              <a:rPr lang="mr-IN">
                <a:latin typeface="Courier"/>
                <a:cs typeface="Courier"/>
              </a:rPr>
              <a:t> delta_l2</a:t>
            </a:r>
            <a:r>
              <a:rPr lang="en-US">
                <a:latin typeface="Courier"/>
                <a:cs typeface="Courier"/>
              </a:rPr>
              <a:t>)</a:t>
            </a:r>
            <a:endParaRPr lang="mr-IN">
              <a:latin typeface="Courier"/>
              <a:cs typeface="Courier"/>
            </a:endParaRPr>
          </a:p>
          <a:p>
            <a:pPr lvl="0"/>
            <a:r>
              <a:rPr lang="mr-IN">
                <a:latin typeface="Courier"/>
                <a:cs typeface="Courier"/>
              </a:rPr>
              <a:t>    W0 = W0 + </a:t>
            </a:r>
            <a:r>
              <a:rPr lang="en-US" err="1">
                <a:latin typeface="Courier"/>
                <a:cs typeface="Courier"/>
              </a:rPr>
              <a:t>np.matmul</a:t>
            </a:r>
            <a:r>
              <a:rPr lang="en-US">
                <a:latin typeface="Courier"/>
                <a:cs typeface="Courier"/>
              </a:rPr>
              <a:t>(</a:t>
            </a:r>
            <a:r>
              <a:rPr lang="mr-IN">
                <a:latin typeface="Courier"/>
                <a:cs typeface="Courier"/>
              </a:rPr>
              <a:t>X</a:t>
            </a:r>
            <a:r>
              <a:rPr lang="en-US">
                <a:latin typeface="Courier"/>
                <a:cs typeface="Courier"/>
              </a:rPr>
              <a:t>.T,</a:t>
            </a:r>
            <a:r>
              <a:rPr lang="mr-IN">
                <a:latin typeface="Courier"/>
                <a:cs typeface="Courier"/>
              </a:rPr>
              <a:t> delta_l1</a:t>
            </a:r>
            <a:r>
              <a:rPr lang="en-US">
                <a:latin typeface="Courier"/>
                <a:cs typeface="Courier"/>
              </a:rPr>
              <a:t>)</a:t>
            </a:r>
            <a:endParaRPr lang="mr-IN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7772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Shape 246"/>
          <p:cNvCxnSpPr/>
          <p:nvPr/>
        </p:nvCxnSpPr>
        <p:spPr>
          <a:xfrm>
            <a:off x="98375" y="4073775"/>
            <a:ext cx="5393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002" y="1006537"/>
            <a:ext cx="1140230" cy="125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996" y="1006538"/>
            <a:ext cx="1258543" cy="125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41" y="1006559"/>
            <a:ext cx="1211051" cy="1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72825" y="124025"/>
            <a:ext cx="747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Suppose: 3 training examples, 3 classes.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With some W the scores                           are: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25125" y="2419525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cat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25125" y="35765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frog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125125" y="2999050"/>
            <a:ext cx="1314599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car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16517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3.2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6517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5.1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575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-1.7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30995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4.9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0995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1.3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0995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2.0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318725" y="34579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-3.1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471125" y="29245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2.5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471125" y="2391125"/>
            <a:ext cx="12110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2.2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0" y="47952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Shape 265"/>
          <p:cNvCxnSpPr/>
          <p:nvPr/>
        </p:nvCxnSpPr>
        <p:spPr>
          <a:xfrm>
            <a:off x="5679900" y="12402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6" name="Shape 266"/>
          <p:cNvSpPr txBox="1"/>
          <p:nvPr/>
        </p:nvSpPr>
        <p:spPr>
          <a:xfrm>
            <a:off x="5903050" y="17457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Multiclass SVM loss: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Shape 267"/>
              <p:cNvSpPr txBox="1"/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ro-RO" dirty="0"/>
                  <a:t>Given an </a:t>
                </a:r>
                <a:r>
                  <a:rPr lang="ro-RO" dirty="0" err="1"/>
                  <a:t>example</a:t>
                </a:r>
                <a:r>
                  <a:rPr lang="ro-RO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dirty="0"/>
                  <a:t>,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image and</a:t>
                </a:r>
              </a:p>
              <a:p>
                <a:r>
                  <a:rPr lang="ro-RO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is the (integer) label,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and using the shorthand for the scores vector: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the SVM loss has the form: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267" name="Shape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25" y="640150"/>
                <a:ext cx="3128100" cy="2895299"/>
              </a:xfrm>
              <a:prstGeom prst="rect">
                <a:avLst/>
              </a:prstGeom>
              <a:blipFill>
                <a:blip r:embed="rId7"/>
                <a:stretch>
                  <a:fillRect l="-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2" name="Shape 2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8017" y="274656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3" name="Shape 273"/>
          <p:cNvSpPr txBox="1"/>
          <p:nvPr/>
        </p:nvSpPr>
        <p:spPr>
          <a:xfrm>
            <a:off x="5812300" y="3099275"/>
            <a:ext cx="31281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max(0, 2.2 - (-3.1) + 1)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   +max(0, 2.5 - (-3.1) + 1)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max(0, 6.3) + max(0, 6.6)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6.3 + 6.6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= 12.9</a:t>
            </a:r>
          </a:p>
        </p:txBody>
      </p:sp>
      <p:sp>
        <p:nvSpPr>
          <p:cNvPr id="274" name="Shape 274"/>
          <p:cNvSpPr/>
          <p:nvPr/>
        </p:nvSpPr>
        <p:spPr>
          <a:xfrm>
            <a:off x="4132625" y="240057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3229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98375" y="4048425"/>
            <a:ext cx="1258499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Losses: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705673" y="396458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2.9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309300" y="396457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12.9</a:t>
            </a:r>
          </a:p>
        </p:txBody>
      </p:sp>
      <p:pic>
        <p:nvPicPr>
          <p:cNvPr id="34" name="Shape 169">
            <a:extLst>
              <a:ext uri="{FF2B5EF4-FFF2-40B4-BE49-F238E27FC236}">
                <a16:creationId xmlns:a16="http://schemas.microsoft.com/office/drawing/2014/main" id="{ECA41F79-7C9F-2D46-AFED-98DF3865EBD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05584" y="2083786"/>
            <a:ext cx="1142639" cy="23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5208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The 2-layer neural network implemented in the previous slide</a:t>
            </a:r>
            <a:endParaRPr lang="en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10182A-8604-9542-B75E-5D9D44D23AAE}"/>
              </a:ext>
            </a:extLst>
          </p:cNvPr>
          <p:cNvSpPr/>
          <p:nvPr/>
        </p:nvSpPr>
        <p:spPr>
          <a:xfrm>
            <a:off x="1135510" y="213836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EA9942-0587-414A-9E2A-BFC2398EBDEE}"/>
              </a:ext>
            </a:extLst>
          </p:cNvPr>
          <p:cNvSpPr/>
          <p:nvPr/>
        </p:nvSpPr>
        <p:spPr>
          <a:xfrm>
            <a:off x="1135511" y="123920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A268F2-9921-FE4F-A028-788BC16B51BB}"/>
              </a:ext>
            </a:extLst>
          </p:cNvPr>
          <p:cNvSpPr/>
          <p:nvPr/>
        </p:nvSpPr>
        <p:spPr>
          <a:xfrm>
            <a:off x="1135510" y="303752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C114C-BA62-0947-8748-5AD7172A1A91}"/>
              </a:ext>
            </a:extLst>
          </p:cNvPr>
          <p:cNvSpPr/>
          <p:nvPr/>
        </p:nvSpPr>
        <p:spPr>
          <a:xfrm>
            <a:off x="3238631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18E6E0-238D-4043-8C1E-5AA158A8596D}"/>
              </a:ext>
            </a:extLst>
          </p:cNvPr>
          <p:cNvSpPr/>
          <p:nvPr/>
        </p:nvSpPr>
        <p:spPr>
          <a:xfrm>
            <a:off x="3238630" y="170555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B80834-A944-F84C-934B-114B360F64C9}"/>
              </a:ext>
            </a:extLst>
          </p:cNvPr>
          <p:cNvSpPr/>
          <p:nvPr/>
        </p:nvSpPr>
        <p:spPr>
          <a:xfrm>
            <a:off x="3238630" y="2765199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B03406-8977-964F-AB0C-ACB0ABDD1551}"/>
              </a:ext>
            </a:extLst>
          </p:cNvPr>
          <p:cNvSpPr/>
          <p:nvPr/>
        </p:nvSpPr>
        <p:spPr>
          <a:xfrm>
            <a:off x="3238629" y="3824848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B33FBE-8787-3849-9ED6-C981FC3F20E1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 flipV="1">
            <a:off x="1597424" y="714195"/>
            <a:ext cx="1708853" cy="758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B4C3E6-67F2-5344-BEFA-A6164AA52DB8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 flipV="1">
            <a:off x="1597423" y="879073"/>
            <a:ext cx="1641208" cy="14924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DDCF8-5F65-BD4F-B0A5-C2F00E06C376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1597423" y="1043951"/>
            <a:ext cx="1708854" cy="22267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D40129-CFE3-F346-A0B6-4163B05DD9B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1597424" y="1472378"/>
            <a:ext cx="1708852" cy="301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6118AE-323E-EB46-9767-527307539C18}"/>
              </a:ext>
            </a:extLst>
          </p:cNvPr>
          <p:cNvCxnSpPr>
            <a:cxnSpLocks/>
            <a:stCxn id="2" idx="6"/>
            <a:endCxn id="8" idx="2"/>
          </p:cNvCxnSpPr>
          <p:nvPr/>
        </p:nvCxnSpPr>
        <p:spPr>
          <a:xfrm flipV="1">
            <a:off x="1597423" y="1938722"/>
            <a:ext cx="1641207" cy="43281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F5C3F1-A55A-1542-A216-52BB9D4280AA}"/>
              </a:ext>
            </a:extLst>
          </p:cNvPr>
          <p:cNvCxnSpPr>
            <a:cxnSpLocks/>
            <a:stCxn id="6" idx="6"/>
            <a:endCxn id="8" idx="3"/>
          </p:cNvCxnSpPr>
          <p:nvPr/>
        </p:nvCxnSpPr>
        <p:spPr>
          <a:xfrm flipV="1">
            <a:off x="1597423" y="2103600"/>
            <a:ext cx="1708853" cy="1167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47510C-B397-6641-829B-3D11F8ACD407}"/>
              </a:ext>
            </a:extLst>
          </p:cNvPr>
          <p:cNvCxnSpPr>
            <a:cxnSpLocks/>
            <a:stCxn id="5" idx="6"/>
            <a:endCxn id="9" idx="1"/>
          </p:cNvCxnSpPr>
          <p:nvPr/>
        </p:nvCxnSpPr>
        <p:spPr>
          <a:xfrm>
            <a:off x="1597424" y="1472378"/>
            <a:ext cx="1708852" cy="1361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362EB4-0653-6B4E-9EFB-A10932C99F5F}"/>
              </a:ext>
            </a:extLst>
          </p:cNvPr>
          <p:cNvCxnSpPr>
            <a:cxnSpLocks/>
            <a:stCxn id="5" idx="6"/>
            <a:endCxn id="10" idx="1"/>
          </p:cNvCxnSpPr>
          <p:nvPr/>
        </p:nvCxnSpPr>
        <p:spPr>
          <a:xfrm>
            <a:off x="1597424" y="1472378"/>
            <a:ext cx="1708851" cy="2420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50E059-7247-5D40-A37A-AD85738D2BAE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>
            <a:off x="1597423" y="2371538"/>
            <a:ext cx="1641207" cy="626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22BEA3-A22E-244D-9E10-75A24BAF40C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>
            <a:off x="1597423" y="3270698"/>
            <a:ext cx="1708852" cy="952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2631E7-4FD2-0C4F-8A79-28C8F0C6CA6E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1597423" y="3163249"/>
            <a:ext cx="1708853" cy="107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9D91C7-92E1-344E-AC39-257065B86A86}"/>
              </a:ext>
            </a:extLst>
          </p:cNvPr>
          <p:cNvCxnSpPr>
            <a:cxnSpLocks/>
            <a:stCxn id="2" idx="6"/>
            <a:endCxn id="10" idx="2"/>
          </p:cNvCxnSpPr>
          <p:nvPr/>
        </p:nvCxnSpPr>
        <p:spPr>
          <a:xfrm>
            <a:off x="1597423" y="2371538"/>
            <a:ext cx="1641206" cy="1686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8B25F05-E73A-E548-893B-3C6220332907}"/>
              </a:ext>
            </a:extLst>
          </p:cNvPr>
          <p:cNvSpPr txBox="1"/>
          <p:nvPr/>
        </p:nvSpPr>
        <p:spPr>
          <a:xfrm>
            <a:off x="2092524" y="735345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1,1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B75EF-92E7-BF4C-AF1C-E0C3054D71C9}"/>
              </a:ext>
            </a:extLst>
          </p:cNvPr>
          <p:cNvSpPr txBox="1"/>
          <p:nvPr/>
        </p:nvSpPr>
        <p:spPr>
          <a:xfrm>
            <a:off x="2162876" y="11134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2,1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0662DC-DEF2-6249-A458-4468007ED948}"/>
              </a:ext>
            </a:extLst>
          </p:cNvPr>
          <p:cNvSpPr txBox="1"/>
          <p:nvPr/>
        </p:nvSpPr>
        <p:spPr>
          <a:xfrm>
            <a:off x="2808403" y="134755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3,1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E6001-1D12-4C47-AD5F-0A115D34888E}"/>
              </a:ext>
            </a:extLst>
          </p:cNvPr>
          <p:cNvSpPr txBox="1"/>
          <p:nvPr/>
        </p:nvSpPr>
        <p:spPr>
          <a:xfrm>
            <a:off x="2802520" y="324253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w</a:t>
            </a:r>
            <a:r>
              <a:rPr lang="en-US" baseline="-25000">
                <a:solidFill>
                  <a:srgbClr val="0070C0"/>
                </a:solidFill>
              </a:rPr>
              <a:t>1,4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999752-9669-8148-AC76-DBA7C975FDB7}"/>
              </a:ext>
            </a:extLst>
          </p:cNvPr>
          <p:cNvSpPr txBox="1"/>
          <p:nvPr/>
        </p:nvSpPr>
        <p:spPr>
          <a:xfrm>
            <a:off x="2132396" y="3333976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w</a:t>
            </a:r>
            <a:r>
              <a:rPr lang="en-US" baseline="-25000">
                <a:solidFill>
                  <a:srgbClr val="0070C0"/>
                </a:solidFill>
              </a:rPr>
              <a:t>2,4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2A614D-1BFB-B345-9B7D-C5C8CA0D47E9}"/>
              </a:ext>
            </a:extLst>
          </p:cNvPr>
          <p:cNvSpPr txBox="1"/>
          <p:nvPr/>
        </p:nvSpPr>
        <p:spPr>
          <a:xfrm>
            <a:off x="2086676" y="372942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w</a:t>
            </a:r>
            <a:r>
              <a:rPr lang="en-US" baseline="-2500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B7C6E0-FEF1-6249-8B52-245FDD2296CC}"/>
              </a:ext>
            </a:extLst>
          </p:cNvPr>
          <p:cNvSpPr txBox="1"/>
          <p:nvPr/>
        </p:nvSpPr>
        <p:spPr>
          <a:xfrm>
            <a:off x="1404729" y="4169858"/>
            <a:ext cx="190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baseline="-25000">
                <a:solidFill>
                  <a:srgbClr val="FF0000"/>
                </a:solidFill>
              </a:rPr>
              <a:t>1,1</a:t>
            </a:r>
            <a:r>
              <a:rPr lang="en-US" sz="1600"/>
              <a:t>  w</a:t>
            </a:r>
            <a:r>
              <a:rPr lang="en-US" sz="1600" baseline="-25000"/>
              <a:t>1,2</a:t>
            </a:r>
            <a:r>
              <a:rPr lang="en-US" sz="1600"/>
              <a:t>  w</a:t>
            </a:r>
            <a:r>
              <a:rPr lang="en-US" sz="1600" baseline="-25000"/>
              <a:t>1,3</a:t>
            </a:r>
            <a:r>
              <a:rPr lang="en-US" sz="1600"/>
              <a:t>  </a:t>
            </a:r>
            <a:r>
              <a:rPr lang="en-US" sz="1600">
                <a:solidFill>
                  <a:srgbClr val="0070C0"/>
                </a:solidFill>
              </a:rPr>
              <a:t>w</a:t>
            </a:r>
            <a:r>
              <a:rPr lang="en-US" sz="1600" baseline="-25000">
                <a:solidFill>
                  <a:srgbClr val="0070C0"/>
                </a:solidFill>
              </a:rPr>
              <a:t>1,4</a:t>
            </a:r>
          </a:p>
          <a:p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baseline="-25000">
                <a:solidFill>
                  <a:srgbClr val="FF0000"/>
                </a:solidFill>
              </a:rPr>
              <a:t>2,1</a:t>
            </a:r>
            <a:r>
              <a:rPr lang="en-US" sz="1600"/>
              <a:t>  w</a:t>
            </a:r>
            <a:r>
              <a:rPr lang="en-US" sz="1600" baseline="-25000"/>
              <a:t>2,2</a:t>
            </a:r>
            <a:r>
              <a:rPr lang="en-US" sz="1600"/>
              <a:t>  w</a:t>
            </a:r>
            <a:r>
              <a:rPr lang="en-US" sz="1600" baseline="-25000"/>
              <a:t>2,3</a:t>
            </a:r>
            <a:r>
              <a:rPr lang="en-US" sz="1600"/>
              <a:t>  </a:t>
            </a:r>
            <a:r>
              <a:rPr lang="en-US" sz="1600">
                <a:solidFill>
                  <a:srgbClr val="0070C0"/>
                </a:solidFill>
              </a:rPr>
              <a:t>w</a:t>
            </a:r>
            <a:r>
              <a:rPr lang="en-US" sz="1600" baseline="-25000">
                <a:solidFill>
                  <a:srgbClr val="0070C0"/>
                </a:solidFill>
              </a:rPr>
              <a:t>2,4</a:t>
            </a:r>
          </a:p>
          <a:p>
            <a:r>
              <a:rPr lang="en-US" sz="1600">
                <a:solidFill>
                  <a:srgbClr val="FF0000"/>
                </a:solidFill>
              </a:rPr>
              <a:t>w</a:t>
            </a:r>
            <a:r>
              <a:rPr lang="en-US" sz="1600" baseline="-25000">
                <a:solidFill>
                  <a:srgbClr val="FF0000"/>
                </a:solidFill>
              </a:rPr>
              <a:t>3,1</a:t>
            </a:r>
            <a:r>
              <a:rPr lang="en-US" sz="1600"/>
              <a:t>  w</a:t>
            </a:r>
            <a:r>
              <a:rPr lang="en-US" sz="1600" baseline="-25000"/>
              <a:t>3,2</a:t>
            </a:r>
            <a:r>
              <a:rPr lang="en-US" sz="1600"/>
              <a:t>  w</a:t>
            </a:r>
            <a:r>
              <a:rPr lang="en-US" sz="1600" baseline="-25000"/>
              <a:t>3,3</a:t>
            </a:r>
            <a:r>
              <a:rPr lang="en-US" sz="1600"/>
              <a:t>  </a:t>
            </a:r>
            <a:r>
              <a:rPr lang="en-US" sz="1600">
                <a:solidFill>
                  <a:srgbClr val="0070C0"/>
                </a:solidFill>
              </a:rPr>
              <a:t>w</a:t>
            </a:r>
            <a:r>
              <a:rPr lang="en-US" sz="1600" baseline="-2500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E8D781-BD0C-7E4B-8E78-6F64B2527A68}"/>
              </a:ext>
            </a:extLst>
          </p:cNvPr>
          <p:cNvSpPr txBox="1"/>
          <p:nvPr/>
        </p:nvSpPr>
        <p:spPr>
          <a:xfrm>
            <a:off x="845929" y="445178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0  </a:t>
            </a:r>
            <a:r>
              <a:rPr lang="en-US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/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/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/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/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A9DBBC08-07D5-ED46-ABF8-1339D14F10BA}"/>
              </a:ext>
            </a:extLst>
          </p:cNvPr>
          <p:cNvSpPr txBox="1"/>
          <p:nvPr/>
        </p:nvSpPr>
        <p:spPr>
          <a:xfrm>
            <a:off x="1134600" y="126404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x</a:t>
            </a:r>
            <a:r>
              <a:rPr lang="en-US" sz="1800" baseline="-25000"/>
              <a:t>i,1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56BCD7-C3DB-4A43-80BB-9E9E8A53B07D}"/>
              </a:ext>
            </a:extLst>
          </p:cNvPr>
          <p:cNvSpPr txBox="1"/>
          <p:nvPr/>
        </p:nvSpPr>
        <p:spPr>
          <a:xfrm>
            <a:off x="1130384" y="215654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x</a:t>
            </a:r>
            <a:r>
              <a:rPr lang="en-US" sz="1800" baseline="-25000"/>
              <a:t>i,2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D55424-ED96-7D45-ADF4-5935E96E9363}"/>
              </a:ext>
            </a:extLst>
          </p:cNvPr>
          <p:cNvSpPr txBox="1"/>
          <p:nvPr/>
        </p:nvSpPr>
        <p:spPr>
          <a:xfrm>
            <a:off x="1132634" y="306305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x</a:t>
            </a:r>
            <a:r>
              <a:rPr lang="en-US" sz="1800" baseline="-25000"/>
              <a:t>i,3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20BCD4D-8D13-2049-B848-4D1CB5DA8AC3}"/>
              </a:ext>
            </a:extLst>
          </p:cNvPr>
          <p:cNvSpPr/>
          <p:nvPr/>
        </p:nvSpPr>
        <p:spPr>
          <a:xfrm>
            <a:off x="4412730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D1DDE21-9DE6-1A48-AD11-481102D84A60}"/>
              </a:ext>
            </a:extLst>
          </p:cNvPr>
          <p:cNvCxnSpPr>
            <a:cxnSpLocks/>
            <a:stCxn id="7" idx="6"/>
            <a:endCxn id="77" idx="2"/>
          </p:cNvCxnSpPr>
          <p:nvPr/>
        </p:nvCxnSpPr>
        <p:spPr>
          <a:xfrm>
            <a:off x="3700544" y="879073"/>
            <a:ext cx="7121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7" name="Freeform 1226">
            <a:extLst>
              <a:ext uri="{FF2B5EF4-FFF2-40B4-BE49-F238E27FC236}">
                <a16:creationId xmlns:a16="http://schemas.microsoft.com/office/drawing/2014/main" id="{74338CB3-0C84-754A-B103-A9CC5A8E20E1}"/>
              </a:ext>
            </a:extLst>
          </p:cNvPr>
          <p:cNvSpPr/>
          <p:nvPr/>
        </p:nvSpPr>
        <p:spPr>
          <a:xfrm>
            <a:off x="4468218" y="742461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0FFF413-7690-C94E-B960-E44728A6FD20}"/>
              </a:ext>
            </a:extLst>
          </p:cNvPr>
          <p:cNvSpPr/>
          <p:nvPr/>
        </p:nvSpPr>
        <p:spPr>
          <a:xfrm>
            <a:off x="4405860" y="170809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3650FFD-9A73-FA4E-9EB3-8F916B34DAC2}"/>
              </a:ext>
            </a:extLst>
          </p:cNvPr>
          <p:cNvSpPr/>
          <p:nvPr/>
        </p:nvSpPr>
        <p:spPr>
          <a:xfrm>
            <a:off x="4461348" y="1804650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62AE33-86DD-E44A-837E-B4304E31C7C8}"/>
              </a:ext>
            </a:extLst>
          </p:cNvPr>
          <p:cNvSpPr/>
          <p:nvPr/>
        </p:nvSpPr>
        <p:spPr>
          <a:xfrm>
            <a:off x="4405860" y="277054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7461DF08-0FDF-B049-A9D2-A6E1FEB02213}"/>
              </a:ext>
            </a:extLst>
          </p:cNvPr>
          <p:cNvSpPr/>
          <p:nvPr/>
        </p:nvSpPr>
        <p:spPr>
          <a:xfrm>
            <a:off x="4461348" y="2867106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E7E3085-E58C-3F46-ABAE-E163A9DB6069}"/>
              </a:ext>
            </a:extLst>
          </p:cNvPr>
          <p:cNvSpPr/>
          <p:nvPr/>
        </p:nvSpPr>
        <p:spPr>
          <a:xfrm>
            <a:off x="4412730" y="382722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01DAF2B7-4562-E442-9699-CDE0194DA4F5}"/>
              </a:ext>
            </a:extLst>
          </p:cNvPr>
          <p:cNvSpPr/>
          <p:nvPr/>
        </p:nvSpPr>
        <p:spPr>
          <a:xfrm>
            <a:off x="4468218" y="392378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40553FF-6F45-B049-9F10-4C4A32A38A3F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3700542" y="1938723"/>
            <a:ext cx="705318" cy="2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49714C2-4CAC-EC42-A3D6-C79171DCBDD7}"/>
              </a:ext>
            </a:extLst>
          </p:cNvPr>
          <p:cNvCxnSpPr>
            <a:cxnSpLocks/>
            <a:stCxn id="9" idx="6"/>
            <a:endCxn id="89" idx="2"/>
          </p:cNvCxnSpPr>
          <p:nvPr/>
        </p:nvCxnSpPr>
        <p:spPr>
          <a:xfrm>
            <a:off x="3700543" y="2998371"/>
            <a:ext cx="705317" cy="5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BFDA551-11AA-6C49-A6C0-C89736A6853E}"/>
              </a:ext>
            </a:extLst>
          </p:cNvPr>
          <p:cNvCxnSpPr>
            <a:cxnSpLocks/>
            <a:stCxn id="10" idx="6"/>
            <a:endCxn id="91" idx="2"/>
          </p:cNvCxnSpPr>
          <p:nvPr/>
        </p:nvCxnSpPr>
        <p:spPr>
          <a:xfrm>
            <a:off x="3700542" y="4058020"/>
            <a:ext cx="712188" cy="2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333E6FF1-0E65-BF4B-8AF2-9A5B46CB0697}"/>
              </a:ext>
            </a:extLst>
          </p:cNvPr>
          <p:cNvSpPr/>
          <p:nvPr/>
        </p:nvSpPr>
        <p:spPr>
          <a:xfrm>
            <a:off x="5791310" y="213939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/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18245441-9799-3845-B12D-BA3860091116}"/>
              </a:ext>
            </a:extLst>
          </p:cNvPr>
          <p:cNvSpPr/>
          <p:nvPr/>
        </p:nvSpPr>
        <p:spPr>
          <a:xfrm>
            <a:off x="6965824" y="214154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4B64F483-A790-CE44-B058-849E6128B550}"/>
              </a:ext>
            </a:extLst>
          </p:cNvPr>
          <p:cNvSpPr/>
          <p:nvPr/>
        </p:nvSpPr>
        <p:spPr>
          <a:xfrm>
            <a:off x="7021312" y="223810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7400CF0-318B-8040-B05A-66A1445B7C8D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>
          <a:xfrm>
            <a:off x="6253223" y="2372568"/>
            <a:ext cx="712601" cy="21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5A345C5-4B6D-C44A-88F3-D70DFD965404}"/>
              </a:ext>
            </a:extLst>
          </p:cNvPr>
          <p:cNvCxnSpPr>
            <a:cxnSpLocks/>
            <a:stCxn id="77" idx="6"/>
            <a:endCxn id="103" idx="1"/>
          </p:cNvCxnSpPr>
          <p:nvPr/>
        </p:nvCxnSpPr>
        <p:spPr>
          <a:xfrm>
            <a:off x="4874643" y="879073"/>
            <a:ext cx="984313" cy="13286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C98617E-179B-7042-BC1F-0434E17E5AC4}"/>
              </a:ext>
            </a:extLst>
          </p:cNvPr>
          <p:cNvCxnSpPr>
            <a:cxnSpLocks/>
            <a:stCxn id="87" idx="6"/>
            <a:endCxn id="103" idx="2"/>
          </p:cNvCxnSpPr>
          <p:nvPr/>
        </p:nvCxnSpPr>
        <p:spPr>
          <a:xfrm>
            <a:off x="4867773" y="1941262"/>
            <a:ext cx="923537" cy="4313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87521F3-E853-C44C-B89A-35967D7E8DE9}"/>
              </a:ext>
            </a:extLst>
          </p:cNvPr>
          <p:cNvCxnSpPr>
            <a:cxnSpLocks/>
            <a:stCxn id="89" idx="6"/>
            <a:endCxn id="103" idx="2"/>
          </p:cNvCxnSpPr>
          <p:nvPr/>
        </p:nvCxnSpPr>
        <p:spPr>
          <a:xfrm flipV="1">
            <a:off x="4867773" y="2372568"/>
            <a:ext cx="923537" cy="631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A64C3B3-7245-B349-847D-98FA7EF2DA92}"/>
              </a:ext>
            </a:extLst>
          </p:cNvPr>
          <p:cNvCxnSpPr>
            <a:cxnSpLocks/>
            <a:stCxn id="91" idx="6"/>
            <a:endCxn id="103" idx="3"/>
          </p:cNvCxnSpPr>
          <p:nvPr/>
        </p:nvCxnSpPr>
        <p:spPr>
          <a:xfrm flipV="1">
            <a:off x="4874643" y="2537446"/>
            <a:ext cx="984313" cy="1522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E494062-4972-9843-8C28-CAD09F225EF7}"/>
              </a:ext>
            </a:extLst>
          </p:cNvPr>
          <p:cNvSpPr txBox="1"/>
          <p:nvPr/>
        </p:nvSpPr>
        <p:spPr>
          <a:xfrm>
            <a:off x="5084739" y="1173767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1,1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51BE64-DEA2-6A44-AC4D-B1539F19352F}"/>
              </a:ext>
            </a:extLst>
          </p:cNvPr>
          <p:cNvSpPr txBox="1"/>
          <p:nvPr/>
        </p:nvSpPr>
        <p:spPr>
          <a:xfrm>
            <a:off x="4891199" y="1784833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2,1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D10FD8-5E1C-AD46-85F8-A62C0B238D3A}"/>
              </a:ext>
            </a:extLst>
          </p:cNvPr>
          <p:cNvSpPr txBox="1"/>
          <p:nvPr/>
        </p:nvSpPr>
        <p:spPr>
          <a:xfrm>
            <a:off x="4759525" y="2439248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3,1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E7BE5A9-0C5C-7F48-8293-437C66B4B5E3}"/>
              </a:ext>
            </a:extLst>
          </p:cNvPr>
          <p:cNvSpPr txBox="1"/>
          <p:nvPr/>
        </p:nvSpPr>
        <p:spPr>
          <a:xfrm>
            <a:off x="5202250" y="32399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w</a:t>
            </a:r>
            <a:r>
              <a:rPr lang="en-US" baseline="-2500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F86EF33-8ED1-7245-9936-61566C140441}"/>
              </a:ext>
            </a:extLst>
          </p:cNvPr>
          <p:cNvSpPr txBox="1"/>
          <p:nvPr/>
        </p:nvSpPr>
        <p:spPr>
          <a:xfrm>
            <a:off x="5585067" y="3935970"/>
            <a:ext cx="60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1,1</a:t>
            </a:r>
          </a:p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2,1</a:t>
            </a:r>
          </a:p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3,1</a:t>
            </a:r>
          </a:p>
          <a:p>
            <a:r>
              <a:rPr lang="en-US" sz="1600">
                <a:solidFill>
                  <a:srgbClr val="00B050"/>
                </a:solidFill>
              </a:rPr>
              <a:t>w</a:t>
            </a:r>
            <a:r>
              <a:rPr lang="en-US" sz="1600" baseline="-2500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4D9D9A-D582-6D42-A685-E6F807925234}"/>
              </a:ext>
            </a:extLst>
          </p:cNvPr>
          <p:cNvSpPr txBox="1"/>
          <p:nvPr/>
        </p:nvSpPr>
        <p:spPr>
          <a:xfrm>
            <a:off x="5026267" y="432965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1  </a:t>
            </a:r>
            <a:r>
              <a:rPr lang="en-US"/>
              <a:t>=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6357080-0C94-5E4B-BE85-C8E7E52D2D2A}"/>
              </a:ext>
            </a:extLst>
          </p:cNvPr>
          <p:cNvCxnSpPr>
            <a:cxnSpLocks/>
            <a:stCxn id="105" idx="6"/>
          </p:cNvCxnSpPr>
          <p:nvPr/>
        </p:nvCxnSpPr>
        <p:spPr>
          <a:xfrm>
            <a:off x="7427737" y="2374717"/>
            <a:ext cx="4259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4E8AC360-6DC5-1F47-9FC9-2B28AFA64BC1}"/>
              </a:ext>
            </a:extLst>
          </p:cNvPr>
          <p:cNvSpPr/>
          <p:nvPr/>
        </p:nvSpPr>
        <p:spPr>
          <a:xfrm>
            <a:off x="7854591" y="214327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0E9B05B-6491-8C42-90E4-71E9FAE2B396}"/>
              </a:ext>
            </a:extLst>
          </p:cNvPr>
          <p:cNvSpPr txBox="1"/>
          <p:nvPr/>
        </p:nvSpPr>
        <p:spPr>
          <a:xfrm>
            <a:off x="7934632" y="2168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/>
              <a:t>y</a:t>
            </a:r>
            <a:endParaRPr lang="en-US" sz="1800" baseline="-25000"/>
          </a:p>
        </p:txBody>
      </p:sp>
    </p:spTree>
    <p:extLst>
      <p:ext uri="{BB962C8B-B14F-4D97-AF65-F5344CB8AC3E}">
        <p14:creationId xmlns:p14="http://schemas.microsoft.com/office/powerpoint/2010/main" val="39449711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9429</TotalTime>
  <Words>3438</Words>
  <Application>Microsoft Macintosh PowerPoint</Application>
  <PresentationFormat>On-screen Show (16:9)</PresentationFormat>
  <Paragraphs>917</Paragraphs>
  <Slides>90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Cambria Math</vt:lpstr>
      <vt:lpstr>Courier</vt:lpstr>
      <vt:lpstr>Helvetica Neue</vt:lpstr>
      <vt:lpstr>Wingdings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Radu Ionescu</cp:lastModifiedBy>
  <cp:revision>525</cp:revision>
  <dcterms:modified xsi:type="dcterms:W3CDTF">2023-11-26T19:52:56Z</dcterms:modified>
</cp:coreProperties>
</file>