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96"/>
  </p:notesMasterIdLst>
  <p:handoutMasterIdLst>
    <p:handoutMasterId r:id="rId97"/>
  </p:handoutMasterIdLst>
  <p:sldIdLst>
    <p:sldId id="256" r:id="rId2"/>
    <p:sldId id="918" r:id="rId3"/>
    <p:sldId id="919" r:id="rId4"/>
    <p:sldId id="924" r:id="rId5"/>
    <p:sldId id="926" r:id="rId6"/>
    <p:sldId id="544" r:id="rId7"/>
    <p:sldId id="930" r:id="rId8"/>
    <p:sldId id="931" r:id="rId9"/>
    <p:sldId id="932" r:id="rId10"/>
    <p:sldId id="933" r:id="rId11"/>
    <p:sldId id="315" r:id="rId12"/>
    <p:sldId id="387" r:id="rId13"/>
    <p:sldId id="319" r:id="rId14"/>
    <p:sldId id="321" r:id="rId15"/>
    <p:sldId id="547" r:id="rId16"/>
    <p:sldId id="399" r:id="rId17"/>
    <p:sldId id="403" r:id="rId18"/>
    <p:sldId id="935" r:id="rId19"/>
    <p:sldId id="393" r:id="rId20"/>
    <p:sldId id="936" r:id="rId21"/>
    <p:sldId id="335" r:id="rId22"/>
    <p:sldId id="336" r:id="rId23"/>
    <p:sldId id="337" r:id="rId24"/>
    <p:sldId id="409" r:id="rId25"/>
    <p:sldId id="276" r:id="rId26"/>
    <p:sldId id="358" r:id="rId27"/>
    <p:sldId id="278" r:id="rId28"/>
    <p:sldId id="280" r:id="rId29"/>
    <p:sldId id="281" r:id="rId30"/>
    <p:sldId id="282" r:id="rId31"/>
    <p:sldId id="283" r:id="rId32"/>
    <p:sldId id="418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5" r:id="rId42"/>
    <p:sldId id="297" r:id="rId43"/>
    <p:sldId id="299" r:id="rId44"/>
    <p:sldId id="300" r:id="rId45"/>
    <p:sldId id="301" r:id="rId46"/>
    <p:sldId id="1436" r:id="rId47"/>
    <p:sldId id="1437" r:id="rId48"/>
    <p:sldId id="302" r:id="rId49"/>
    <p:sldId id="303" r:id="rId50"/>
    <p:sldId id="304" r:id="rId51"/>
    <p:sldId id="306" r:id="rId52"/>
    <p:sldId id="307" r:id="rId53"/>
    <p:sldId id="308" r:id="rId54"/>
    <p:sldId id="310" r:id="rId55"/>
    <p:sldId id="360" r:id="rId56"/>
    <p:sldId id="937" r:id="rId57"/>
    <p:sldId id="320" r:id="rId58"/>
    <p:sldId id="938" r:id="rId59"/>
    <p:sldId id="322" r:id="rId60"/>
    <p:sldId id="323" r:id="rId61"/>
    <p:sldId id="324" r:id="rId62"/>
    <p:sldId id="325" r:id="rId63"/>
    <p:sldId id="326" r:id="rId64"/>
    <p:sldId id="328" r:id="rId65"/>
    <p:sldId id="361" r:id="rId66"/>
    <p:sldId id="340" r:id="rId67"/>
    <p:sldId id="345" r:id="rId68"/>
    <p:sldId id="346" r:id="rId69"/>
    <p:sldId id="348" r:id="rId70"/>
    <p:sldId id="350" r:id="rId71"/>
    <p:sldId id="354" r:id="rId72"/>
    <p:sldId id="356" r:id="rId73"/>
    <p:sldId id="362" r:id="rId74"/>
    <p:sldId id="495" r:id="rId75"/>
    <p:sldId id="560" r:id="rId76"/>
    <p:sldId id="366" r:id="rId77"/>
    <p:sldId id="367" r:id="rId78"/>
    <p:sldId id="554" r:id="rId79"/>
    <p:sldId id="370" r:id="rId80"/>
    <p:sldId id="371" r:id="rId81"/>
    <p:sldId id="372" r:id="rId82"/>
    <p:sldId id="373" r:id="rId83"/>
    <p:sldId id="374" r:id="rId84"/>
    <p:sldId id="375" r:id="rId85"/>
    <p:sldId id="377" r:id="rId86"/>
    <p:sldId id="378" r:id="rId87"/>
    <p:sldId id="379" r:id="rId88"/>
    <p:sldId id="381" r:id="rId89"/>
    <p:sldId id="382" r:id="rId90"/>
    <p:sldId id="383" r:id="rId91"/>
    <p:sldId id="384" r:id="rId92"/>
    <p:sldId id="1435" r:id="rId93"/>
    <p:sldId id="1434" r:id="rId94"/>
    <p:sldId id="1433" r:id="rId9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00BC"/>
    <a:srgbClr val="B90E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9"/>
    <p:restoredTop sz="89085"/>
  </p:normalViewPr>
  <p:slideViewPr>
    <p:cSldViewPr snapToGrid="0" snapToObjects="1">
      <p:cViewPr varScale="1">
        <p:scale>
          <a:sx n="164" d="100"/>
          <a:sy n="164" d="100"/>
        </p:scale>
        <p:origin x="656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0B4E39-8921-6441-96D2-FAF0D0936C67}" type="datetimeFigureOut">
              <a:rPr lang="en-US" smtClean="0"/>
              <a:t>11/23/23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62452-1395-2443-B712-F5349D428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46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466121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Shape 5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5346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Shape 1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2" name="Shape 1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160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Shape 1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8" name="Shape 1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Shape 1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2" name="Shape 1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4123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Shape 1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7" name="Shape 1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17229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Shape 1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8" name="Shape 1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Shape 1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9" name="Shape 1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Shape 13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7" name="Shape 1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Shape 13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7" name="Shape 1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94193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Shape 12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8" name="Shape 1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3245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Shape 8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Shape 8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72295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Shape 12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8" name="Shape 1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52438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Shape 13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7" name="Shape 13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10942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Shape 13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6" name="Shape 13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57194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Shape 13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4" name="Shape 13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63163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07212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83671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45316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18473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9370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Shape 9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2" name="Shape 9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55892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32396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20193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48719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18973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03291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68417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00538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18022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6495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Shape 10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Shape 10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52017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Shape 4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93828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Shape 4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62389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Shape 4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254226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Shape 5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055174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Shape 5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486478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Shape 5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195116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Shape 5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496707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Shape 5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290522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Shape 5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413081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Shape 5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6625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Shape 1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5" name="Shape 1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664823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Shape 5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913706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Shape 5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Shape 5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94235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Shape 5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Shape 5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261636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Shape 6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Shape 6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859536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Shape 6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Shape 6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562837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hape 6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Shape 6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283549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Shape 6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Shape 6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222442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hape 6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Shape 6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753856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Shape 7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Shape 7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104217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Shape 7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Shape 7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8984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Shape 10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Shape 10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386411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Shape 7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Shape 7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989547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Shape 7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Shape 7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863117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Shape 7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Shape 7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150645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Shape 7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Shape 7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717590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Shape 8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Shape 8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629593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Shape 8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Shape 8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422376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Shape 9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2" name="Shape 9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057110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Shape 10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5" name="Shape 10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201542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Shape 10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3" name="Shape 10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012858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Shape 10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9" name="Shape 10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3328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Shape 13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1" name="Shape 1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955533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Shape 10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7" name="Shape 10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84275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Shape 1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5" name="Shape 1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379033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Shape 1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2" name="Shape 1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929993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284815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Shape 10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Shape 10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648050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568669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448376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Shape 10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Shape 10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465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401953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486311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Shape 4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9146397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Shape 4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923243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Shape 5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965939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Shape 5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3543297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Shape 5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660973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hape 5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Shape 5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049961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hape 5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Shape 5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6697894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Shape 6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Shape 6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2359975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Shape 6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Shape 6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0560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943884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Shape 6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Shape 6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9571465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Shape 6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Shape 6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5324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172" y="205014"/>
            <a:ext cx="8228763" cy="858756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994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172" y="1203631"/>
            <a:ext cx="8228763" cy="2983113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7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0987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0.png"/><Relationship Id="rId4" Type="http://schemas.openxmlformats.org/officeDocument/2006/relationships/image" Target="../media/image39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jp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jp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54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gif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gif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0"/>
          <p:cNvSpPr txBox="1"/>
          <p:nvPr/>
        </p:nvSpPr>
        <p:spPr>
          <a:xfrm>
            <a:off x="140426" y="318103"/>
            <a:ext cx="8872800" cy="173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ro-RO" sz="3200" dirty="0"/>
              <a:t>Neural </a:t>
            </a:r>
            <a:r>
              <a:rPr lang="ro-RO" sz="3200" dirty="0" err="1"/>
              <a:t>Networks</a:t>
            </a:r>
            <a:r>
              <a:rPr lang="ro-RO" sz="3200" dirty="0"/>
              <a:t>.</a:t>
            </a:r>
          </a:p>
          <a:p>
            <a:pPr algn="ctr"/>
            <a:r>
              <a:rPr lang="ro-RO" sz="3200" dirty="0" err="1"/>
              <a:t>Introduction</a:t>
            </a:r>
            <a:r>
              <a:rPr lang="ro-RO" sz="3200" dirty="0"/>
              <a:t> </a:t>
            </a:r>
            <a:r>
              <a:rPr lang="ro-RO" sz="3200" dirty="0" err="1"/>
              <a:t>to</a:t>
            </a:r>
            <a:r>
              <a:rPr lang="ro-RO" sz="3200" dirty="0"/>
              <a:t> Deep L</a:t>
            </a:r>
            <a:r>
              <a:rPr lang="ro-RO" sz="3200"/>
              <a:t>earning</a:t>
            </a:r>
            <a:r>
              <a:rPr lang="ro-RO" sz="3200" dirty="0"/>
              <a:t>.</a:t>
            </a:r>
          </a:p>
        </p:txBody>
      </p:sp>
      <p:sp>
        <p:nvSpPr>
          <p:cNvPr id="5" name="TextShape 2">
            <a:extLst>
              <a:ext uri="{FF2B5EF4-FFF2-40B4-BE49-F238E27FC236}">
                <a16:creationId xmlns:a16="http://schemas.microsoft.com/office/drawing/2014/main" id="{B595975C-07C3-F646-A867-F88F0D95DB8E}"/>
              </a:ext>
            </a:extLst>
          </p:cNvPr>
          <p:cNvSpPr txBox="1"/>
          <p:nvPr/>
        </p:nvSpPr>
        <p:spPr>
          <a:xfrm>
            <a:off x="36180" y="2353586"/>
            <a:ext cx="9071640" cy="257622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Radu Ionescu, Prof. PhD.</a:t>
            </a:r>
          </a:p>
          <a:p>
            <a:pPr algn="ctr">
              <a:spcBef>
                <a:spcPts val="799"/>
              </a:spcBef>
            </a:pP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raducu.ionescu@gmail.com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spcBef>
                <a:spcPts val="799"/>
              </a:spcBef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spcBef>
                <a:spcPts val="799"/>
              </a:spcBef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Faculty of Mathematics and Computer Science</a:t>
            </a:r>
          </a:p>
          <a:p>
            <a:pPr algn="ctr">
              <a:spcBef>
                <a:spcPts val="799"/>
              </a:spcBef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University of Bucharest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/>
          <p:nvPr/>
        </p:nvSpPr>
        <p:spPr>
          <a:xfrm>
            <a:off x="2976200" y="1002746"/>
            <a:ext cx="3494699" cy="3494699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/>
              <a:t>f</a:t>
            </a:r>
          </a:p>
        </p:txBody>
      </p:sp>
      <p:cxnSp>
        <p:nvCxnSpPr>
          <p:cNvPr id="511" name="Shape 511"/>
          <p:cNvCxnSpPr/>
          <p:nvPr/>
        </p:nvCxnSpPr>
        <p:spPr>
          <a:xfrm rot="10800000" flipH="1">
            <a:off x="702175" y="3484171"/>
            <a:ext cx="2409900" cy="813899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12" name="Shape 512"/>
          <p:cNvCxnSpPr/>
          <p:nvPr/>
        </p:nvCxnSpPr>
        <p:spPr>
          <a:xfrm>
            <a:off x="989425" y="978771"/>
            <a:ext cx="2194200" cy="933599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13" name="Shape 513"/>
          <p:cNvCxnSpPr>
            <a:stCxn id="510" idx="6"/>
          </p:cNvCxnSpPr>
          <p:nvPr/>
        </p:nvCxnSpPr>
        <p:spPr>
          <a:xfrm>
            <a:off x="6470899" y="2750095"/>
            <a:ext cx="2274300" cy="0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514" name="Shape 5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0512" y="741096"/>
            <a:ext cx="352425" cy="304800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15" name="Shape 5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0362" y="3569021"/>
            <a:ext cx="295275" cy="361950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16" name="Shape 5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45937" y="2266696"/>
            <a:ext cx="352425" cy="304800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517" name="Shape 517"/>
          <p:cNvCxnSpPr/>
          <p:nvPr/>
        </p:nvCxnSpPr>
        <p:spPr>
          <a:xfrm rot="10800000">
            <a:off x="6471112" y="2941621"/>
            <a:ext cx="2225999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18" name="Shape 518"/>
          <p:cNvSpPr txBox="1"/>
          <p:nvPr/>
        </p:nvSpPr>
        <p:spPr>
          <a:xfrm>
            <a:off x="1998275" y="542593"/>
            <a:ext cx="235426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38761D"/>
                </a:solidFill>
              </a:rPr>
              <a:t>activations</a:t>
            </a:r>
            <a:endParaRPr lang="en" sz="3000" dirty="0">
              <a:solidFill>
                <a:srgbClr val="38761D"/>
              </a:solidFill>
            </a:endParaRPr>
          </a:p>
        </p:txBody>
      </p:sp>
      <p:pic>
        <p:nvPicPr>
          <p:cNvPr id="519" name="Shape 5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64987" y="3063183"/>
            <a:ext cx="514350" cy="676275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20" name="Shape 5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98762" y="1798433"/>
            <a:ext cx="485775" cy="638175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21" name="Shape 5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98762" y="3001033"/>
            <a:ext cx="409575" cy="70485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22" name="Shape 522"/>
          <p:cNvSpPr txBox="1"/>
          <p:nvPr/>
        </p:nvSpPr>
        <p:spPr>
          <a:xfrm>
            <a:off x="6712600" y="4052571"/>
            <a:ext cx="40614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>
                <a:solidFill>
                  <a:srgbClr val="FF0000"/>
                </a:solidFill>
              </a:rPr>
              <a:t>gradients</a:t>
            </a:r>
          </a:p>
        </p:txBody>
      </p:sp>
      <p:sp>
        <p:nvSpPr>
          <p:cNvPr id="523" name="Shape 523"/>
          <p:cNvSpPr txBox="1"/>
          <p:nvPr/>
        </p:nvSpPr>
        <p:spPr>
          <a:xfrm>
            <a:off x="3945275" y="1401671"/>
            <a:ext cx="2114400" cy="57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rgbClr val="FF0000"/>
                </a:solidFill>
              </a:rPr>
              <a:t>“local gradient”</a:t>
            </a:r>
          </a:p>
        </p:txBody>
      </p:sp>
      <p:pic>
        <p:nvPicPr>
          <p:cNvPr id="524" name="Shape 5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1460852">
            <a:off x="863215" y="1643297"/>
            <a:ext cx="20193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Shape 525"/>
          <p:cNvSpPr/>
          <p:nvPr/>
        </p:nvSpPr>
        <p:spPr>
          <a:xfrm rot="1334562">
            <a:off x="921091" y="1390232"/>
            <a:ext cx="590335" cy="63809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26" name="Shape 52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1120751">
            <a:off x="1263975" y="4000295"/>
            <a:ext cx="2009775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Shape 527"/>
          <p:cNvSpPr/>
          <p:nvPr/>
        </p:nvSpPr>
        <p:spPr>
          <a:xfrm rot="-1146435">
            <a:off x="1284216" y="4258209"/>
            <a:ext cx="590216" cy="638225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528" name="Shape 528"/>
          <p:cNvCxnSpPr/>
          <p:nvPr/>
        </p:nvCxnSpPr>
        <p:spPr>
          <a:xfrm rot="10800000">
            <a:off x="948800" y="1116520"/>
            <a:ext cx="2147099" cy="9474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29" name="Shape 529"/>
          <p:cNvCxnSpPr/>
          <p:nvPr/>
        </p:nvCxnSpPr>
        <p:spPr>
          <a:xfrm flipH="1">
            <a:off x="773874" y="3613096"/>
            <a:ext cx="2386200" cy="78059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30" name="Shape 530"/>
          <p:cNvSpPr/>
          <p:nvPr/>
        </p:nvSpPr>
        <p:spPr>
          <a:xfrm>
            <a:off x="-2292200" y="-1774454"/>
            <a:ext cx="3494699" cy="3494699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4800"/>
          </a:p>
        </p:txBody>
      </p:sp>
      <p:sp>
        <p:nvSpPr>
          <p:cNvPr id="531" name="Shape 531"/>
          <p:cNvSpPr/>
          <p:nvPr/>
        </p:nvSpPr>
        <p:spPr>
          <a:xfrm>
            <a:off x="-2792525" y="3134296"/>
            <a:ext cx="3494699" cy="3494699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4800"/>
          </a:p>
        </p:txBody>
      </p:sp>
      <p:sp>
        <p:nvSpPr>
          <p:cNvPr id="24" name="Shape 86"/>
          <p:cNvSpPr txBox="1"/>
          <p:nvPr/>
        </p:nvSpPr>
        <p:spPr>
          <a:xfrm>
            <a:off x="411447" y="19404"/>
            <a:ext cx="8545281" cy="618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 dirty="0"/>
              <a:t>Gradient propagation using chain rule</a:t>
            </a:r>
          </a:p>
        </p:txBody>
      </p:sp>
    </p:spTree>
    <p:extLst>
      <p:ext uri="{BB962C8B-B14F-4D97-AF65-F5344CB8AC3E}">
        <p14:creationId xmlns:p14="http://schemas.microsoft.com/office/powerpoint/2010/main" val="230168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" grpId="0"/>
      <p:bldP spid="523" grpId="0"/>
      <p:bldP spid="525" grpId="0" animBg="1"/>
      <p:bldP spid="527" grpId="0" animBg="1"/>
      <p:bldP spid="530" grpId="0" animBg="1"/>
      <p:bldP spid="5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Shape 1135"/>
          <p:cNvSpPr txBox="1"/>
          <p:nvPr/>
        </p:nvSpPr>
        <p:spPr>
          <a:xfrm>
            <a:off x="497700" y="281390"/>
            <a:ext cx="8148600" cy="4363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dirty="0"/>
              <a:t>From previous lecture…</a:t>
            </a:r>
          </a:p>
          <a:p>
            <a:pPr lvl="0" rtl="0">
              <a:spcBef>
                <a:spcPts val="0"/>
              </a:spcBef>
              <a:buNone/>
            </a:pPr>
            <a:endParaRPr sz="3600" dirty="0"/>
          </a:p>
          <a:p>
            <a:pPr marL="457200" lvl="0" indent="-3429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800" dirty="0"/>
              <a:t>Neural nets will be very large: no hope of writing down gradient formula by hand for all parameters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800" b="1" dirty="0"/>
              <a:t>Backpropagation</a:t>
            </a:r>
            <a:r>
              <a:rPr lang="en" sz="1800" dirty="0"/>
              <a:t> = recursive application of the chain rule along a computational graph to compute the gradients of all inputs / parameters / intermediates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800" dirty="0"/>
              <a:t>Implementations maintain a graph structure, where the nodes implement the </a:t>
            </a:r>
            <a:r>
              <a:rPr lang="en" sz="1800" b="1" dirty="0"/>
              <a:t>forward</a:t>
            </a:r>
            <a:r>
              <a:rPr lang="en" sz="1800" dirty="0"/>
              <a:t>() / </a:t>
            </a:r>
            <a:r>
              <a:rPr lang="en" sz="1800" b="1" dirty="0"/>
              <a:t>backward</a:t>
            </a:r>
            <a:r>
              <a:rPr lang="en" sz="1800" dirty="0"/>
              <a:t>() API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800" b="1" dirty="0"/>
              <a:t>Forward</a:t>
            </a:r>
            <a:r>
              <a:rPr lang="en" sz="1800" dirty="0"/>
              <a:t>: compute result of an operation and save any intermediates needed for gradient computation in memory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800" b="1" dirty="0">
                <a:solidFill>
                  <a:schemeClr val="dk1"/>
                </a:solidFill>
              </a:rPr>
              <a:t>Backward</a:t>
            </a:r>
            <a:r>
              <a:rPr lang="en" sz="1800" dirty="0">
                <a:solidFill>
                  <a:schemeClr val="dk1"/>
                </a:solidFill>
              </a:rPr>
              <a:t>: apply the chain rule to compute the gradient of the loss function with respect to the inputs</a:t>
            </a:r>
          </a:p>
          <a:p>
            <a:pPr lvl="0" rtl="0">
              <a:spcBef>
                <a:spcPts val="0"/>
              </a:spcBef>
              <a:buNone/>
            </a:pP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315272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1" name="Shape 1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6101" y="384826"/>
            <a:ext cx="5831799" cy="43738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9668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Shape 1165"/>
          <p:cNvSpPr txBox="1"/>
          <p:nvPr/>
        </p:nvSpPr>
        <p:spPr>
          <a:xfrm>
            <a:off x="561725" y="327075"/>
            <a:ext cx="6648900" cy="76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Neural Network: </a:t>
            </a:r>
            <a:r>
              <a:rPr lang="en" sz="2400"/>
              <a:t>without the brain stuff</a:t>
            </a:r>
          </a:p>
        </p:txBody>
      </p:sp>
      <p:pic>
        <p:nvPicPr>
          <p:cNvPr id="1166" name="Shape 1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1408" y="1504475"/>
            <a:ext cx="1649166" cy="49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7" name="Shape 1167"/>
          <p:cNvSpPr txBox="1"/>
          <p:nvPr/>
        </p:nvSpPr>
        <p:spPr>
          <a:xfrm>
            <a:off x="575950" y="1465825"/>
            <a:ext cx="47711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(</a:t>
            </a:r>
            <a:r>
              <a:rPr lang="en" sz="2400" b="1"/>
              <a:t>Before</a:t>
            </a:r>
            <a:r>
              <a:rPr lang="en" sz="2400"/>
              <a:t>) Linear score function:</a:t>
            </a:r>
          </a:p>
        </p:txBody>
      </p:sp>
      <p:sp>
        <p:nvSpPr>
          <p:cNvPr id="1168" name="Shape 1168"/>
          <p:cNvSpPr txBox="1"/>
          <p:nvPr/>
        </p:nvSpPr>
        <p:spPr>
          <a:xfrm>
            <a:off x="650150" y="2118925"/>
            <a:ext cx="47711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(</a:t>
            </a:r>
            <a:r>
              <a:rPr lang="en" sz="2400" b="1"/>
              <a:t>Now</a:t>
            </a:r>
            <a:r>
              <a:rPr lang="en" sz="2400"/>
              <a:t>) 2-layer Neural Network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      </a:t>
            </a:r>
          </a:p>
        </p:txBody>
      </p:sp>
      <p:pic>
        <p:nvPicPr>
          <p:cNvPr id="1169" name="Shape 11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8325" y="2100150"/>
            <a:ext cx="3554875" cy="49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0" name="Shape 1170"/>
          <p:cNvSpPr/>
          <p:nvPr/>
        </p:nvSpPr>
        <p:spPr>
          <a:xfrm>
            <a:off x="3093050" y="2851250"/>
            <a:ext cx="448199" cy="145679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/>
              <a:t>x</a:t>
            </a:r>
          </a:p>
        </p:txBody>
      </p:sp>
      <p:sp>
        <p:nvSpPr>
          <p:cNvPr id="1171" name="Shape 1171"/>
          <p:cNvSpPr/>
          <p:nvPr/>
        </p:nvSpPr>
        <p:spPr>
          <a:xfrm>
            <a:off x="4441253" y="3187415"/>
            <a:ext cx="448199" cy="85649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/>
              <a:t>h</a:t>
            </a:r>
          </a:p>
        </p:txBody>
      </p:sp>
      <p:cxnSp>
        <p:nvCxnSpPr>
          <p:cNvPr id="1172" name="Shape 1172"/>
          <p:cNvCxnSpPr/>
          <p:nvPr/>
        </p:nvCxnSpPr>
        <p:spPr>
          <a:xfrm rot="10800000" flipH="1">
            <a:off x="3541278" y="4043924"/>
            <a:ext cx="904499" cy="272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173" name="Shape 1173"/>
          <p:cNvCxnSpPr/>
          <p:nvPr/>
        </p:nvCxnSpPr>
        <p:spPr>
          <a:xfrm>
            <a:off x="3541278" y="2859242"/>
            <a:ext cx="912599" cy="3281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74" name="Shape 1174"/>
          <p:cNvSpPr txBox="1"/>
          <p:nvPr/>
        </p:nvSpPr>
        <p:spPr>
          <a:xfrm>
            <a:off x="3669383" y="3358157"/>
            <a:ext cx="840600" cy="44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W1</a:t>
            </a:r>
          </a:p>
        </p:txBody>
      </p:sp>
      <p:sp>
        <p:nvSpPr>
          <p:cNvPr id="1175" name="Shape 1175"/>
          <p:cNvSpPr/>
          <p:nvPr/>
        </p:nvSpPr>
        <p:spPr>
          <a:xfrm>
            <a:off x="5853480" y="3376872"/>
            <a:ext cx="448199" cy="47759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/>
              <a:t>s</a:t>
            </a:r>
          </a:p>
        </p:txBody>
      </p:sp>
      <p:cxnSp>
        <p:nvCxnSpPr>
          <p:cNvPr id="1176" name="Shape 1176"/>
          <p:cNvCxnSpPr/>
          <p:nvPr/>
        </p:nvCxnSpPr>
        <p:spPr>
          <a:xfrm>
            <a:off x="4869978" y="3187415"/>
            <a:ext cx="1000499" cy="2003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177" name="Shape 1177"/>
          <p:cNvCxnSpPr/>
          <p:nvPr/>
        </p:nvCxnSpPr>
        <p:spPr>
          <a:xfrm rot="10800000" flipH="1">
            <a:off x="4885991" y="3843484"/>
            <a:ext cx="968699" cy="2003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78" name="Shape 1178"/>
          <p:cNvSpPr txBox="1"/>
          <p:nvPr/>
        </p:nvSpPr>
        <p:spPr>
          <a:xfrm>
            <a:off x="5043834" y="3364346"/>
            <a:ext cx="840600" cy="44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W2</a:t>
            </a:r>
          </a:p>
        </p:txBody>
      </p:sp>
      <p:sp>
        <p:nvSpPr>
          <p:cNvPr id="1179" name="Shape 1179"/>
          <p:cNvSpPr txBox="1"/>
          <p:nvPr/>
        </p:nvSpPr>
        <p:spPr>
          <a:xfrm>
            <a:off x="2368350" y="4027575"/>
            <a:ext cx="1088099" cy="44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3072</a:t>
            </a:r>
          </a:p>
        </p:txBody>
      </p:sp>
      <p:sp>
        <p:nvSpPr>
          <p:cNvPr id="1180" name="Shape 1180"/>
          <p:cNvSpPr txBox="1"/>
          <p:nvPr/>
        </p:nvSpPr>
        <p:spPr>
          <a:xfrm>
            <a:off x="4340800" y="4027575"/>
            <a:ext cx="1088099" cy="44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100</a:t>
            </a:r>
          </a:p>
        </p:txBody>
      </p:sp>
      <p:sp>
        <p:nvSpPr>
          <p:cNvPr id="1181" name="Shape 1181"/>
          <p:cNvSpPr txBox="1"/>
          <p:nvPr/>
        </p:nvSpPr>
        <p:spPr>
          <a:xfrm>
            <a:off x="5874250" y="3958425"/>
            <a:ext cx="1088099" cy="44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52034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8" grpId="0"/>
      <p:bldP spid="1170" grpId="0" animBg="1"/>
      <p:bldP spid="1171" grpId="0" animBg="1"/>
      <p:bldP spid="1174" grpId="0"/>
      <p:bldP spid="1175" grpId="0" animBg="1"/>
      <p:bldP spid="1178" grpId="0"/>
      <p:bldP spid="1179" grpId="0"/>
      <p:bldP spid="1180" grpId="0"/>
      <p:bldP spid="118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Shape 1210"/>
          <p:cNvSpPr txBox="1"/>
          <p:nvPr/>
        </p:nvSpPr>
        <p:spPr>
          <a:xfrm>
            <a:off x="561725" y="327075"/>
            <a:ext cx="6648900" cy="76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Neural Network: </a:t>
            </a:r>
            <a:r>
              <a:rPr lang="en" sz="2400"/>
              <a:t>without the brain stuff</a:t>
            </a:r>
          </a:p>
        </p:txBody>
      </p:sp>
      <p:pic>
        <p:nvPicPr>
          <p:cNvPr id="1211" name="Shape 1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1408" y="1504475"/>
            <a:ext cx="1649166" cy="49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2" name="Shape 1212"/>
          <p:cNvSpPr txBox="1"/>
          <p:nvPr/>
        </p:nvSpPr>
        <p:spPr>
          <a:xfrm>
            <a:off x="575950" y="1465825"/>
            <a:ext cx="47711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(</a:t>
            </a:r>
            <a:r>
              <a:rPr lang="en" sz="2400" b="1"/>
              <a:t>Before</a:t>
            </a:r>
            <a:r>
              <a:rPr lang="en" sz="2400"/>
              <a:t>) Linear score function:</a:t>
            </a:r>
          </a:p>
        </p:txBody>
      </p:sp>
      <p:sp>
        <p:nvSpPr>
          <p:cNvPr id="1213" name="Shape 1213"/>
          <p:cNvSpPr txBox="1"/>
          <p:nvPr/>
        </p:nvSpPr>
        <p:spPr>
          <a:xfrm>
            <a:off x="650150" y="2271325"/>
            <a:ext cx="47711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(</a:t>
            </a:r>
            <a:r>
              <a:rPr lang="en" sz="2400" b="1" dirty="0"/>
              <a:t>Now</a:t>
            </a:r>
            <a:r>
              <a:rPr lang="en" sz="2400" dirty="0"/>
              <a:t>) 2-layer Neural Network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      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or 3-layer Neural Network</a:t>
            </a:r>
          </a:p>
        </p:txBody>
      </p:sp>
      <p:pic>
        <p:nvPicPr>
          <p:cNvPr id="1214" name="Shape 12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8325" y="2252550"/>
            <a:ext cx="3554875" cy="49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5" name="Shape 12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48941" y="3570540"/>
            <a:ext cx="5424259" cy="494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0299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1" name="Shape 1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6101" y="384826"/>
            <a:ext cx="5831799" cy="43738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6815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2" name="Shape 12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700" y="66500"/>
            <a:ext cx="5549050" cy="237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3" name="Shape 12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7932" y="2257880"/>
            <a:ext cx="4689394" cy="26755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4" name="Shape 1264"/>
          <p:cNvCxnSpPr/>
          <p:nvPr/>
        </p:nvCxnSpPr>
        <p:spPr>
          <a:xfrm rot="10800000" flipH="1">
            <a:off x="3309850" y="285281"/>
            <a:ext cx="5542799" cy="255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265" name="Shape 12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863" y="2815575"/>
            <a:ext cx="2801136" cy="1785733"/>
          </a:xfrm>
          <a:prstGeom prst="rect">
            <a:avLst/>
          </a:prstGeom>
          <a:noFill/>
          <a:ln>
            <a:noFill/>
          </a:ln>
        </p:spPr>
      </p:pic>
      <p:sp>
        <p:nvSpPr>
          <p:cNvPr id="1266" name="Shape 1266"/>
          <p:cNvSpPr txBox="1"/>
          <p:nvPr/>
        </p:nvSpPr>
        <p:spPr>
          <a:xfrm>
            <a:off x="2273795" y="3226618"/>
            <a:ext cx="2408099" cy="57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o-RO" sz="1800" b="1" dirty="0"/>
              <a:t>s</a:t>
            </a:r>
            <a:r>
              <a:rPr lang="en" sz="1800" b="1" dirty="0" err="1"/>
              <a:t>igmoid</a:t>
            </a:r>
            <a:r>
              <a:rPr lang="en" sz="1800" b="1" dirty="0"/>
              <a:t> activation</a:t>
            </a:r>
          </a:p>
        </p:txBody>
      </p:sp>
      <p:pic>
        <p:nvPicPr>
          <p:cNvPr id="1267" name="Shape 12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37983" y="3713312"/>
            <a:ext cx="879724" cy="681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651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Shape 1310"/>
          <p:cNvSpPr txBox="1"/>
          <p:nvPr/>
        </p:nvSpPr>
        <p:spPr>
          <a:xfrm>
            <a:off x="371231" y="91499"/>
            <a:ext cx="8362461" cy="6314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" sz="3000" dirty="0"/>
              <a:t>Neural Networks: Architectures</a:t>
            </a:r>
          </a:p>
        </p:txBody>
      </p:sp>
      <p:pic>
        <p:nvPicPr>
          <p:cNvPr id="1311" name="Shape 13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092" y="1562549"/>
            <a:ext cx="3245725" cy="222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2" name="Shape 13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9250" y="1497542"/>
            <a:ext cx="4604950" cy="2258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3" name="Shape 1313"/>
          <p:cNvCxnSpPr/>
          <p:nvPr/>
        </p:nvCxnSpPr>
        <p:spPr>
          <a:xfrm>
            <a:off x="4037966" y="888987"/>
            <a:ext cx="0" cy="2955277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14" name="Shape 1314"/>
          <p:cNvCxnSpPr/>
          <p:nvPr/>
        </p:nvCxnSpPr>
        <p:spPr>
          <a:xfrm flipH="1" flipV="1">
            <a:off x="2061308" y="3844264"/>
            <a:ext cx="928078" cy="483412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15" name="Shape 1315"/>
          <p:cNvSpPr txBox="1"/>
          <p:nvPr/>
        </p:nvSpPr>
        <p:spPr>
          <a:xfrm>
            <a:off x="1953847" y="4327675"/>
            <a:ext cx="3123792" cy="60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 dirty="0"/>
              <a:t>“Fully-connected” layers</a:t>
            </a:r>
          </a:p>
        </p:txBody>
      </p:sp>
      <p:cxnSp>
        <p:nvCxnSpPr>
          <p:cNvPr id="1316" name="Shape 1316"/>
          <p:cNvCxnSpPr/>
          <p:nvPr/>
        </p:nvCxnSpPr>
        <p:spPr>
          <a:xfrm flipH="1" flipV="1">
            <a:off x="3077308" y="3355684"/>
            <a:ext cx="146538" cy="971992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17" name="Shape 1317"/>
          <p:cNvSpPr txBox="1"/>
          <p:nvPr/>
        </p:nvSpPr>
        <p:spPr>
          <a:xfrm>
            <a:off x="299940" y="722922"/>
            <a:ext cx="3614614" cy="8396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1800" dirty="0"/>
              <a:t>2-layer Neural Net </a:t>
            </a:r>
          </a:p>
          <a:p>
            <a:pPr lvl="0"/>
            <a:r>
              <a:rPr lang="en" sz="1800" dirty="0"/>
              <a:t>(1-hidden-layer Neural Net)</a:t>
            </a:r>
          </a:p>
        </p:txBody>
      </p:sp>
      <p:sp>
        <p:nvSpPr>
          <p:cNvPr id="15" name="Shape 1317"/>
          <p:cNvSpPr txBox="1"/>
          <p:nvPr/>
        </p:nvSpPr>
        <p:spPr>
          <a:xfrm>
            <a:off x="4396160" y="706760"/>
            <a:ext cx="3614614" cy="8396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1800" dirty="0"/>
              <a:t>3-layer Neural Net </a:t>
            </a:r>
          </a:p>
          <a:p>
            <a:pPr lvl="0"/>
            <a:r>
              <a:rPr lang="en" sz="1800" dirty="0"/>
              <a:t>(2-hidden-layer Neural Net)</a:t>
            </a:r>
          </a:p>
        </p:txBody>
      </p:sp>
      <p:cxnSp>
        <p:nvCxnSpPr>
          <p:cNvPr id="22" name="Shape 1316"/>
          <p:cNvCxnSpPr>
            <a:stCxn id="1315" idx="0"/>
          </p:cNvCxnSpPr>
          <p:nvPr/>
        </p:nvCxnSpPr>
        <p:spPr>
          <a:xfrm flipV="1">
            <a:off x="3515743" y="3653692"/>
            <a:ext cx="1798719" cy="673983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423988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Shape 1310"/>
          <p:cNvSpPr txBox="1"/>
          <p:nvPr/>
        </p:nvSpPr>
        <p:spPr>
          <a:xfrm>
            <a:off x="371231" y="91499"/>
            <a:ext cx="8362461" cy="6314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US" sz="3200" dirty="0"/>
              <a:t>Equivalent Representations</a:t>
            </a:r>
            <a:endParaRPr lang="ro-RO" sz="3200" dirty="0"/>
          </a:p>
        </p:txBody>
      </p:sp>
      <p:pic>
        <p:nvPicPr>
          <p:cNvPr id="12" name="Picture 11" descr="ranzato_CNN_stanford2015.pdf">
            <a:extLst>
              <a:ext uri="{FF2B5EF4-FFF2-40B4-BE49-F238E27FC236}">
                <a16:creationId xmlns:a16="http://schemas.microsoft.com/office/drawing/2014/main" id="{62287411-8A5E-CA46-960B-B2E6CD55A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16087"/>
            <a:ext cx="6858000" cy="422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56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Shape 1222"/>
          <p:cNvSpPr txBox="1"/>
          <p:nvPr/>
        </p:nvSpPr>
        <p:spPr>
          <a:xfrm>
            <a:off x="296717" y="116574"/>
            <a:ext cx="8589300" cy="625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-US" sz="2000" dirty="0"/>
              <a:t>T</a:t>
            </a:r>
            <a:r>
              <a:rPr lang="en" sz="2000" dirty="0"/>
              <a:t>raining a 2-layer Neural Network needs ~11 lines</a:t>
            </a:r>
            <a:r>
              <a:rPr lang="en-US" sz="2000" dirty="0"/>
              <a:t> </a:t>
            </a:r>
            <a:r>
              <a:rPr lang="en" sz="2000" dirty="0"/>
              <a:t>(Python)</a:t>
            </a:r>
          </a:p>
        </p:txBody>
      </p:sp>
      <p:sp>
        <p:nvSpPr>
          <p:cNvPr id="1223" name="Shape 1223"/>
          <p:cNvSpPr txBox="1"/>
          <p:nvPr/>
        </p:nvSpPr>
        <p:spPr>
          <a:xfrm>
            <a:off x="345576" y="742461"/>
            <a:ext cx="7019728" cy="42707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mr-IN">
                <a:latin typeface="Courier"/>
                <a:cs typeface="Courier"/>
              </a:rPr>
              <a:t>X = </a:t>
            </a:r>
            <a:r>
              <a:rPr lang="ro-RO" err="1">
                <a:latin typeface="Courier"/>
                <a:cs typeface="Courier"/>
              </a:rPr>
              <a:t>np.array</a:t>
            </a:r>
            <a:r>
              <a:rPr lang="ro-RO">
                <a:latin typeface="Courier"/>
                <a:cs typeface="Courier"/>
              </a:rPr>
              <a:t>([</a:t>
            </a:r>
            <a:r>
              <a:rPr lang="mr-IN">
                <a:latin typeface="Courier"/>
                <a:cs typeface="Courier"/>
              </a:rPr>
              <a:t>[0,0,1</a:t>
            </a:r>
            <a:r>
              <a:rPr lang="ro-RO">
                <a:latin typeface="Courier"/>
                <a:cs typeface="Courier"/>
              </a:rPr>
              <a:t>],[</a:t>
            </a:r>
            <a:r>
              <a:rPr lang="mr-IN">
                <a:latin typeface="Courier"/>
                <a:cs typeface="Courier"/>
              </a:rPr>
              <a:t>0,1,1</a:t>
            </a:r>
            <a:r>
              <a:rPr lang="en-US">
                <a:latin typeface="Courier"/>
                <a:cs typeface="Courier"/>
              </a:rPr>
              <a:t>],[</a:t>
            </a:r>
            <a:r>
              <a:rPr lang="mr-IN">
                <a:latin typeface="Courier"/>
                <a:cs typeface="Courier"/>
              </a:rPr>
              <a:t>1,0,1</a:t>
            </a:r>
            <a:r>
              <a:rPr lang="en-US">
                <a:latin typeface="Courier"/>
                <a:cs typeface="Courier"/>
              </a:rPr>
              <a:t>],[</a:t>
            </a:r>
            <a:r>
              <a:rPr lang="mr-IN">
                <a:latin typeface="Courier"/>
                <a:cs typeface="Courier"/>
              </a:rPr>
              <a:t>1,1,1]</a:t>
            </a:r>
            <a:r>
              <a:rPr lang="en-US">
                <a:latin typeface="Courier"/>
                <a:cs typeface="Courier"/>
              </a:rPr>
              <a:t>])</a:t>
            </a:r>
            <a:endParaRPr lang="mr-IN">
              <a:latin typeface="Courier"/>
              <a:cs typeface="Courier"/>
            </a:endParaRPr>
          </a:p>
          <a:p>
            <a:pPr lvl="0"/>
            <a:r>
              <a:rPr lang="mr-IN">
                <a:latin typeface="Courier"/>
                <a:cs typeface="Courier"/>
              </a:rPr>
              <a:t>Y = </a:t>
            </a:r>
            <a:r>
              <a:rPr lang="en-US" err="1">
                <a:latin typeface="Courier"/>
                <a:cs typeface="Courier"/>
              </a:rPr>
              <a:t>np.array</a:t>
            </a:r>
            <a:r>
              <a:rPr lang="en-US">
                <a:latin typeface="Courier"/>
                <a:cs typeface="Courier"/>
              </a:rPr>
              <a:t>([</a:t>
            </a:r>
            <a:r>
              <a:rPr lang="mr-IN">
                <a:latin typeface="Courier"/>
                <a:cs typeface="Courier"/>
              </a:rPr>
              <a:t>[0</a:t>
            </a:r>
            <a:r>
              <a:rPr lang="en-US">
                <a:latin typeface="Courier"/>
                <a:cs typeface="Courier"/>
              </a:rPr>
              <a:t>,</a:t>
            </a:r>
            <a:r>
              <a:rPr lang="mr-IN">
                <a:latin typeface="Courier"/>
                <a:cs typeface="Courier"/>
              </a:rPr>
              <a:t>1</a:t>
            </a:r>
            <a:r>
              <a:rPr lang="en-US">
                <a:latin typeface="Courier"/>
                <a:cs typeface="Courier"/>
              </a:rPr>
              <a:t>,</a:t>
            </a:r>
            <a:r>
              <a:rPr lang="mr-IN">
                <a:latin typeface="Courier"/>
                <a:cs typeface="Courier"/>
              </a:rPr>
              <a:t>1</a:t>
            </a:r>
            <a:r>
              <a:rPr lang="en-US">
                <a:latin typeface="Courier"/>
                <a:cs typeface="Courier"/>
              </a:rPr>
              <a:t>,</a:t>
            </a:r>
            <a:r>
              <a:rPr lang="mr-IN">
                <a:latin typeface="Courier"/>
                <a:cs typeface="Courier"/>
              </a:rPr>
              <a:t>0]</a:t>
            </a:r>
            <a:r>
              <a:rPr lang="en-US">
                <a:latin typeface="Courier"/>
                <a:cs typeface="Courier"/>
              </a:rPr>
              <a:t>]).T</a:t>
            </a:r>
            <a:endParaRPr lang="mr-IN">
              <a:latin typeface="Courier"/>
              <a:cs typeface="Courier"/>
            </a:endParaRPr>
          </a:p>
          <a:p>
            <a:pPr lvl="0"/>
            <a:endParaRPr lang="mr-IN">
              <a:latin typeface="Courier"/>
              <a:cs typeface="Courier"/>
            </a:endParaRPr>
          </a:p>
          <a:p>
            <a:pPr lvl="0"/>
            <a:r>
              <a:rPr lang="mr-IN">
                <a:latin typeface="Courier"/>
                <a:cs typeface="Courier"/>
              </a:rPr>
              <a:t>W0 = 2 * </a:t>
            </a:r>
            <a:r>
              <a:rPr lang="en-US">
                <a:latin typeface="Courier"/>
                <a:cs typeface="Courier"/>
              </a:rPr>
              <a:t>np.</a:t>
            </a:r>
            <a:r>
              <a:rPr lang="mr-IN" err="1">
                <a:latin typeface="Courier"/>
                <a:cs typeface="Courier"/>
              </a:rPr>
              <a:t>rand</a:t>
            </a:r>
            <a:r>
              <a:rPr lang="en-US" err="1">
                <a:latin typeface="Courier"/>
                <a:cs typeface="Courier"/>
              </a:rPr>
              <a:t>om.random</a:t>
            </a:r>
            <a:r>
              <a:rPr lang="en-US">
                <a:latin typeface="Courier"/>
                <a:cs typeface="Courier"/>
              </a:rPr>
              <a:t>(</a:t>
            </a:r>
            <a:r>
              <a:rPr lang="mr-IN">
                <a:latin typeface="Courier"/>
                <a:cs typeface="Courier"/>
              </a:rPr>
              <a:t>(3,4)</a:t>
            </a:r>
            <a:r>
              <a:rPr lang="en-US">
                <a:latin typeface="Courier"/>
                <a:cs typeface="Courier"/>
              </a:rPr>
              <a:t>)</a:t>
            </a:r>
            <a:r>
              <a:rPr lang="mr-IN">
                <a:latin typeface="Courier"/>
                <a:cs typeface="Courier"/>
              </a:rPr>
              <a:t> - 1</a:t>
            </a:r>
          </a:p>
          <a:p>
            <a:pPr lvl="0"/>
            <a:r>
              <a:rPr lang="mr-IN">
                <a:latin typeface="Courier"/>
                <a:cs typeface="Courier"/>
              </a:rPr>
              <a:t>W1 = 2 * </a:t>
            </a:r>
            <a:r>
              <a:rPr lang="en-US">
                <a:latin typeface="Courier"/>
                <a:cs typeface="Courier"/>
              </a:rPr>
              <a:t>np.</a:t>
            </a:r>
            <a:r>
              <a:rPr lang="mr-IN" err="1">
                <a:latin typeface="Courier"/>
                <a:cs typeface="Courier"/>
              </a:rPr>
              <a:t>rand</a:t>
            </a:r>
            <a:r>
              <a:rPr lang="en-US" err="1">
                <a:latin typeface="Courier"/>
                <a:cs typeface="Courier"/>
              </a:rPr>
              <a:t>om.random</a:t>
            </a:r>
            <a:r>
              <a:rPr lang="en-US">
                <a:latin typeface="Courier"/>
                <a:cs typeface="Courier"/>
              </a:rPr>
              <a:t>(</a:t>
            </a:r>
            <a:r>
              <a:rPr lang="mr-IN">
                <a:latin typeface="Courier"/>
                <a:cs typeface="Courier"/>
              </a:rPr>
              <a:t>(4,1)</a:t>
            </a:r>
            <a:r>
              <a:rPr lang="en-US">
                <a:latin typeface="Courier"/>
                <a:cs typeface="Courier"/>
              </a:rPr>
              <a:t>)</a:t>
            </a:r>
            <a:r>
              <a:rPr lang="mr-IN">
                <a:latin typeface="Courier"/>
                <a:cs typeface="Courier"/>
              </a:rPr>
              <a:t> - 1</a:t>
            </a:r>
          </a:p>
          <a:p>
            <a:pPr lvl="0"/>
            <a:endParaRPr lang="mr-IN">
              <a:latin typeface="Courier"/>
              <a:cs typeface="Courier"/>
            </a:endParaRPr>
          </a:p>
          <a:p>
            <a:pPr lvl="0"/>
            <a:r>
              <a:rPr lang="mr-IN">
                <a:solidFill>
                  <a:srgbClr val="0000FF"/>
                </a:solidFill>
                <a:latin typeface="Courier"/>
                <a:cs typeface="Courier"/>
              </a:rPr>
              <a:t>for</a:t>
            </a:r>
            <a:r>
              <a:rPr lang="mr-IN">
                <a:latin typeface="Courier"/>
                <a:cs typeface="Courier"/>
              </a:rPr>
              <a:t> </a:t>
            </a:r>
            <a:r>
              <a:rPr lang="mr-IN" err="1">
                <a:latin typeface="Courier"/>
                <a:cs typeface="Courier"/>
              </a:rPr>
              <a:t>i</a:t>
            </a:r>
            <a:r>
              <a:rPr lang="mr-IN">
                <a:latin typeface="Courier"/>
                <a:cs typeface="Courier"/>
              </a:rPr>
              <a:t> </a:t>
            </a:r>
            <a:r>
              <a:rPr lang="en-US">
                <a:latin typeface="Courier"/>
                <a:cs typeface="Courier"/>
              </a:rPr>
              <a:t>in range(</a:t>
            </a:r>
            <a:r>
              <a:rPr lang="mr-IN">
                <a:latin typeface="Courier"/>
                <a:cs typeface="Courier"/>
              </a:rPr>
              <a:t>5000</a:t>
            </a:r>
            <a:r>
              <a:rPr lang="en-US">
                <a:latin typeface="Courier"/>
                <a:cs typeface="Courier"/>
              </a:rPr>
              <a:t>):</a:t>
            </a:r>
            <a:endParaRPr lang="mr-IN">
              <a:latin typeface="Courier"/>
              <a:cs typeface="Courier"/>
            </a:endParaRPr>
          </a:p>
          <a:p>
            <a:pPr lvl="0"/>
            <a:endParaRPr lang="mr-IN">
              <a:latin typeface="Courier"/>
              <a:cs typeface="Courier"/>
            </a:endParaRPr>
          </a:p>
          <a:p>
            <a:pPr lvl="0"/>
            <a:r>
              <a:rPr lang="mr-IN">
                <a:solidFill>
                  <a:srgbClr val="008000"/>
                </a:solidFill>
                <a:latin typeface="Courier"/>
                <a:cs typeface="Courier"/>
              </a:rPr>
              <a:t>    </a:t>
            </a:r>
            <a:r>
              <a:rPr lang="en-US">
                <a:solidFill>
                  <a:srgbClr val="008000"/>
                </a:solidFill>
                <a:latin typeface="Courier"/>
                <a:cs typeface="Courier"/>
              </a:rPr>
              <a:t>#</a:t>
            </a:r>
            <a:r>
              <a:rPr lang="mr-IN">
                <a:solidFill>
                  <a:srgbClr val="008000"/>
                </a:solidFill>
                <a:latin typeface="Courier"/>
                <a:cs typeface="Courier"/>
              </a:rPr>
              <a:t> forward pass</a:t>
            </a:r>
          </a:p>
          <a:p>
            <a:pPr lvl="0"/>
            <a:r>
              <a:rPr lang="mr-IN">
                <a:latin typeface="Courier"/>
                <a:cs typeface="Courier"/>
              </a:rPr>
              <a:t>    l1 = 1 / (1 + </a:t>
            </a:r>
            <a:r>
              <a:rPr lang="en-US">
                <a:latin typeface="Courier"/>
                <a:cs typeface="Courier"/>
              </a:rPr>
              <a:t>np.</a:t>
            </a:r>
            <a:r>
              <a:rPr lang="mr-IN" err="1">
                <a:latin typeface="Courier"/>
                <a:cs typeface="Courier"/>
              </a:rPr>
              <a:t>exp</a:t>
            </a:r>
            <a:r>
              <a:rPr lang="mr-IN">
                <a:latin typeface="Courier"/>
                <a:cs typeface="Courier"/>
              </a:rPr>
              <a:t>(-</a:t>
            </a:r>
            <a:r>
              <a:rPr lang="en-US" err="1">
                <a:latin typeface="Courier"/>
                <a:cs typeface="Courier"/>
              </a:rPr>
              <a:t>np.matmul</a:t>
            </a:r>
            <a:r>
              <a:rPr lang="en-US">
                <a:latin typeface="Courier"/>
                <a:cs typeface="Courier"/>
              </a:rPr>
              <a:t>(</a:t>
            </a:r>
            <a:r>
              <a:rPr lang="mr-IN">
                <a:latin typeface="Courier"/>
                <a:cs typeface="Courier"/>
              </a:rPr>
              <a:t>X</a:t>
            </a:r>
            <a:r>
              <a:rPr lang="en-US">
                <a:latin typeface="Courier"/>
                <a:cs typeface="Courier"/>
              </a:rPr>
              <a:t>,</a:t>
            </a:r>
            <a:r>
              <a:rPr lang="mr-IN">
                <a:latin typeface="Courier"/>
                <a:cs typeface="Courier"/>
              </a:rPr>
              <a:t> W0)))</a:t>
            </a:r>
          </a:p>
          <a:p>
            <a:pPr lvl="0"/>
            <a:r>
              <a:rPr lang="mr-IN">
                <a:latin typeface="Courier"/>
                <a:cs typeface="Courier"/>
              </a:rPr>
              <a:t>    l2 = 1 / (1 + </a:t>
            </a:r>
            <a:r>
              <a:rPr lang="en-US">
                <a:latin typeface="Courier"/>
                <a:cs typeface="Courier"/>
              </a:rPr>
              <a:t>np.</a:t>
            </a:r>
            <a:r>
              <a:rPr lang="mr-IN" err="1">
                <a:latin typeface="Courier"/>
                <a:cs typeface="Courier"/>
              </a:rPr>
              <a:t>exp</a:t>
            </a:r>
            <a:r>
              <a:rPr lang="mr-IN">
                <a:latin typeface="Courier"/>
                <a:cs typeface="Courier"/>
              </a:rPr>
              <a:t>(-</a:t>
            </a:r>
            <a:r>
              <a:rPr lang="en-US" err="1">
                <a:latin typeface="Courier"/>
                <a:cs typeface="Courier"/>
              </a:rPr>
              <a:t>np.matmul</a:t>
            </a:r>
            <a:r>
              <a:rPr lang="mr-IN">
                <a:latin typeface="Courier"/>
                <a:cs typeface="Courier"/>
              </a:rPr>
              <a:t>(l1</a:t>
            </a:r>
            <a:r>
              <a:rPr lang="en-US">
                <a:latin typeface="Courier"/>
                <a:cs typeface="Courier"/>
              </a:rPr>
              <a:t>,</a:t>
            </a:r>
            <a:r>
              <a:rPr lang="mr-IN">
                <a:latin typeface="Courier"/>
                <a:cs typeface="Courier"/>
              </a:rPr>
              <a:t> W1)))</a:t>
            </a:r>
          </a:p>
          <a:p>
            <a:pPr lvl="0"/>
            <a:r>
              <a:rPr lang="mr-IN">
                <a:latin typeface="Courier"/>
                <a:cs typeface="Courier"/>
              </a:rPr>
              <a:t>    </a:t>
            </a:r>
          </a:p>
          <a:p>
            <a:pPr lvl="0"/>
            <a:r>
              <a:rPr lang="mr-IN">
                <a:solidFill>
                  <a:srgbClr val="008000"/>
                </a:solidFill>
                <a:latin typeface="Courier"/>
                <a:cs typeface="Courier"/>
              </a:rPr>
              <a:t>    </a:t>
            </a:r>
            <a:r>
              <a:rPr lang="en-US">
                <a:solidFill>
                  <a:srgbClr val="008000"/>
                </a:solidFill>
                <a:latin typeface="Courier"/>
                <a:cs typeface="Courier"/>
              </a:rPr>
              <a:t>#</a:t>
            </a:r>
            <a:r>
              <a:rPr lang="mr-IN">
                <a:solidFill>
                  <a:srgbClr val="008000"/>
                </a:solidFill>
                <a:latin typeface="Courier"/>
                <a:cs typeface="Courier"/>
              </a:rPr>
              <a:t> backward pass</a:t>
            </a:r>
          </a:p>
          <a:p>
            <a:pPr lvl="0"/>
            <a:r>
              <a:rPr lang="mr-IN">
                <a:latin typeface="Courier"/>
                <a:cs typeface="Courier"/>
              </a:rPr>
              <a:t>    delta_l2 = (Y - l2) * (l2 * (1 - l2))</a:t>
            </a:r>
          </a:p>
          <a:p>
            <a:pPr lvl="0"/>
            <a:r>
              <a:rPr lang="mr-IN">
                <a:latin typeface="Courier"/>
                <a:cs typeface="Courier"/>
              </a:rPr>
              <a:t>    delta_l1 = </a:t>
            </a:r>
            <a:r>
              <a:rPr lang="en-US" err="1">
                <a:latin typeface="Courier"/>
                <a:cs typeface="Courier"/>
              </a:rPr>
              <a:t>np.matmul</a:t>
            </a:r>
            <a:r>
              <a:rPr lang="mr-IN">
                <a:latin typeface="Courier"/>
                <a:cs typeface="Courier"/>
              </a:rPr>
              <a:t>(delta_l2</a:t>
            </a:r>
            <a:r>
              <a:rPr lang="en-US">
                <a:latin typeface="Courier"/>
                <a:cs typeface="Courier"/>
              </a:rPr>
              <a:t>,</a:t>
            </a:r>
            <a:r>
              <a:rPr lang="mr-IN">
                <a:latin typeface="Courier"/>
                <a:cs typeface="Courier"/>
              </a:rPr>
              <a:t> W1</a:t>
            </a:r>
            <a:r>
              <a:rPr lang="en-US">
                <a:latin typeface="Courier"/>
                <a:cs typeface="Courier"/>
              </a:rPr>
              <a:t>.T</a:t>
            </a:r>
            <a:r>
              <a:rPr lang="mr-IN">
                <a:latin typeface="Courier"/>
                <a:cs typeface="Courier"/>
              </a:rPr>
              <a:t>) * (l1 * (1 - l1))</a:t>
            </a:r>
          </a:p>
          <a:p>
            <a:pPr lvl="0"/>
            <a:r>
              <a:rPr lang="mr-IN">
                <a:latin typeface="Courier"/>
                <a:cs typeface="Courier"/>
              </a:rPr>
              <a:t>    </a:t>
            </a:r>
          </a:p>
          <a:p>
            <a:pPr lvl="0"/>
            <a:r>
              <a:rPr lang="mr-IN">
                <a:solidFill>
                  <a:srgbClr val="008000"/>
                </a:solidFill>
                <a:latin typeface="Courier"/>
                <a:cs typeface="Courier"/>
              </a:rPr>
              <a:t>    </a:t>
            </a:r>
            <a:r>
              <a:rPr lang="en-US">
                <a:solidFill>
                  <a:srgbClr val="008000"/>
                </a:solidFill>
                <a:latin typeface="Courier"/>
                <a:cs typeface="Courier"/>
              </a:rPr>
              <a:t>#</a:t>
            </a:r>
            <a:r>
              <a:rPr lang="mr-IN">
                <a:solidFill>
                  <a:srgbClr val="008000"/>
                </a:solidFill>
                <a:latin typeface="Courier"/>
                <a:cs typeface="Courier"/>
              </a:rPr>
              <a:t> gradient descent</a:t>
            </a:r>
          </a:p>
          <a:p>
            <a:pPr lvl="0"/>
            <a:r>
              <a:rPr lang="mr-IN">
                <a:latin typeface="Courier"/>
                <a:cs typeface="Courier"/>
              </a:rPr>
              <a:t>    W1 = W1 + </a:t>
            </a:r>
            <a:r>
              <a:rPr lang="en-US" err="1">
                <a:latin typeface="Courier"/>
                <a:cs typeface="Courier"/>
              </a:rPr>
              <a:t>np.matmul</a:t>
            </a:r>
            <a:r>
              <a:rPr lang="en-US">
                <a:latin typeface="Courier"/>
                <a:cs typeface="Courier"/>
              </a:rPr>
              <a:t>(</a:t>
            </a:r>
            <a:r>
              <a:rPr lang="mr-IN">
                <a:latin typeface="Courier"/>
                <a:cs typeface="Courier"/>
              </a:rPr>
              <a:t>l1</a:t>
            </a:r>
            <a:r>
              <a:rPr lang="en-US">
                <a:latin typeface="Courier"/>
                <a:cs typeface="Courier"/>
              </a:rPr>
              <a:t>.T,</a:t>
            </a:r>
            <a:r>
              <a:rPr lang="mr-IN">
                <a:latin typeface="Courier"/>
                <a:cs typeface="Courier"/>
              </a:rPr>
              <a:t> delta_l2</a:t>
            </a:r>
            <a:r>
              <a:rPr lang="en-US">
                <a:latin typeface="Courier"/>
                <a:cs typeface="Courier"/>
              </a:rPr>
              <a:t>)</a:t>
            </a:r>
            <a:endParaRPr lang="mr-IN">
              <a:latin typeface="Courier"/>
              <a:cs typeface="Courier"/>
            </a:endParaRPr>
          </a:p>
          <a:p>
            <a:pPr lvl="0"/>
            <a:r>
              <a:rPr lang="mr-IN">
                <a:latin typeface="Courier"/>
                <a:cs typeface="Courier"/>
              </a:rPr>
              <a:t>    W0 = W0 + </a:t>
            </a:r>
            <a:r>
              <a:rPr lang="en-US" err="1">
                <a:latin typeface="Courier"/>
                <a:cs typeface="Courier"/>
              </a:rPr>
              <a:t>np.matmul</a:t>
            </a:r>
            <a:r>
              <a:rPr lang="en-US">
                <a:latin typeface="Courier"/>
                <a:cs typeface="Courier"/>
              </a:rPr>
              <a:t>(</a:t>
            </a:r>
            <a:r>
              <a:rPr lang="mr-IN">
                <a:latin typeface="Courier"/>
                <a:cs typeface="Courier"/>
              </a:rPr>
              <a:t>X</a:t>
            </a:r>
            <a:r>
              <a:rPr lang="en-US">
                <a:latin typeface="Courier"/>
                <a:cs typeface="Courier"/>
              </a:rPr>
              <a:t>.T,</a:t>
            </a:r>
            <a:r>
              <a:rPr lang="mr-IN">
                <a:latin typeface="Courier"/>
                <a:cs typeface="Courier"/>
              </a:rPr>
              <a:t> delta_l1</a:t>
            </a:r>
            <a:r>
              <a:rPr lang="en-US">
                <a:latin typeface="Courier"/>
                <a:cs typeface="Courier"/>
              </a:rPr>
              <a:t>)</a:t>
            </a:r>
            <a:endParaRPr lang="mr-IN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352666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Shape 898"/>
          <p:cNvSpPr txBox="1"/>
          <p:nvPr/>
        </p:nvSpPr>
        <p:spPr>
          <a:xfrm>
            <a:off x="326325" y="170250"/>
            <a:ext cx="8441699" cy="63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 dirty="0"/>
              <a:t>From previous lecture:</a:t>
            </a:r>
          </a:p>
        </p:txBody>
      </p:sp>
      <p:sp>
        <p:nvSpPr>
          <p:cNvPr id="899" name="Shape 899"/>
          <p:cNvSpPr txBox="1"/>
          <p:nvPr/>
        </p:nvSpPr>
        <p:spPr>
          <a:xfrm>
            <a:off x="446925" y="876300"/>
            <a:ext cx="8200500" cy="339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SzPct val="100000"/>
              <a:buChar char="-"/>
            </a:pPr>
            <a:r>
              <a:rPr lang="en" sz="2000"/>
              <a:t>We have some dataset of (x,y)</a:t>
            </a:r>
          </a:p>
          <a:p>
            <a:pPr marL="457200" lvl="0" indent="-355600" rtl="0">
              <a:spcBef>
                <a:spcPts val="0"/>
              </a:spcBef>
              <a:buSzPct val="100000"/>
              <a:buChar char="-"/>
            </a:pPr>
            <a:r>
              <a:rPr lang="en" sz="2000"/>
              <a:t>We have a </a:t>
            </a:r>
            <a:r>
              <a:rPr lang="en" sz="2000" b="1"/>
              <a:t>score function: </a:t>
            </a:r>
          </a:p>
          <a:p>
            <a:pPr marL="457200" lvl="0" indent="-355600">
              <a:spcBef>
                <a:spcPts val="0"/>
              </a:spcBef>
              <a:buSzPct val="100000"/>
              <a:buChar char="-"/>
            </a:pPr>
            <a:r>
              <a:rPr lang="en" sz="2000"/>
              <a:t>We have a </a:t>
            </a:r>
            <a:r>
              <a:rPr lang="en" sz="2000" b="1"/>
              <a:t>loss function</a:t>
            </a:r>
            <a:r>
              <a:rPr lang="en" sz="2000"/>
              <a:t>: </a:t>
            </a:r>
          </a:p>
        </p:txBody>
      </p:sp>
      <p:pic>
        <p:nvPicPr>
          <p:cNvPr id="900" name="Shape 9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17800" y="1238525"/>
            <a:ext cx="2382024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901" name="Shape 901"/>
          <p:cNvSpPr txBox="1"/>
          <p:nvPr/>
        </p:nvSpPr>
        <p:spPr>
          <a:xfrm>
            <a:off x="5973042" y="1030432"/>
            <a:ext cx="1291200" cy="18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e.g.</a:t>
            </a:r>
          </a:p>
        </p:txBody>
      </p:sp>
      <p:pic>
        <p:nvPicPr>
          <p:cNvPr id="902" name="Shape 9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9023" y="2791125"/>
            <a:ext cx="3680524" cy="153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3" name="Shape 9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6325" y="2307275"/>
            <a:ext cx="2614024" cy="657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4" name="Shape 90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6675" y="3042899"/>
            <a:ext cx="4459824" cy="47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5" name="Shape 90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6675" y="3682675"/>
            <a:ext cx="2839424" cy="5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906" name="Shape 906"/>
          <p:cNvSpPr txBox="1"/>
          <p:nvPr/>
        </p:nvSpPr>
        <p:spPr>
          <a:xfrm>
            <a:off x="2577375" y="2052200"/>
            <a:ext cx="1473300" cy="35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Softmax</a:t>
            </a:r>
          </a:p>
        </p:txBody>
      </p:sp>
      <p:sp>
        <p:nvSpPr>
          <p:cNvPr id="907" name="Shape 907"/>
          <p:cNvSpPr txBox="1"/>
          <p:nvPr/>
        </p:nvSpPr>
        <p:spPr>
          <a:xfrm>
            <a:off x="4216350" y="2626800"/>
            <a:ext cx="1473300" cy="35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SVM</a:t>
            </a:r>
          </a:p>
        </p:txBody>
      </p:sp>
      <p:sp>
        <p:nvSpPr>
          <p:cNvPr id="908" name="Shape 908"/>
          <p:cNvSpPr txBox="1"/>
          <p:nvPr/>
        </p:nvSpPr>
        <p:spPr>
          <a:xfrm>
            <a:off x="3154387" y="3760275"/>
            <a:ext cx="1473300" cy="35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Full loss</a:t>
            </a:r>
          </a:p>
        </p:txBody>
      </p:sp>
    </p:spTree>
    <p:extLst>
      <p:ext uri="{BB962C8B-B14F-4D97-AF65-F5344CB8AC3E}">
        <p14:creationId xmlns:p14="http://schemas.microsoft.com/office/powerpoint/2010/main" val="656998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Shape 1222"/>
          <p:cNvSpPr txBox="1"/>
          <p:nvPr/>
        </p:nvSpPr>
        <p:spPr>
          <a:xfrm>
            <a:off x="296717" y="116574"/>
            <a:ext cx="8589300" cy="625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2000" dirty="0"/>
              <a:t>The 2-layer neural network implemented in the previous slide</a:t>
            </a:r>
            <a:endParaRPr lang="en" sz="20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710182A-8604-9542-B75E-5D9D44D23AAE}"/>
              </a:ext>
            </a:extLst>
          </p:cNvPr>
          <p:cNvSpPr/>
          <p:nvPr/>
        </p:nvSpPr>
        <p:spPr>
          <a:xfrm>
            <a:off x="1135510" y="2138366"/>
            <a:ext cx="461913" cy="4663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0EA9942-0587-414A-9E2A-BFC2398EBDEE}"/>
              </a:ext>
            </a:extLst>
          </p:cNvPr>
          <p:cNvSpPr/>
          <p:nvPr/>
        </p:nvSpPr>
        <p:spPr>
          <a:xfrm>
            <a:off x="1135511" y="1239206"/>
            <a:ext cx="461913" cy="4663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CA268F2-9921-FE4F-A028-788BC16B51BB}"/>
              </a:ext>
            </a:extLst>
          </p:cNvPr>
          <p:cNvSpPr/>
          <p:nvPr/>
        </p:nvSpPr>
        <p:spPr>
          <a:xfrm>
            <a:off x="1135510" y="3037526"/>
            <a:ext cx="461913" cy="4663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67C114C-BA62-0947-8748-5AD7172A1A91}"/>
              </a:ext>
            </a:extLst>
          </p:cNvPr>
          <p:cNvSpPr/>
          <p:nvPr/>
        </p:nvSpPr>
        <p:spPr>
          <a:xfrm>
            <a:off x="3238631" y="645901"/>
            <a:ext cx="461913" cy="4663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118E6E0-238D-4043-8C1E-5AA158A8596D}"/>
              </a:ext>
            </a:extLst>
          </p:cNvPr>
          <p:cNvSpPr/>
          <p:nvPr/>
        </p:nvSpPr>
        <p:spPr>
          <a:xfrm>
            <a:off x="3238630" y="1705550"/>
            <a:ext cx="461913" cy="4663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FB80834-A944-F84C-934B-114B360F64C9}"/>
              </a:ext>
            </a:extLst>
          </p:cNvPr>
          <p:cNvSpPr/>
          <p:nvPr/>
        </p:nvSpPr>
        <p:spPr>
          <a:xfrm>
            <a:off x="3238630" y="2765199"/>
            <a:ext cx="461913" cy="4663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1B03406-8977-964F-AB0C-ACB0ABDD1551}"/>
              </a:ext>
            </a:extLst>
          </p:cNvPr>
          <p:cNvSpPr/>
          <p:nvPr/>
        </p:nvSpPr>
        <p:spPr>
          <a:xfrm>
            <a:off x="3238629" y="3824848"/>
            <a:ext cx="461913" cy="4663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9B33FBE-8787-3849-9ED6-C981FC3F20E1}"/>
              </a:ext>
            </a:extLst>
          </p:cNvPr>
          <p:cNvCxnSpPr>
            <a:cxnSpLocks/>
            <a:stCxn id="5" idx="6"/>
            <a:endCxn id="7" idx="1"/>
          </p:cNvCxnSpPr>
          <p:nvPr/>
        </p:nvCxnSpPr>
        <p:spPr>
          <a:xfrm flipV="1">
            <a:off x="1597424" y="714195"/>
            <a:ext cx="1708853" cy="75818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1B4C3E6-67F2-5344-BEFA-A6164AA52DB8}"/>
              </a:ext>
            </a:extLst>
          </p:cNvPr>
          <p:cNvCxnSpPr>
            <a:cxnSpLocks/>
            <a:stCxn id="2" idx="6"/>
            <a:endCxn id="7" idx="2"/>
          </p:cNvCxnSpPr>
          <p:nvPr/>
        </p:nvCxnSpPr>
        <p:spPr>
          <a:xfrm flipV="1">
            <a:off x="1597423" y="879073"/>
            <a:ext cx="1641208" cy="149246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57DDCF8-5F65-BD4F-B0A5-C2F00E06C376}"/>
              </a:ext>
            </a:extLst>
          </p:cNvPr>
          <p:cNvCxnSpPr>
            <a:cxnSpLocks/>
            <a:stCxn id="6" idx="6"/>
            <a:endCxn id="7" idx="3"/>
          </p:cNvCxnSpPr>
          <p:nvPr/>
        </p:nvCxnSpPr>
        <p:spPr>
          <a:xfrm flipV="1">
            <a:off x="1597423" y="1043951"/>
            <a:ext cx="1708854" cy="222674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DD40129-CFE3-F346-A0B6-4163B05DD9B8}"/>
              </a:ext>
            </a:extLst>
          </p:cNvPr>
          <p:cNvCxnSpPr>
            <a:cxnSpLocks/>
            <a:stCxn id="5" idx="6"/>
            <a:endCxn id="8" idx="1"/>
          </p:cNvCxnSpPr>
          <p:nvPr/>
        </p:nvCxnSpPr>
        <p:spPr>
          <a:xfrm>
            <a:off x="1597424" y="1472378"/>
            <a:ext cx="1708852" cy="30146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36118AE-323E-EB46-9767-527307539C18}"/>
              </a:ext>
            </a:extLst>
          </p:cNvPr>
          <p:cNvCxnSpPr>
            <a:cxnSpLocks/>
            <a:stCxn id="2" idx="6"/>
            <a:endCxn id="8" idx="2"/>
          </p:cNvCxnSpPr>
          <p:nvPr/>
        </p:nvCxnSpPr>
        <p:spPr>
          <a:xfrm flipV="1">
            <a:off x="1597423" y="1938722"/>
            <a:ext cx="1641207" cy="43281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CF5C3F1-A55A-1542-A216-52BB9D4280AA}"/>
              </a:ext>
            </a:extLst>
          </p:cNvPr>
          <p:cNvCxnSpPr>
            <a:cxnSpLocks/>
            <a:stCxn id="6" idx="6"/>
            <a:endCxn id="8" idx="3"/>
          </p:cNvCxnSpPr>
          <p:nvPr/>
        </p:nvCxnSpPr>
        <p:spPr>
          <a:xfrm flipV="1">
            <a:off x="1597423" y="2103600"/>
            <a:ext cx="1708853" cy="116709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847510C-B397-6641-829B-3D11F8ACD407}"/>
              </a:ext>
            </a:extLst>
          </p:cNvPr>
          <p:cNvCxnSpPr>
            <a:cxnSpLocks/>
            <a:stCxn id="5" idx="6"/>
            <a:endCxn id="9" idx="1"/>
          </p:cNvCxnSpPr>
          <p:nvPr/>
        </p:nvCxnSpPr>
        <p:spPr>
          <a:xfrm>
            <a:off x="1597424" y="1472378"/>
            <a:ext cx="1708852" cy="136111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4362EB4-0653-6B4E-9EFB-A10932C99F5F}"/>
              </a:ext>
            </a:extLst>
          </p:cNvPr>
          <p:cNvCxnSpPr>
            <a:cxnSpLocks/>
            <a:stCxn id="5" idx="6"/>
            <a:endCxn id="10" idx="1"/>
          </p:cNvCxnSpPr>
          <p:nvPr/>
        </p:nvCxnSpPr>
        <p:spPr>
          <a:xfrm>
            <a:off x="1597424" y="1472378"/>
            <a:ext cx="1708851" cy="2420764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C50E059-7247-5D40-A37A-AD85738D2BAE}"/>
              </a:ext>
            </a:extLst>
          </p:cNvPr>
          <p:cNvCxnSpPr>
            <a:cxnSpLocks/>
            <a:stCxn id="2" idx="6"/>
            <a:endCxn id="9" idx="2"/>
          </p:cNvCxnSpPr>
          <p:nvPr/>
        </p:nvCxnSpPr>
        <p:spPr>
          <a:xfrm>
            <a:off x="1597423" y="2371538"/>
            <a:ext cx="1641207" cy="62683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022BEA3-A22E-244D-9E10-75A24BAF40CA}"/>
              </a:ext>
            </a:extLst>
          </p:cNvPr>
          <p:cNvCxnSpPr>
            <a:cxnSpLocks/>
            <a:stCxn id="6" idx="6"/>
            <a:endCxn id="10" idx="3"/>
          </p:cNvCxnSpPr>
          <p:nvPr/>
        </p:nvCxnSpPr>
        <p:spPr>
          <a:xfrm>
            <a:off x="1597423" y="3270698"/>
            <a:ext cx="1708852" cy="95220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D2631E7-4FD2-0C4F-8A79-28C8F0C6CA6E}"/>
              </a:ext>
            </a:extLst>
          </p:cNvPr>
          <p:cNvCxnSpPr>
            <a:cxnSpLocks/>
            <a:stCxn id="6" idx="6"/>
            <a:endCxn id="9" idx="3"/>
          </p:cNvCxnSpPr>
          <p:nvPr/>
        </p:nvCxnSpPr>
        <p:spPr>
          <a:xfrm flipV="1">
            <a:off x="1597423" y="3163249"/>
            <a:ext cx="1708853" cy="10744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49D91C7-92E1-344E-AC39-257065B86A86}"/>
              </a:ext>
            </a:extLst>
          </p:cNvPr>
          <p:cNvCxnSpPr>
            <a:cxnSpLocks/>
            <a:stCxn id="2" idx="6"/>
            <a:endCxn id="10" idx="2"/>
          </p:cNvCxnSpPr>
          <p:nvPr/>
        </p:nvCxnSpPr>
        <p:spPr>
          <a:xfrm>
            <a:off x="1597423" y="2371538"/>
            <a:ext cx="1641206" cy="168648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68B25F05-E73A-E548-893B-3C6220332907}"/>
              </a:ext>
            </a:extLst>
          </p:cNvPr>
          <p:cNvSpPr txBox="1"/>
          <p:nvPr/>
        </p:nvSpPr>
        <p:spPr>
          <a:xfrm>
            <a:off x="2092524" y="735345"/>
            <a:ext cx="741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w</a:t>
            </a:r>
            <a:r>
              <a:rPr lang="en-US" baseline="-25000">
                <a:solidFill>
                  <a:srgbClr val="FF0000"/>
                </a:solidFill>
              </a:rPr>
              <a:t>1,1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BCB75EF-92E7-BF4C-AF1C-E0C3054D71C9}"/>
              </a:ext>
            </a:extLst>
          </p:cNvPr>
          <p:cNvSpPr txBox="1"/>
          <p:nvPr/>
        </p:nvSpPr>
        <p:spPr>
          <a:xfrm>
            <a:off x="2162876" y="1113472"/>
            <a:ext cx="741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w</a:t>
            </a:r>
            <a:r>
              <a:rPr lang="en-US" baseline="-25000">
                <a:solidFill>
                  <a:srgbClr val="FF0000"/>
                </a:solidFill>
              </a:rPr>
              <a:t>2,1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E0662DC-DEF2-6249-A458-4468007ED948}"/>
              </a:ext>
            </a:extLst>
          </p:cNvPr>
          <p:cNvSpPr txBox="1"/>
          <p:nvPr/>
        </p:nvSpPr>
        <p:spPr>
          <a:xfrm>
            <a:off x="2808403" y="1347559"/>
            <a:ext cx="741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w</a:t>
            </a:r>
            <a:r>
              <a:rPr lang="en-US" baseline="-25000">
                <a:solidFill>
                  <a:srgbClr val="FF0000"/>
                </a:solidFill>
              </a:rPr>
              <a:t>3,1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02E6001-1D12-4C47-AD5F-0A115D34888E}"/>
              </a:ext>
            </a:extLst>
          </p:cNvPr>
          <p:cNvSpPr txBox="1"/>
          <p:nvPr/>
        </p:nvSpPr>
        <p:spPr>
          <a:xfrm>
            <a:off x="2802520" y="3242539"/>
            <a:ext cx="741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70C0"/>
                </a:solidFill>
              </a:rPr>
              <a:t>w</a:t>
            </a:r>
            <a:r>
              <a:rPr lang="en-US" baseline="-25000">
                <a:solidFill>
                  <a:srgbClr val="0070C0"/>
                </a:solidFill>
              </a:rPr>
              <a:t>1,4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2999752-9669-8148-AC76-DBA7C975FDB7}"/>
              </a:ext>
            </a:extLst>
          </p:cNvPr>
          <p:cNvSpPr txBox="1"/>
          <p:nvPr/>
        </p:nvSpPr>
        <p:spPr>
          <a:xfrm>
            <a:off x="2132396" y="3333976"/>
            <a:ext cx="741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70C0"/>
                </a:solidFill>
              </a:rPr>
              <a:t>w</a:t>
            </a:r>
            <a:r>
              <a:rPr lang="en-US" baseline="-25000">
                <a:solidFill>
                  <a:srgbClr val="0070C0"/>
                </a:solidFill>
              </a:rPr>
              <a:t>2,4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22A614D-1BFB-B345-9B7D-C5C8CA0D47E9}"/>
              </a:ext>
            </a:extLst>
          </p:cNvPr>
          <p:cNvSpPr txBox="1"/>
          <p:nvPr/>
        </p:nvSpPr>
        <p:spPr>
          <a:xfrm>
            <a:off x="2086676" y="3729422"/>
            <a:ext cx="741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70C0"/>
                </a:solidFill>
              </a:rPr>
              <a:t>w</a:t>
            </a:r>
            <a:r>
              <a:rPr lang="en-US" baseline="-25000">
                <a:solidFill>
                  <a:srgbClr val="0070C0"/>
                </a:solidFill>
              </a:rPr>
              <a:t>3,4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CB7C6E0-FEF1-6249-8B52-245FDD2296CC}"/>
              </a:ext>
            </a:extLst>
          </p:cNvPr>
          <p:cNvSpPr txBox="1"/>
          <p:nvPr/>
        </p:nvSpPr>
        <p:spPr>
          <a:xfrm>
            <a:off x="1404729" y="4169858"/>
            <a:ext cx="1901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w</a:t>
            </a:r>
            <a:r>
              <a:rPr lang="en-US" sz="1600" baseline="-25000">
                <a:solidFill>
                  <a:srgbClr val="FF0000"/>
                </a:solidFill>
              </a:rPr>
              <a:t>1,1</a:t>
            </a:r>
            <a:r>
              <a:rPr lang="en-US" sz="1600"/>
              <a:t>  w</a:t>
            </a:r>
            <a:r>
              <a:rPr lang="en-US" sz="1600" baseline="-25000"/>
              <a:t>1,2</a:t>
            </a:r>
            <a:r>
              <a:rPr lang="en-US" sz="1600"/>
              <a:t>  w</a:t>
            </a:r>
            <a:r>
              <a:rPr lang="en-US" sz="1600" baseline="-25000"/>
              <a:t>1,3</a:t>
            </a:r>
            <a:r>
              <a:rPr lang="en-US" sz="1600"/>
              <a:t>  </a:t>
            </a:r>
            <a:r>
              <a:rPr lang="en-US" sz="1600">
                <a:solidFill>
                  <a:srgbClr val="0070C0"/>
                </a:solidFill>
              </a:rPr>
              <a:t>w</a:t>
            </a:r>
            <a:r>
              <a:rPr lang="en-US" sz="1600" baseline="-25000">
                <a:solidFill>
                  <a:srgbClr val="0070C0"/>
                </a:solidFill>
              </a:rPr>
              <a:t>1,4</a:t>
            </a:r>
          </a:p>
          <a:p>
            <a:r>
              <a:rPr lang="en-US" sz="1600">
                <a:solidFill>
                  <a:srgbClr val="FF0000"/>
                </a:solidFill>
              </a:rPr>
              <a:t>w</a:t>
            </a:r>
            <a:r>
              <a:rPr lang="en-US" sz="1600" baseline="-25000">
                <a:solidFill>
                  <a:srgbClr val="FF0000"/>
                </a:solidFill>
              </a:rPr>
              <a:t>2,1</a:t>
            </a:r>
            <a:r>
              <a:rPr lang="en-US" sz="1600"/>
              <a:t>  w</a:t>
            </a:r>
            <a:r>
              <a:rPr lang="en-US" sz="1600" baseline="-25000"/>
              <a:t>2,2</a:t>
            </a:r>
            <a:r>
              <a:rPr lang="en-US" sz="1600"/>
              <a:t>  w</a:t>
            </a:r>
            <a:r>
              <a:rPr lang="en-US" sz="1600" baseline="-25000"/>
              <a:t>2,3</a:t>
            </a:r>
            <a:r>
              <a:rPr lang="en-US" sz="1600"/>
              <a:t>  </a:t>
            </a:r>
            <a:r>
              <a:rPr lang="en-US" sz="1600">
                <a:solidFill>
                  <a:srgbClr val="0070C0"/>
                </a:solidFill>
              </a:rPr>
              <a:t>w</a:t>
            </a:r>
            <a:r>
              <a:rPr lang="en-US" sz="1600" baseline="-25000">
                <a:solidFill>
                  <a:srgbClr val="0070C0"/>
                </a:solidFill>
              </a:rPr>
              <a:t>2,4</a:t>
            </a:r>
          </a:p>
          <a:p>
            <a:r>
              <a:rPr lang="en-US" sz="1600">
                <a:solidFill>
                  <a:srgbClr val="FF0000"/>
                </a:solidFill>
              </a:rPr>
              <a:t>w</a:t>
            </a:r>
            <a:r>
              <a:rPr lang="en-US" sz="1600" baseline="-25000">
                <a:solidFill>
                  <a:srgbClr val="FF0000"/>
                </a:solidFill>
              </a:rPr>
              <a:t>3,1</a:t>
            </a:r>
            <a:r>
              <a:rPr lang="en-US" sz="1600"/>
              <a:t>  w</a:t>
            </a:r>
            <a:r>
              <a:rPr lang="en-US" sz="1600" baseline="-25000"/>
              <a:t>3,2</a:t>
            </a:r>
            <a:r>
              <a:rPr lang="en-US" sz="1600"/>
              <a:t>  w</a:t>
            </a:r>
            <a:r>
              <a:rPr lang="en-US" sz="1600" baseline="-25000"/>
              <a:t>3,3</a:t>
            </a:r>
            <a:r>
              <a:rPr lang="en-US" sz="1600"/>
              <a:t>  </a:t>
            </a:r>
            <a:r>
              <a:rPr lang="en-US" sz="1600">
                <a:solidFill>
                  <a:srgbClr val="0070C0"/>
                </a:solidFill>
              </a:rPr>
              <a:t>w</a:t>
            </a:r>
            <a:r>
              <a:rPr lang="en-US" sz="1600" baseline="-25000">
                <a:solidFill>
                  <a:srgbClr val="0070C0"/>
                </a:solidFill>
              </a:rPr>
              <a:t>3,4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9E8D781-BD0C-7E4B-8E78-6F64B2527A68}"/>
              </a:ext>
            </a:extLst>
          </p:cNvPr>
          <p:cNvSpPr txBox="1"/>
          <p:nvPr/>
        </p:nvSpPr>
        <p:spPr>
          <a:xfrm>
            <a:off x="845929" y="4451787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</a:t>
            </a:r>
            <a:r>
              <a:rPr lang="en-US" baseline="-25000"/>
              <a:t>0  </a:t>
            </a:r>
            <a:r>
              <a:rPr lang="en-US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5B815E7-90FF-2C40-8C06-E65C875C95C1}"/>
                  </a:ext>
                </a:extLst>
              </p:cNvPr>
              <p:cNvSpPr txBox="1"/>
              <p:nvPr/>
            </p:nvSpPr>
            <p:spPr>
              <a:xfrm>
                <a:off x="3273792" y="678320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5B815E7-90FF-2C40-8C06-E65C875C95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792" y="678320"/>
                <a:ext cx="396262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5FC8B3B-EC0D-C84E-B573-EBB44C9FE6E2}"/>
                  </a:ext>
                </a:extLst>
              </p:cNvPr>
              <p:cNvSpPr txBox="1"/>
              <p:nvPr/>
            </p:nvSpPr>
            <p:spPr>
              <a:xfrm>
                <a:off x="3273792" y="1745506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5FC8B3B-EC0D-C84E-B573-EBB44C9FE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792" y="1745506"/>
                <a:ext cx="396262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2D70FD7-1081-5748-AE3F-6223F19FAB1C}"/>
                  </a:ext>
                </a:extLst>
              </p:cNvPr>
              <p:cNvSpPr txBox="1"/>
              <p:nvPr/>
            </p:nvSpPr>
            <p:spPr>
              <a:xfrm>
                <a:off x="3273792" y="2801792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2D70FD7-1081-5748-AE3F-6223F19FA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792" y="2801792"/>
                <a:ext cx="396262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559F4F1-4942-8042-B96B-F6F60C7715C9}"/>
                  </a:ext>
                </a:extLst>
              </p:cNvPr>
              <p:cNvSpPr txBox="1"/>
              <p:nvPr/>
            </p:nvSpPr>
            <p:spPr>
              <a:xfrm>
                <a:off x="3273792" y="3856935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559F4F1-4942-8042-B96B-F6F60C771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792" y="3856935"/>
                <a:ext cx="396262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CD6ADFED-91E1-264D-B5A1-C39BBE7AE077}"/>
              </a:ext>
            </a:extLst>
          </p:cNvPr>
          <p:cNvCxnSpPr>
            <a:cxnSpLocks/>
            <a:endCxn id="7" idx="4"/>
          </p:cNvCxnSpPr>
          <p:nvPr/>
        </p:nvCxnSpPr>
        <p:spPr>
          <a:xfrm flipV="1">
            <a:off x="3469585" y="1112245"/>
            <a:ext cx="3" cy="30360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6" name="TextBox 1215">
            <a:extLst>
              <a:ext uri="{FF2B5EF4-FFF2-40B4-BE49-F238E27FC236}">
                <a16:creationId xmlns:a16="http://schemas.microsoft.com/office/drawing/2014/main" id="{AE54D246-D03D-3A41-9281-EE50A31E0BF1}"/>
              </a:ext>
            </a:extLst>
          </p:cNvPr>
          <p:cNvSpPr txBox="1"/>
          <p:nvPr/>
        </p:nvSpPr>
        <p:spPr>
          <a:xfrm>
            <a:off x="3307186" y="1362288"/>
            <a:ext cx="4523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1,1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6182A986-F31F-7B40-9C70-C7EC291A98FD}"/>
              </a:ext>
            </a:extLst>
          </p:cNvPr>
          <p:cNvCxnSpPr>
            <a:cxnSpLocks/>
          </p:cNvCxnSpPr>
          <p:nvPr/>
        </p:nvCxnSpPr>
        <p:spPr>
          <a:xfrm flipV="1">
            <a:off x="3469585" y="2189205"/>
            <a:ext cx="3" cy="30360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1082FDAD-9A24-1342-BF76-92FF8FB11676}"/>
              </a:ext>
            </a:extLst>
          </p:cNvPr>
          <p:cNvSpPr txBox="1"/>
          <p:nvPr/>
        </p:nvSpPr>
        <p:spPr>
          <a:xfrm>
            <a:off x="3307186" y="2439248"/>
            <a:ext cx="655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1,2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B551F291-B944-8543-886D-4167700A2217}"/>
              </a:ext>
            </a:extLst>
          </p:cNvPr>
          <p:cNvCxnSpPr>
            <a:cxnSpLocks/>
          </p:cNvCxnSpPr>
          <p:nvPr/>
        </p:nvCxnSpPr>
        <p:spPr>
          <a:xfrm flipV="1">
            <a:off x="3469585" y="3245845"/>
            <a:ext cx="3" cy="30360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6B54B8C3-A614-E848-9F9D-16BE0FDB4E81}"/>
              </a:ext>
            </a:extLst>
          </p:cNvPr>
          <p:cNvSpPr txBox="1"/>
          <p:nvPr/>
        </p:nvSpPr>
        <p:spPr>
          <a:xfrm>
            <a:off x="3307186" y="3495888"/>
            <a:ext cx="655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1,3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7D046D1-B9CB-D646-B02F-14EEABBC998F}"/>
              </a:ext>
            </a:extLst>
          </p:cNvPr>
          <p:cNvCxnSpPr>
            <a:cxnSpLocks/>
          </p:cNvCxnSpPr>
          <p:nvPr/>
        </p:nvCxnSpPr>
        <p:spPr>
          <a:xfrm flipV="1">
            <a:off x="3469585" y="4302485"/>
            <a:ext cx="3" cy="30360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DB67886B-FE85-8E49-B7CA-D9B62359B824}"/>
              </a:ext>
            </a:extLst>
          </p:cNvPr>
          <p:cNvSpPr txBox="1"/>
          <p:nvPr/>
        </p:nvSpPr>
        <p:spPr>
          <a:xfrm>
            <a:off x="3307186" y="4552528"/>
            <a:ext cx="655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1,4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9DBBC08-07D5-ED46-ABF8-1339D14F10BA}"/>
              </a:ext>
            </a:extLst>
          </p:cNvPr>
          <p:cNvSpPr txBox="1"/>
          <p:nvPr/>
        </p:nvSpPr>
        <p:spPr>
          <a:xfrm>
            <a:off x="1134600" y="1264049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/>
              <a:t>x</a:t>
            </a:r>
            <a:r>
              <a:rPr lang="en-US" sz="1800" baseline="-25000"/>
              <a:t>i,1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B56BCD7-C3DB-4A43-80BB-9E9E8A53B07D}"/>
              </a:ext>
            </a:extLst>
          </p:cNvPr>
          <p:cNvSpPr txBox="1"/>
          <p:nvPr/>
        </p:nvSpPr>
        <p:spPr>
          <a:xfrm>
            <a:off x="1130384" y="2156548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/>
              <a:t>x</a:t>
            </a:r>
            <a:r>
              <a:rPr lang="en-US" sz="1800" baseline="-25000"/>
              <a:t>i,2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4D55424-ED96-7D45-ADF4-5935E96E9363}"/>
              </a:ext>
            </a:extLst>
          </p:cNvPr>
          <p:cNvSpPr txBox="1"/>
          <p:nvPr/>
        </p:nvSpPr>
        <p:spPr>
          <a:xfrm>
            <a:off x="1132634" y="3063058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/>
              <a:t>x</a:t>
            </a:r>
            <a:r>
              <a:rPr lang="en-US" sz="1800" baseline="-25000"/>
              <a:t>i,3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F20BCD4D-8D13-2049-B848-4D1CB5DA8AC3}"/>
              </a:ext>
            </a:extLst>
          </p:cNvPr>
          <p:cNvSpPr/>
          <p:nvPr/>
        </p:nvSpPr>
        <p:spPr>
          <a:xfrm>
            <a:off x="4412730" y="645901"/>
            <a:ext cx="461913" cy="4663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FD1DDE21-9DE6-1A48-AD11-481102D84A60}"/>
              </a:ext>
            </a:extLst>
          </p:cNvPr>
          <p:cNvCxnSpPr>
            <a:cxnSpLocks/>
            <a:stCxn id="7" idx="6"/>
            <a:endCxn id="77" idx="2"/>
          </p:cNvCxnSpPr>
          <p:nvPr/>
        </p:nvCxnSpPr>
        <p:spPr>
          <a:xfrm>
            <a:off x="3700544" y="879073"/>
            <a:ext cx="71218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7" name="Freeform 1226">
            <a:extLst>
              <a:ext uri="{FF2B5EF4-FFF2-40B4-BE49-F238E27FC236}">
                <a16:creationId xmlns:a16="http://schemas.microsoft.com/office/drawing/2014/main" id="{74338CB3-0C84-754A-B103-A9CC5A8E20E1}"/>
              </a:ext>
            </a:extLst>
          </p:cNvPr>
          <p:cNvSpPr/>
          <p:nvPr/>
        </p:nvSpPr>
        <p:spPr>
          <a:xfrm>
            <a:off x="4468218" y="742461"/>
            <a:ext cx="310896" cy="237744"/>
          </a:xfrm>
          <a:custGeom>
            <a:avLst/>
            <a:gdLst>
              <a:gd name="connsiteX0" fmla="*/ 0 w 2062480"/>
              <a:gd name="connsiteY0" fmla="*/ 619760 h 619760"/>
              <a:gd name="connsiteX1" fmla="*/ 883920 w 2062480"/>
              <a:gd name="connsiteY1" fmla="*/ 528320 h 619760"/>
              <a:gd name="connsiteX2" fmla="*/ 1320800 w 2062480"/>
              <a:gd name="connsiteY2" fmla="*/ 91440 h 619760"/>
              <a:gd name="connsiteX3" fmla="*/ 2062480 w 2062480"/>
              <a:gd name="connsiteY3" fmla="*/ 0 h 61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2480" h="619760">
                <a:moveTo>
                  <a:pt x="0" y="619760"/>
                </a:moveTo>
                <a:cubicBezTo>
                  <a:pt x="331893" y="618066"/>
                  <a:pt x="663787" y="616373"/>
                  <a:pt x="883920" y="528320"/>
                </a:cubicBezTo>
                <a:cubicBezTo>
                  <a:pt x="1104053" y="440267"/>
                  <a:pt x="1124373" y="179493"/>
                  <a:pt x="1320800" y="91440"/>
                </a:cubicBezTo>
                <a:cubicBezTo>
                  <a:pt x="1517227" y="3387"/>
                  <a:pt x="1789853" y="1693"/>
                  <a:pt x="2062480" y="0"/>
                </a:cubicBezTo>
              </a:path>
            </a:pathLst>
          </a:custGeom>
          <a:noFill/>
          <a:ln>
            <a:solidFill>
              <a:srgbClr val="8B00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C0FFF413-7690-C94E-B960-E44728A6FD20}"/>
              </a:ext>
            </a:extLst>
          </p:cNvPr>
          <p:cNvSpPr/>
          <p:nvPr/>
        </p:nvSpPr>
        <p:spPr>
          <a:xfrm>
            <a:off x="4405860" y="1708090"/>
            <a:ext cx="461913" cy="4663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>
            <a:extLst>
              <a:ext uri="{FF2B5EF4-FFF2-40B4-BE49-F238E27FC236}">
                <a16:creationId xmlns:a16="http://schemas.microsoft.com/office/drawing/2014/main" id="{23650FFD-9A73-FA4E-9EB3-8F916B34DAC2}"/>
              </a:ext>
            </a:extLst>
          </p:cNvPr>
          <p:cNvSpPr/>
          <p:nvPr/>
        </p:nvSpPr>
        <p:spPr>
          <a:xfrm>
            <a:off x="4461348" y="1804650"/>
            <a:ext cx="310896" cy="237744"/>
          </a:xfrm>
          <a:custGeom>
            <a:avLst/>
            <a:gdLst>
              <a:gd name="connsiteX0" fmla="*/ 0 w 2062480"/>
              <a:gd name="connsiteY0" fmla="*/ 619760 h 619760"/>
              <a:gd name="connsiteX1" fmla="*/ 883920 w 2062480"/>
              <a:gd name="connsiteY1" fmla="*/ 528320 h 619760"/>
              <a:gd name="connsiteX2" fmla="*/ 1320800 w 2062480"/>
              <a:gd name="connsiteY2" fmla="*/ 91440 h 619760"/>
              <a:gd name="connsiteX3" fmla="*/ 2062480 w 2062480"/>
              <a:gd name="connsiteY3" fmla="*/ 0 h 61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2480" h="619760">
                <a:moveTo>
                  <a:pt x="0" y="619760"/>
                </a:moveTo>
                <a:cubicBezTo>
                  <a:pt x="331893" y="618066"/>
                  <a:pt x="663787" y="616373"/>
                  <a:pt x="883920" y="528320"/>
                </a:cubicBezTo>
                <a:cubicBezTo>
                  <a:pt x="1104053" y="440267"/>
                  <a:pt x="1124373" y="179493"/>
                  <a:pt x="1320800" y="91440"/>
                </a:cubicBezTo>
                <a:cubicBezTo>
                  <a:pt x="1517227" y="3387"/>
                  <a:pt x="1789853" y="1693"/>
                  <a:pt x="2062480" y="0"/>
                </a:cubicBezTo>
              </a:path>
            </a:pathLst>
          </a:custGeom>
          <a:noFill/>
          <a:ln>
            <a:solidFill>
              <a:srgbClr val="8B00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6F62AE33-86DD-E44A-837E-B4304E31C7C8}"/>
              </a:ext>
            </a:extLst>
          </p:cNvPr>
          <p:cNvSpPr/>
          <p:nvPr/>
        </p:nvSpPr>
        <p:spPr>
          <a:xfrm>
            <a:off x="4405860" y="2770546"/>
            <a:ext cx="461913" cy="4663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>
            <a:extLst>
              <a:ext uri="{FF2B5EF4-FFF2-40B4-BE49-F238E27FC236}">
                <a16:creationId xmlns:a16="http://schemas.microsoft.com/office/drawing/2014/main" id="{7461DF08-0FDF-B049-A9D2-A6E1FEB02213}"/>
              </a:ext>
            </a:extLst>
          </p:cNvPr>
          <p:cNvSpPr/>
          <p:nvPr/>
        </p:nvSpPr>
        <p:spPr>
          <a:xfrm>
            <a:off x="4461348" y="2867106"/>
            <a:ext cx="310896" cy="237744"/>
          </a:xfrm>
          <a:custGeom>
            <a:avLst/>
            <a:gdLst>
              <a:gd name="connsiteX0" fmla="*/ 0 w 2062480"/>
              <a:gd name="connsiteY0" fmla="*/ 619760 h 619760"/>
              <a:gd name="connsiteX1" fmla="*/ 883920 w 2062480"/>
              <a:gd name="connsiteY1" fmla="*/ 528320 h 619760"/>
              <a:gd name="connsiteX2" fmla="*/ 1320800 w 2062480"/>
              <a:gd name="connsiteY2" fmla="*/ 91440 h 619760"/>
              <a:gd name="connsiteX3" fmla="*/ 2062480 w 2062480"/>
              <a:gd name="connsiteY3" fmla="*/ 0 h 61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2480" h="619760">
                <a:moveTo>
                  <a:pt x="0" y="619760"/>
                </a:moveTo>
                <a:cubicBezTo>
                  <a:pt x="331893" y="618066"/>
                  <a:pt x="663787" y="616373"/>
                  <a:pt x="883920" y="528320"/>
                </a:cubicBezTo>
                <a:cubicBezTo>
                  <a:pt x="1104053" y="440267"/>
                  <a:pt x="1124373" y="179493"/>
                  <a:pt x="1320800" y="91440"/>
                </a:cubicBezTo>
                <a:cubicBezTo>
                  <a:pt x="1517227" y="3387"/>
                  <a:pt x="1789853" y="1693"/>
                  <a:pt x="2062480" y="0"/>
                </a:cubicBezTo>
              </a:path>
            </a:pathLst>
          </a:custGeom>
          <a:noFill/>
          <a:ln>
            <a:solidFill>
              <a:srgbClr val="8B00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9E7E3085-E58C-3F46-ABAE-E163A9DB6069}"/>
              </a:ext>
            </a:extLst>
          </p:cNvPr>
          <p:cNvSpPr/>
          <p:nvPr/>
        </p:nvSpPr>
        <p:spPr>
          <a:xfrm>
            <a:off x="4412730" y="3827225"/>
            <a:ext cx="461913" cy="4663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>
            <a:extLst>
              <a:ext uri="{FF2B5EF4-FFF2-40B4-BE49-F238E27FC236}">
                <a16:creationId xmlns:a16="http://schemas.microsoft.com/office/drawing/2014/main" id="{01DAF2B7-4562-E442-9699-CDE0194DA4F5}"/>
              </a:ext>
            </a:extLst>
          </p:cNvPr>
          <p:cNvSpPr/>
          <p:nvPr/>
        </p:nvSpPr>
        <p:spPr>
          <a:xfrm>
            <a:off x="4468218" y="3923785"/>
            <a:ext cx="310896" cy="237744"/>
          </a:xfrm>
          <a:custGeom>
            <a:avLst/>
            <a:gdLst>
              <a:gd name="connsiteX0" fmla="*/ 0 w 2062480"/>
              <a:gd name="connsiteY0" fmla="*/ 619760 h 619760"/>
              <a:gd name="connsiteX1" fmla="*/ 883920 w 2062480"/>
              <a:gd name="connsiteY1" fmla="*/ 528320 h 619760"/>
              <a:gd name="connsiteX2" fmla="*/ 1320800 w 2062480"/>
              <a:gd name="connsiteY2" fmla="*/ 91440 h 619760"/>
              <a:gd name="connsiteX3" fmla="*/ 2062480 w 2062480"/>
              <a:gd name="connsiteY3" fmla="*/ 0 h 61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2480" h="619760">
                <a:moveTo>
                  <a:pt x="0" y="619760"/>
                </a:moveTo>
                <a:cubicBezTo>
                  <a:pt x="331893" y="618066"/>
                  <a:pt x="663787" y="616373"/>
                  <a:pt x="883920" y="528320"/>
                </a:cubicBezTo>
                <a:cubicBezTo>
                  <a:pt x="1104053" y="440267"/>
                  <a:pt x="1124373" y="179493"/>
                  <a:pt x="1320800" y="91440"/>
                </a:cubicBezTo>
                <a:cubicBezTo>
                  <a:pt x="1517227" y="3387"/>
                  <a:pt x="1789853" y="1693"/>
                  <a:pt x="2062480" y="0"/>
                </a:cubicBezTo>
              </a:path>
            </a:pathLst>
          </a:custGeom>
          <a:noFill/>
          <a:ln>
            <a:solidFill>
              <a:srgbClr val="8B00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840553FF-6F45-B049-9F10-4C4A32A38A3F}"/>
              </a:ext>
            </a:extLst>
          </p:cNvPr>
          <p:cNvCxnSpPr>
            <a:cxnSpLocks/>
            <a:endCxn id="87" idx="2"/>
          </p:cNvCxnSpPr>
          <p:nvPr/>
        </p:nvCxnSpPr>
        <p:spPr>
          <a:xfrm>
            <a:off x="3700542" y="1938723"/>
            <a:ext cx="705318" cy="253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E49714C2-4CAC-EC42-A3D6-C79171DCBDD7}"/>
              </a:ext>
            </a:extLst>
          </p:cNvPr>
          <p:cNvCxnSpPr>
            <a:cxnSpLocks/>
            <a:stCxn id="9" idx="6"/>
            <a:endCxn id="89" idx="2"/>
          </p:cNvCxnSpPr>
          <p:nvPr/>
        </p:nvCxnSpPr>
        <p:spPr>
          <a:xfrm>
            <a:off x="3700543" y="2998371"/>
            <a:ext cx="705317" cy="534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CBFDA551-11AA-6C49-A6C0-C89736A6853E}"/>
              </a:ext>
            </a:extLst>
          </p:cNvPr>
          <p:cNvCxnSpPr>
            <a:cxnSpLocks/>
            <a:stCxn id="10" idx="6"/>
            <a:endCxn id="91" idx="2"/>
          </p:cNvCxnSpPr>
          <p:nvPr/>
        </p:nvCxnSpPr>
        <p:spPr>
          <a:xfrm>
            <a:off x="3700542" y="4058020"/>
            <a:ext cx="712188" cy="237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102">
            <a:extLst>
              <a:ext uri="{FF2B5EF4-FFF2-40B4-BE49-F238E27FC236}">
                <a16:creationId xmlns:a16="http://schemas.microsoft.com/office/drawing/2014/main" id="{333E6FF1-0E65-BF4B-8AF2-9A5B46CB0697}"/>
              </a:ext>
            </a:extLst>
          </p:cNvPr>
          <p:cNvSpPr/>
          <p:nvPr/>
        </p:nvSpPr>
        <p:spPr>
          <a:xfrm>
            <a:off x="5791310" y="2139396"/>
            <a:ext cx="461913" cy="4663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677F2695-9706-B84F-9498-C7F54BBCFADC}"/>
                  </a:ext>
                </a:extLst>
              </p:cNvPr>
              <p:cNvSpPr txBox="1"/>
              <p:nvPr/>
            </p:nvSpPr>
            <p:spPr>
              <a:xfrm>
                <a:off x="5826473" y="2181643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677F2695-9706-B84F-9498-C7F54BBCFA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6473" y="2181643"/>
                <a:ext cx="396262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Oval 104">
            <a:extLst>
              <a:ext uri="{FF2B5EF4-FFF2-40B4-BE49-F238E27FC236}">
                <a16:creationId xmlns:a16="http://schemas.microsoft.com/office/drawing/2014/main" id="{18245441-9799-3845-B12D-BA3860091116}"/>
              </a:ext>
            </a:extLst>
          </p:cNvPr>
          <p:cNvSpPr/>
          <p:nvPr/>
        </p:nvSpPr>
        <p:spPr>
          <a:xfrm>
            <a:off x="6965824" y="2141545"/>
            <a:ext cx="461913" cy="4663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>
            <a:extLst>
              <a:ext uri="{FF2B5EF4-FFF2-40B4-BE49-F238E27FC236}">
                <a16:creationId xmlns:a16="http://schemas.microsoft.com/office/drawing/2014/main" id="{4B64F483-A790-CE44-B058-849E6128B550}"/>
              </a:ext>
            </a:extLst>
          </p:cNvPr>
          <p:cNvSpPr/>
          <p:nvPr/>
        </p:nvSpPr>
        <p:spPr>
          <a:xfrm>
            <a:off x="7021312" y="2238105"/>
            <a:ext cx="310896" cy="237744"/>
          </a:xfrm>
          <a:custGeom>
            <a:avLst/>
            <a:gdLst>
              <a:gd name="connsiteX0" fmla="*/ 0 w 2062480"/>
              <a:gd name="connsiteY0" fmla="*/ 619760 h 619760"/>
              <a:gd name="connsiteX1" fmla="*/ 883920 w 2062480"/>
              <a:gd name="connsiteY1" fmla="*/ 528320 h 619760"/>
              <a:gd name="connsiteX2" fmla="*/ 1320800 w 2062480"/>
              <a:gd name="connsiteY2" fmla="*/ 91440 h 619760"/>
              <a:gd name="connsiteX3" fmla="*/ 2062480 w 2062480"/>
              <a:gd name="connsiteY3" fmla="*/ 0 h 61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2480" h="619760">
                <a:moveTo>
                  <a:pt x="0" y="619760"/>
                </a:moveTo>
                <a:cubicBezTo>
                  <a:pt x="331893" y="618066"/>
                  <a:pt x="663787" y="616373"/>
                  <a:pt x="883920" y="528320"/>
                </a:cubicBezTo>
                <a:cubicBezTo>
                  <a:pt x="1104053" y="440267"/>
                  <a:pt x="1124373" y="179493"/>
                  <a:pt x="1320800" y="91440"/>
                </a:cubicBezTo>
                <a:cubicBezTo>
                  <a:pt x="1517227" y="3387"/>
                  <a:pt x="1789853" y="1693"/>
                  <a:pt x="2062480" y="0"/>
                </a:cubicBezTo>
              </a:path>
            </a:pathLst>
          </a:custGeom>
          <a:noFill/>
          <a:ln>
            <a:solidFill>
              <a:srgbClr val="8B00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87400CF0-318B-8040-B05A-66A1445B7C8D}"/>
              </a:ext>
            </a:extLst>
          </p:cNvPr>
          <p:cNvCxnSpPr>
            <a:cxnSpLocks/>
            <a:stCxn id="103" idx="6"/>
            <a:endCxn id="105" idx="2"/>
          </p:cNvCxnSpPr>
          <p:nvPr/>
        </p:nvCxnSpPr>
        <p:spPr>
          <a:xfrm>
            <a:off x="6253223" y="2372568"/>
            <a:ext cx="712601" cy="214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E5A345C5-4B6D-C44A-88F3-D70DFD965404}"/>
              </a:ext>
            </a:extLst>
          </p:cNvPr>
          <p:cNvCxnSpPr>
            <a:cxnSpLocks/>
            <a:stCxn id="77" idx="6"/>
            <a:endCxn id="103" idx="1"/>
          </p:cNvCxnSpPr>
          <p:nvPr/>
        </p:nvCxnSpPr>
        <p:spPr>
          <a:xfrm>
            <a:off x="4874643" y="879073"/>
            <a:ext cx="984313" cy="132861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FC98617E-179B-7042-BC1F-0434E17E5AC4}"/>
              </a:ext>
            </a:extLst>
          </p:cNvPr>
          <p:cNvCxnSpPr>
            <a:cxnSpLocks/>
            <a:stCxn id="87" idx="6"/>
            <a:endCxn id="103" idx="2"/>
          </p:cNvCxnSpPr>
          <p:nvPr/>
        </p:nvCxnSpPr>
        <p:spPr>
          <a:xfrm>
            <a:off x="4867773" y="1941262"/>
            <a:ext cx="923537" cy="43130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887521F3-E853-C44C-B89A-35967D7E8DE9}"/>
              </a:ext>
            </a:extLst>
          </p:cNvPr>
          <p:cNvCxnSpPr>
            <a:cxnSpLocks/>
            <a:stCxn id="89" idx="6"/>
            <a:endCxn id="103" idx="2"/>
          </p:cNvCxnSpPr>
          <p:nvPr/>
        </p:nvCxnSpPr>
        <p:spPr>
          <a:xfrm flipV="1">
            <a:off x="4867773" y="2372568"/>
            <a:ext cx="923537" cy="63115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7A64C3B3-7245-B349-847D-98FA7EF2DA92}"/>
              </a:ext>
            </a:extLst>
          </p:cNvPr>
          <p:cNvCxnSpPr>
            <a:cxnSpLocks/>
            <a:stCxn id="91" idx="6"/>
            <a:endCxn id="103" idx="3"/>
          </p:cNvCxnSpPr>
          <p:nvPr/>
        </p:nvCxnSpPr>
        <p:spPr>
          <a:xfrm flipV="1">
            <a:off x="4874643" y="2537446"/>
            <a:ext cx="984313" cy="152295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CE494062-4972-9843-8C28-CAD09F225EF7}"/>
              </a:ext>
            </a:extLst>
          </p:cNvPr>
          <p:cNvSpPr txBox="1"/>
          <p:nvPr/>
        </p:nvSpPr>
        <p:spPr>
          <a:xfrm>
            <a:off x="5084739" y="1173767"/>
            <a:ext cx="741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B050"/>
                </a:solidFill>
              </a:rPr>
              <a:t>w</a:t>
            </a:r>
            <a:r>
              <a:rPr lang="en-US" baseline="-25000">
                <a:solidFill>
                  <a:srgbClr val="00B050"/>
                </a:solidFill>
              </a:rPr>
              <a:t>1,1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CE51BE64-DEA2-6A44-AC4D-B1539F19352F}"/>
              </a:ext>
            </a:extLst>
          </p:cNvPr>
          <p:cNvSpPr txBox="1"/>
          <p:nvPr/>
        </p:nvSpPr>
        <p:spPr>
          <a:xfrm>
            <a:off x="4891199" y="1784833"/>
            <a:ext cx="741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B050"/>
                </a:solidFill>
              </a:rPr>
              <a:t>w</a:t>
            </a:r>
            <a:r>
              <a:rPr lang="en-US" baseline="-25000">
                <a:solidFill>
                  <a:srgbClr val="00B050"/>
                </a:solidFill>
              </a:rPr>
              <a:t>2,1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8FD10FD8-5E1C-AD46-85F8-A62C0B238D3A}"/>
              </a:ext>
            </a:extLst>
          </p:cNvPr>
          <p:cNvSpPr txBox="1"/>
          <p:nvPr/>
        </p:nvSpPr>
        <p:spPr>
          <a:xfrm>
            <a:off x="4759525" y="2439248"/>
            <a:ext cx="741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B050"/>
                </a:solidFill>
              </a:rPr>
              <a:t>w</a:t>
            </a:r>
            <a:r>
              <a:rPr lang="en-US" baseline="-25000">
                <a:solidFill>
                  <a:srgbClr val="00B050"/>
                </a:solidFill>
              </a:rPr>
              <a:t>3,1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DE7BE5A9-0C5C-7F48-8293-437C66B4B5E3}"/>
              </a:ext>
            </a:extLst>
          </p:cNvPr>
          <p:cNvSpPr txBox="1"/>
          <p:nvPr/>
        </p:nvSpPr>
        <p:spPr>
          <a:xfrm>
            <a:off x="5202250" y="3239972"/>
            <a:ext cx="741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B050"/>
                </a:solidFill>
              </a:rPr>
              <a:t>w</a:t>
            </a:r>
            <a:r>
              <a:rPr lang="en-US" baseline="-25000">
                <a:solidFill>
                  <a:srgbClr val="00B050"/>
                </a:solidFill>
              </a:rPr>
              <a:t>4,1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7F86EF33-8ED1-7245-9936-61566C140441}"/>
              </a:ext>
            </a:extLst>
          </p:cNvPr>
          <p:cNvSpPr txBox="1"/>
          <p:nvPr/>
        </p:nvSpPr>
        <p:spPr>
          <a:xfrm>
            <a:off x="5585067" y="3935970"/>
            <a:ext cx="6098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00B050"/>
                </a:solidFill>
              </a:rPr>
              <a:t>w</a:t>
            </a:r>
            <a:r>
              <a:rPr lang="en-US" sz="1600" baseline="-25000">
                <a:solidFill>
                  <a:srgbClr val="00B050"/>
                </a:solidFill>
              </a:rPr>
              <a:t>1,1</a:t>
            </a:r>
          </a:p>
          <a:p>
            <a:r>
              <a:rPr lang="en-US" sz="1600">
                <a:solidFill>
                  <a:srgbClr val="00B050"/>
                </a:solidFill>
              </a:rPr>
              <a:t>w</a:t>
            </a:r>
            <a:r>
              <a:rPr lang="en-US" sz="1600" baseline="-25000">
                <a:solidFill>
                  <a:srgbClr val="00B050"/>
                </a:solidFill>
              </a:rPr>
              <a:t>2,1</a:t>
            </a:r>
          </a:p>
          <a:p>
            <a:r>
              <a:rPr lang="en-US" sz="1600">
                <a:solidFill>
                  <a:srgbClr val="00B050"/>
                </a:solidFill>
              </a:rPr>
              <a:t>w</a:t>
            </a:r>
            <a:r>
              <a:rPr lang="en-US" sz="1600" baseline="-25000">
                <a:solidFill>
                  <a:srgbClr val="00B050"/>
                </a:solidFill>
              </a:rPr>
              <a:t>3,1</a:t>
            </a:r>
          </a:p>
          <a:p>
            <a:r>
              <a:rPr lang="en-US" sz="1600">
                <a:solidFill>
                  <a:srgbClr val="00B050"/>
                </a:solidFill>
              </a:rPr>
              <a:t>w</a:t>
            </a:r>
            <a:r>
              <a:rPr lang="en-US" sz="1600" baseline="-25000">
                <a:solidFill>
                  <a:srgbClr val="00B050"/>
                </a:solidFill>
              </a:rPr>
              <a:t>4,1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FE4D9D9A-D582-6D42-A685-E6F807925234}"/>
              </a:ext>
            </a:extLst>
          </p:cNvPr>
          <p:cNvSpPr txBox="1"/>
          <p:nvPr/>
        </p:nvSpPr>
        <p:spPr>
          <a:xfrm>
            <a:off x="5026267" y="4329659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</a:t>
            </a:r>
            <a:r>
              <a:rPr lang="en-US" baseline="-25000"/>
              <a:t>1  </a:t>
            </a:r>
            <a:r>
              <a:rPr lang="en-US"/>
              <a:t>=</a:t>
            </a:r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66357080-0C94-5E4B-BE85-C8E7E52D2D2A}"/>
              </a:ext>
            </a:extLst>
          </p:cNvPr>
          <p:cNvCxnSpPr>
            <a:cxnSpLocks/>
            <a:stCxn id="105" idx="6"/>
          </p:cNvCxnSpPr>
          <p:nvPr/>
        </p:nvCxnSpPr>
        <p:spPr>
          <a:xfrm>
            <a:off x="7427737" y="2374717"/>
            <a:ext cx="42594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Oval 132">
            <a:extLst>
              <a:ext uri="{FF2B5EF4-FFF2-40B4-BE49-F238E27FC236}">
                <a16:creationId xmlns:a16="http://schemas.microsoft.com/office/drawing/2014/main" id="{4E8AC360-6DC5-1F47-9FC9-2B28AFA64BC1}"/>
              </a:ext>
            </a:extLst>
          </p:cNvPr>
          <p:cNvSpPr/>
          <p:nvPr/>
        </p:nvSpPr>
        <p:spPr>
          <a:xfrm>
            <a:off x="7854591" y="2143271"/>
            <a:ext cx="461913" cy="4663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0E9B05B-6491-8C42-90E4-71E9FAE2B396}"/>
              </a:ext>
            </a:extLst>
          </p:cNvPr>
          <p:cNvSpPr txBox="1"/>
          <p:nvPr/>
        </p:nvSpPr>
        <p:spPr>
          <a:xfrm>
            <a:off x="7934632" y="216811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/>
              <a:t>y</a:t>
            </a:r>
            <a:endParaRPr lang="en-US" sz="1800" baseline="-25000"/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53C5369-7E2C-FC48-8AA9-4319A8BD9421}"/>
              </a:ext>
            </a:extLst>
          </p:cNvPr>
          <p:cNvCxnSpPr>
            <a:cxnSpLocks/>
          </p:cNvCxnSpPr>
          <p:nvPr/>
        </p:nvCxnSpPr>
        <p:spPr>
          <a:xfrm flipV="1">
            <a:off x="6033077" y="2631888"/>
            <a:ext cx="3" cy="30360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0EFFDDE2-0146-F242-97EF-3A0025C96193}"/>
              </a:ext>
            </a:extLst>
          </p:cNvPr>
          <p:cNvSpPr txBox="1"/>
          <p:nvPr/>
        </p:nvSpPr>
        <p:spPr>
          <a:xfrm>
            <a:off x="5870678" y="2881931"/>
            <a:ext cx="4523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1,1</a:t>
            </a:r>
          </a:p>
        </p:txBody>
      </p:sp>
    </p:spTree>
    <p:extLst>
      <p:ext uri="{BB962C8B-B14F-4D97-AF65-F5344CB8AC3E}">
        <p14:creationId xmlns:p14="http://schemas.microsoft.com/office/powerpoint/2010/main" val="131227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6" grpId="0"/>
      <p:bldP spid="68" grpId="0"/>
      <p:bldP spid="71" grpId="0"/>
      <p:bldP spid="73" grpId="0"/>
      <p:bldP spid="8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Shape 1340"/>
          <p:cNvSpPr txBox="1"/>
          <p:nvPr/>
        </p:nvSpPr>
        <p:spPr>
          <a:xfrm>
            <a:off x="588500" y="181075"/>
            <a:ext cx="8392499" cy="76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Setting the number of layers and their sizes</a:t>
            </a:r>
          </a:p>
        </p:txBody>
      </p:sp>
      <p:pic>
        <p:nvPicPr>
          <p:cNvPr id="1341" name="Shape 13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495" y="1069337"/>
            <a:ext cx="7546229" cy="26788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2" name="Shape 1342"/>
          <p:cNvCxnSpPr/>
          <p:nvPr/>
        </p:nvCxnSpPr>
        <p:spPr>
          <a:xfrm rot="10800000">
            <a:off x="6554700" y="3847699"/>
            <a:ext cx="0" cy="3531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43" name="Shape 1343"/>
          <p:cNvSpPr txBox="1"/>
          <p:nvPr/>
        </p:nvSpPr>
        <p:spPr>
          <a:xfrm>
            <a:off x="4227800" y="4117450"/>
            <a:ext cx="4753200" cy="28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more neurons = more capacity</a:t>
            </a:r>
          </a:p>
        </p:txBody>
      </p:sp>
    </p:spTree>
    <p:extLst>
      <p:ext uri="{BB962C8B-B14F-4D97-AF65-F5344CB8AC3E}">
        <p14:creationId xmlns:p14="http://schemas.microsoft.com/office/powerpoint/2010/main" val="8958898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9" name="Shape 13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750" y="775350"/>
            <a:ext cx="8392500" cy="3070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50" name="Shape 1350"/>
          <p:cNvSpPr txBox="1"/>
          <p:nvPr/>
        </p:nvSpPr>
        <p:spPr>
          <a:xfrm>
            <a:off x="375750" y="3991429"/>
            <a:ext cx="8392500" cy="7529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sz="2000" dirty="0"/>
              <a:t>P</a:t>
            </a:r>
            <a:r>
              <a:rPr lang="en" sz="2000" dirty="0"/>
              <a:t>ractic</a:t>
            </a:r>
            <a:r>
              <a:rPr lang="en-US" sz="2000" dirty="0"/>
              <a:t>al advice</a:t>
            </a:r>
            <a:r>
              <a:rPr lang="en" sz="2000" dirty="0"/>
              <a:t>: </a:t>
            </a:r>
            <a:r>
              <a:rPr lang="en-US" sz="2000" dirty="0"/>
              <a:t>In general, it is better to use stronger regularization than reducing the model’s capacity</a:t>
            </a:r>
            <a:endParaRPr lang="en" sz="2000" dirty="0"/>
          </a:p>
        </p:txBody>
      </p:sp>
      <p:sp>
        <p:nvSpPr>
          <p:cNvPr id="1351" name="Shape 1351"/>
          <p:cNvSpPr txBox="1"/>
          <p:nvPr/>
        </p:nvSpPr>
        <p:spPr>
          <a:xfrm>
            <a:off x="90450" y="152400"/>
            <a:ext cx="8963099" cy="543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Do not use size of neural network as a regularizer. Use stronger regularization instead:</a:t>
            </a:r>
          </a:p>
        </p:txBody>
      </p:sp>
    </p:spTree>
    <p:extLst>
      <p:ext uri="{BB962C8B-B14F-4D97-AF65-F5344CB8AC3E}">
        <p14:creationId xmlns:p14="http://schemas.microsoft.com/office/powerpoint/2010/main" val="2716455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Shape 1357"/>
          <p:cNvSpPr txBox="1"/>
          <p:nvPr/>
        </p:nvSpPr>
        <p:spPr>
          <a:xfrm>
            <a:off x="633775" y="117700"/>
            <a:ext cx="8121000" cy="405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b="1" dirty="0"/>
              <a:t>Choosing the right architecture</a:t>
            </a:r>
          </a:p>
          <a:p>
            <a:pPr lvl="0" rtl="0">
              <a:spcBef>
                <a:spcPts val="0"/>
              </a:spcBef>
              <a:buNone/>
            </a:pPr>
            <a:endParaRPr lang="en-US" sz="2400" dirty="0"/>
          </a:p>
          <a:p>
            <a:pPr lvl="0" rtl="0">
              <a:spcBef>
                <a:spcPts val="0"/>
              </a:spcBef>
              <a:buNone/>
            </a:pPr>
            <a:endParaRPr sz="2400" dirty="0"/>
          </a:p>
          <a:p>
            <a:pPr marL="457200" lvl="0" indent="-3810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400" dirty="0"/>
              <a:t>We arrange neurons into fully-connected layers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400" dirty="0"/>
              <a:t>The abstraction of a </a:t>
            </a:r>
            <a:r>
              <a:rPr lang="en" sz="2400" b="1" dirty="0"/>
              <a:t>layer</a:t>
            </a:r>
            <a:r>
              <a:rPr lang="en" sz="2400" dirty="0"/>
              <a:t> has the nice property that it allows us to use efficient vectorized code (e.g. matrix multiplies)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000000"/>
                </a:solidFill>
              </a:rPr>
              <a:t>neural networks: bigger = better (but might have to regularize more strongly)</a:t>
            </a:r>
          </a:p>
        </p:txBody>
      </p:sp>
    </p:spTree>
    <p:extLst>
      <p:ext uri="{BB962C8B-B14F-4D97-AF65-F5344CB8AC3E}">
        <p14:creationId xmlns:p14="http://schemas.microsoft.com/office/powerpoint/2010/main" val="299646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/>
        </p:nvSpPr>
        <p:spPr>
          <a:xfrm>
            <a:off x="390769" y="893100"/>
            <a:ext cx="8362462" cy="335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3000" b="1" dirty="0"/>
          </a:p>
          <a:p>
            <a:pPr lvl="0" rtl="0">
              <a:spcBef>
                <a:spcPts val="0"/>
              </a:spcBef>
              <a:buNone/>
            </a:pPr>
            <a:endParaRPr sz="4800" dirty="0"/>
          </a:p>
          <a:p>
            <a:pPr lvl="0" algn="ctr" rtl="0">
              <a:spcBef>
                <a:spcPts val="0"/>
              </a:spcBef>
              <a:buNone/>
            </a:pPr>
            <a:r>
              <a:rPr lang="en" sz="4800" dirty="0"/>
              <a:t>Training Neural Networks</a:t>
            </a:r>
          </a:p>
        </p:txBody>
      </p:sp>
    </p:spTree>
    <p:extLst>
      <p:ext uri="{BB962C8B-B14F-4D97-AF65-F5344CB8AC3E}">
        <p14:creationId xmlns:p14="http://schemas.microsoft.com/office/powerpoint/2010/main" val="5589994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/>
        </p:nvSpPr>
        <p:spPr>
          <a:xfrm>
            <a:off x="124875" y="107050"/>
            <a:ext cx="2993399" cy="72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 dirty="0"/>
              <a:t>A bit of history</a:t>
            </a:r>
          </a:p>
          <a:p>
            <a:pPr lvl="0" rtl="0">
              <a:spcBef>
                <a:spcPts val="0"/>
              </a:spcBef>
              <a:buNone/>
            </a:pPr>
            <a:endParaRPr sz="2400" dirty="0"/>
          </a:p>
        </p:txBody>
      </p:sp>
      <p:sp>
        <p:nvSpPr>
          <p:cNvPr id="258" name="Shape 258"/>
          <p:cNvSpPr txBox="1"/>
          <p:nvPr/>
        </p:nvSpPr>
        <p:spPr>
          <a:xfrm>
            <a:off x="289425" y="4539150"/>
            <a:ext cx="6906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i="1">
                <a:solidFill>
                  <a:srgbClr val="0000FF"/>
                </a:solidFill>
              </a:rPr>
              <a:t>Frank Rosenblatt, ~1957: Perceptron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0000FF"/>
              </a:solidFill>
            </a:endParaRPr>
          </a:p>
        </p:txBody>
      </p:sp>
      <p:pic>
        <p:nvPicPr>
          <p:cNvPr id="259" name="Shape 2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9325" y="193450"/>
            <a:ext cx="3355375" cy="4129692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Shape 260"/>
          <p:cNvSpPr txBox="1"/>
          <p:nvPr/>
        </p:nvSpPr>
        <p:spPr>
          <a:xfrm>
            <a:off x="309650" y="774150"/>
            <a:ext cx="5309699" cy="308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dirty="0"/>
              <a:t>The </a:t>
            </a:r>
            <a:r>
              <a:rPr lang="en" sz="1600" b="1" dirty="0"/>
              <a:t>Mark I Perceptron</a:t>
            </a:r>
            <a:r>
              <a:rPr lang="en" sz="1600" dirty="0"/>
              <a:t> machine was the first implementation of the perceptron algorithm. </a:t>
            </a:r>
          </a:p>
          <a:p>
            <a:pPr lvl="0" rtl="0">
              <a:spcBef>
                <a:spcPts val="0"/>
              </a:spcBef>
              <a:buNone/>
            </a:pPr>
            <a:endParaRPr sz="1600" dirty="0"/>
          </a:p>
          <a:p>
            <a:pPr lvl="0" rtl="0">
              <a:spcBef>
                <a:spcPts val="0"/>
              </a:spcBef>
              <a:buNone/>
            </a:pPr>
            <a:r>
              <a:rPr lang="en" sz="1600" dirty="0"/>
              <a:t>The machine was connected to a camera that used 20×20 cadmium sulfide photocells to produce a 400-pixel image. </a:t>
            </a:r>
          </a:p>
          <a:p>
            <a:pPr lvl="0" rtl="0">
              <a:spcBef>
                <a:spcPts val="0"/>
              </a:spcBef>
              <a:buNone/>
            </a:pPr>
            <a:endParaRPr sz="1600" dirty="0"/>
          </a:p>
          <a:p>
            <a:pPr lvl="0" rtl="0">
              <a:spcBef>
                <a:spcPts val="0"/>
              </a:spcBef>
              <a:buNone/>
            </a:pPr>
            <a:r>
              <a:rPr lang="en-US" sz="1600" dirty="0"/>
              <a:t>R</a:t>
            </a:r>
            <a:r>
              <a:rPr lang="en" sz="1600" dirty="0"/>
              <a:t>ecognized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 dirty="0"/>
              <a:t>letters of the alphabet</a:t>
            </a:r>
            <a:r>
              <a:rPr lang="en-US" sz="1600" dirty="0"/>
              <a:t>.</a:t>
            </a:r>
          </a:p>
          <a:p>
            <a:pPr lvl="0" rtl="0">
              <a:spcBef>
                <a:spcPts val="0"/>
              </a:spcBef>
              <a:buNone/>
            </a:pPr>
            <a:endParaRPr lang="en-US" sz="1600" dirty="0"/>
          </a:p>
          <a:p>
            <a:pPr lvl="0" rtl="0">
              <a:spcBef>
                <a:spcPts val="0"/>
              </a:spcBef>
              <a:buNone/>
            </a:pPr>
            <a:endParaRPr lang="en-US" sz="1600" dirty="0"/>
          </a:p>
          <a:p>
            <a:pPr lvl="0" rtl="0">
              <a:spcBef>
                <a:spcPts val="0"/>
              </a:spcBef>
              <a:buNone/>
            </a:pPr>
            <a:endParaRPr lang="en" sz="1600" dirty="0"/>
          </a:p>
          <a:p>
            <a:pPr lvl="0">
              <a:spcBef>
                <a:spcPts val="0"/>
              </a:spcBef>
              <a:buNone/>
            </a:pPr>
            <a:endParaRPr sz="1600" dirty="0"/>
          </a:p>
        </p:txBody>
      </p:sp>
      <p:pic>
        <p:nvPicPr>
          <p:cNvPr id="261" name="Shape 2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080" y="3204924"/>
            <a:ext cx="2286000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Shape 2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4300" y="4195332"/>
            <a:ext cx="2971800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Shape 263"/>
          <p:cNvSpPr txBox="1"/>
          <p:nvPr/>
        </p:nvSpPr>
        <p:spPr>
          <a:xfrm>
            <a:off x="289425" y="3843734"/>
            <a:ext cx="1675800" cy="433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600" dirty="0">
                <a:solidFill>
                  <a:srgbClr val="FF0000"/>
                </a:solidFill>
              </a:rPr>
              <a:t>U</a:t>
            </a:r>
            <a:r>
              <a:rPr lang="en" sz="1600" dirty="0">
                <a:solidFill>
                  <a:srgbClr val="FF0000"/>
                </a:solidFill>
              </a:rPr>
              <a:t>pdate rule:</a:t>
            </a:r>
          </a:p>
        </p:txBody>
      </p:sp>
      <p:pic>
        <p:nvPicPr>
          <p:cNvPr id="264" name="Shape 2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33851" y="2367280"/>
            <a:ext cx="2649090" cy="151147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33879164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Shape 2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4124" y="2666996"/>
            <a:ext cx="4302881" cy="2388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Shape 2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4677" y="698725"/>
            <a:ext cx="2143024" cy="28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Shape 273"/>
          <p:cNvSpPr txBox="1"/>
          <p:nvPr/>
        </p:nvSpPr>
        <p:spPr>
          <a:xfrm>
            <a:off x="289425" y="4506325"/>
            <a:ext cx="6906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i="1" dirty="0">
                <a:solidFill>
                  <a:srgbClr val="0000FF"/>
                </a:solidFill>
              </a:rPr>
              <a:t>Widrow and Hoff, ~1960: Adaline</a:t>
            </a: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rgbClr val="0000FF"/>
              </a:solidFill>
            </a:endParaRPr>
          </a:p>
        </p:txBody>
      </p:sp>
      <p:sp>
        <p:nvSpPr>
          <p:cNvPr id="8" name="Shape 257"/>
          <p:cNvSpPr txBox="1"/>
          <p:nvPr/>
        </p:nvSpPr>
        <p:spPr>
          <a:xfrm>
            <a:off x="124875" y="67974"/>
            <a:ext cx="8880518" cy="72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" sz="3000" b="1" dirty="0"/>
              <a:t>A bit of history</a:t>
            </a:r>
          </a:p>
          <a:p>
            <a:pPr lvl="0" rtl="0">
              <a:spcBef>
                <a:spcPts val="0"/>
              </a:spcBef>
              <a:buNone/>
            </a:pPr>
            <a:endParaRPr sz="2400" dirty="0"/>
          </a:p>
        </p:txBody>
      </p:sp>
      <p:sp>
        <p:nvSpPr>
          <p:cNvPr id="9" name="Shape 263"/>
          <p:cNvSpPr txBox="1"/>
          <p:nvPr/>
        </p:nvSpPr>
        <p:spPr>
          <a:xfrm>
            <a:off x="308963" y="2644568"/>
            <a:ext cx="2917949" cy="4101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800" dirty="0">
                <a:solidFill>
                  <a:srgbClr val="FF0000"/>
                </a:solidFill>
              </a:rPr>
              <a:t>Update rule:</a:t>
            </a:r>
            <a:endParaRPr lang="en" sz="1800" dirty="0">
              <a:solidFill>
                <a:srgbClr val="FF0000"/>
              </a:solidFill>
            </a:endParaRPr>
          </a:p>
        </p:txBody>
      </p:sp>
      <p:sp>
        <p:nvSpPr>
          <p:cNvPr id="11" name="Shape 263"/>
          <p:cNvSpPr txBox="1"/>
          <p:nvPr/>
        </p:nvSpPr>
        <p:spPr>
          <a:xfrm>
            <a:off x="318732" y="1580273"/>
            <a:ext cx="4800345" cy="4101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Loss </a:t>
            </a:r>
            <a:r>
              <a:rPr lang="en" sz="1800" dirty="0">
                <a:solidFill>
                  <a:schemeClr val="tx1"/>
                </a:solidFill>
              </a:rPr>
              <a:t>(</a:t>
            </a:r>
            <a:r>
              <a:rPr lang="en-US" sz="1800" dirty="0">
                <a:solidFill>
                  <a:schemeClr val="tx1"/>
                </a:solidFill>
              </a:rPr>
              <a:t>sum squared error):</a:t>
            </a:r>
            <a:endParaRPr lang="en" sz="1800" dirty="0">
              <a:solidFill>
                <a:schemeClr val="tx1"/>
              </a:solidFill>
            </a:endParaRPr>
          </a:p>
        </p:txBody>
      </p:sp>
      <p:pic>
        <p:nvPicPr>
          <p:cNvPr id="2" name="Picture 1" descr="Screen Shot 2016-12-12 at 10.36.3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32" y="3047804"/>
            <a:ext cx="2908180" cy="1443398"/>
          </a:xfrm>
          <a:prstGeom prst="rect">
            <a:avLst/>
          </a:prstGeom>
        </p:spPr>
      </p:pic>
      <p:pic>
        <p:nvPicPr>
          <p:cNvPr id="3" name="Picture 2" descr="Screen Shot 2016-12-12 at 10.37.04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84" y="1990452"/>
            <a:ext cx="3393575" cy="654116"/>
          </a:xfrm>
          <a:prstGeom prst="rect">
            <a:avLst/>
          </a:prstGeom>
        </p:spPr>
      </p:pic>
      <p:sp>
        <p:nvSpPr>
          <p:cNvPr id="14" name="Shape 263"/>
          <p:cNvSpPr txBox="1"/>
          <p:nvPr/>
        </p:nvSpPr>
        <p:spPr>
          <a:xfrm>
            <a:off x="318732" y="790673"/>
            <a:ext cx="6207114" cy="78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sz="1800" dirty="0">
                <a:solidFill>
                  <a:schemeClr val="tx1"/>
                </a:solidFill>
              </a:rPr>
              <a:t>The</a:t>
            </a:r>
            <a:r>
              <a:rPr lang="en" sz="1800" dirty="0">
                <a:solidFill>
                  <a:schemeClr val="tx1"/>
                </a:solidFill>
              </a:rPr>
              <a:t> </a:t>
            </a:r>
            <a:r>
              <a:rPr lang="en" sz="1800" b="1" dirty="0">
                <a:solidFill>
                  <a:schemeClr val="tx1"/>
                </a:solidFill>
              </a:rPr>
              <a:t>ADALINE</a:t>
            </a:r>
            <a:r>
              <a:rPr lang="en" sz="180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machine is based on </a:t>
            </a:r>
            <a:r>
              <a:rPr lang="en-US" sz="1800" dirty="0" err="1">
                <a:solidFill>
                  <a:schemeClr val="tx1"/>
                </a:solidFill>
              </a:rPr>
              <a:t>memistors</a:t>
            </a:r>
            <a:r>
              <a:rPr lang="en-US" sz="1800" dirty="0">
                <a:solidFill>
                  <a:schemeClr val="tx1"/>
                </a:solidFill>
              </a:rPr>
              <a:t> capable of executing logical operations and </a:t>
            </a:r>
            <a:r>
              <a:rPr lang="en-US" sz="1800" dirty="0"/>
              <a:t>storing information.</a:t>
            </a:r>
            <a:endParaRPr lang="en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4293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/>
        </p:nvSpPr>
        <p:spPr>
          <a:xfrm>
            <a:off x="124875" y="107050"/>
            <a:ext cx="2993399" cy="72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A bit of history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81" name="Shape 281"/>
          <p:cNvSpPr txBox="1"/>
          <p:nvPr/>
        </p:nvSpPr>
        <p:spPr>
          <a:xfrm>
            <a:off x="264395" y="4530010"/>
            <a:ext cx="76191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1800" i="1" dirty="0">
                <a:solidFill>
                  <a:srgbClr val="0000FF"/>
                </a:solidFill>
              </a:rPr>
              <a:t>Hinton et al. 1986: First time back-propagation became popular</a:t>
            </a: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rgbClr val="0000FF"/>
              </a:solidFill>
            </a:endParaRPr>
          </a:p>
        </p:txBody>
      </p:sp>
      <p:pic>
        <p:nvPicPr>
          <p:cNvPr id="282" name="Shape 2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25" y="905925"/>
            <a:ext cx="2802449" cy="2889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Shape 2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69250" y="428310"/>
            <a:ext cx="2802450" cy="393457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284" name="Shape 284"/>
          <p:cNvCxnSpPr/>
          <p:nvPr/>
        </p:nvCxnSpPr>
        <p:spPr>
          <a:xfrm flipH="1">
            <a:off x="6748025" y="1244600"/>
            <a:ext cx="736499" cy="220199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85" name="Shape 285"/>
          <p:cNvSpPr txBox="1"/>
          <p:nvPr/>
        </p:nvSpPr>
        <p:spPr>
          <a:xfrm>
            <a:off x="7172517" y="923202"/>
            <a:ext cx="1794899" cy="48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recognizable maths</a:t>
            </a:r>
          </a:p>
        </p:txBody>
      </p:sp>
    </p:spTree>
    <p:extLst>
      <p:ext uri="{BB962C8B-B14F-4D97-AF65-F5344CB8AC3E}">
        <p14:creationId xmlns:p14="http://schemas.microsoft.com/office/powerpoint/2010/main" val="2367680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/>
        </p:nvSpPr>
        <p:spPr>
          <a:xfrm>
            <a:off x="261800" y="174525"/>
            <a:ext cx="53720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/>
              <a:t>First strong results</a:t>
            </a:r>
            <a:r>
              <a:rPr lang="en-US" sz="2400" dirty="0"/>
              <a:t> with deep learning</a:t>
            </a:r>
            <a:endParaRPr lang="en" sz="2400" dirty="0"/>
          </a:p>
        </p:txBody>
      </p:sp>
      <p:sp>
        <p:nvSpPr>
          <p:cNvPr id="299" name="Shape 299"/>
          <p:cNvSpPr txBox="1"/>
          <p:nvPr/>
        </p:nvSpPr>
        <p:spPr>
          <a:xfrm>
            <a:off x="426650" y="717550"/>
            <a:ext cx="8484600" cy="27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b="1" i="1"/>
          </a:p>
          <a:p>
            <a:pPr lvl="0" rtl="0">
              <a:spcBef>
                <a:spcPts val="0"/>
              </a:spcBef>
              <a:buNone/>
            </a:pPr>
            <a:r>
              <a:rPr lang="en" b="1" i="1"/>
              <a:t>Context-Dependent Pre-trained Deep Neural Networks 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 i="1"/>
              <a:t>for Large Vocabulary Speech Recognition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George Dahl, Dong Yu, Li Deng, Alex Acero, 2010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 b="1" i="1"/>
              <a:t>Imagenet classification with deep convolutional 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 i="1"/>
              <a:t>neural networks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Alex Krizhevsky, Ilya Sutskever, Geoffrey E Hinton, 2012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00" name="Shape 3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6025" y="119600"/>
            <a:ext cx="2918600" cy="2611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Shape 3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350" y="3005975"/>
            <a:ext cx="4774380" cy="1526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Shape 3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63350" y="3071362"/>
            <a:ext cx="3502122" cy="1395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33273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/>
        </p:nvSpPr>
        <p:spPr>
          <a:xfrm>
            <a:off x="692175" y="158175"/>
            <a:ext cx="7622999" cy="408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 dirty="0"/>
              <a:t>Overview</a:t>
            </a:r>
          </a:p>
          <a:p>
            <a:pPr lvl="0" rtl="0">
              <a:spcBef>
                <a:spcPts val="0"/>
              </a:spcBef>
              <a:buNone/>
            </a:pPr>
            <a:endParaRPr sz="2400" dirty="0"/>
          </a:p>
          <a:p>
            <a:pPr marL="76200" lvl="0" rtl="0">
              <a:spcBef>
                <a:spcPts val="0"/>
              </a:spcBef>
              <a:buSzPct val="100000"/>
            </a:pPr>
            <a:r>
              <a:rPr lang="en" sz="2400" b="1" dirty="0"/>
              <a:t>1. One time setup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en" sz="2400" i="1" dirty="0"/>
              <a:t>activation functions, preprocessing, weight initialization, regularization, gradient checking</a:t>
            </a:r>
          </a:p>
          <a:p>
            <a:pPr marL="76200" lvl="0" rtl="0">
              <a:spcBef>
                <a:spcPts val="0"/>
              </a:spcBef>
              <a:buSzPct val="100000"/>
            </a:pPr>
            <a:r>
              <a:rPr lang="en" sz="2400" b="1" dirty="0"/>
              <a:t>2. Training dynamics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i="1" dirty="0">
                <a:solidFill>
                  <a:schemeClr val="dk1"/>
                </a:solidFill>
              </a:rPr>
              <a:t>     babysitting the learning process, 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" sz="2400" i="1" dirty="0">
                <a:solidFill>
                  <a:schemeClr val="dk1"/>
                </a:solidFill>
              </a:rPr>
              <a:t>parameter updates, hyperparameter optimization</a:t>
            </a:r>
          </a:p>
          <a:p>
            <a:pPr marL="76200" lvl="0" rtl="0">
              <a:spcBef>
                <a:spcPts val="0"/>
              </a:spcBef>
              <a:buSzPct val="100000"/>
            </a:pPr>
            <a:r>
              <a:rPr lang="en" sz="2400" b="1" dirty="0"/>
              <a:t>3. Evaluation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 i="1" dirty="0"/>
              <a:t>     </a:t>
            </a:r>
            <a:r>
              <a:rPr lang="en" sz="2400" i="1" dirty="0"/>
              <a:t>model ensembles</a:t>
            </a:r>
          </a:p>
        </p:txBody>
      </p:sp>
    </p:spTree>
    <p:extLst>
      <p:ext uri="{BB962C8B-B14F-4D97-AF65-F5344CB8AC3E}">
        <p14:creationId xmlns:p14="http://schemas.microsoft.com/office/powerpoint/2010/main" val="3034783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5" name="Shape 9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5560" y="557090"/>
            <a:ext cx="7209299" cy="451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6" name="Shape 9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27685" y="3027307"/>
            <a:ext cx="548699" cy="7344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942"/>
          <p:cNvSpPr txBox="1"/>
          <p:nvPr/>
        </p:nvSpPr>
        <p:spPr>
          <a:xfrm>
            <a:off x="309975" y="30339"/>
            <a:ext cx="8262599" cy="5657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" sz="2400" dirty="0"/>
              <a:t>Gradient </a:t>
            </a:r>
            <a:r>
              <a:rPr lang="en-US" sz="2400" dirty="0"/>
              <a:t>Descent Algorithm</a:t>
            </a:r>
            <a:endParaRPr lang="en" sz="2400" b="1" dirty="0"/>
          </a:p>
        </p:txBody>
      </p:sp>
    </p:spTree>
    <p:extLst>
      <p:ext uri="{BB962C8B-B14F-4D97-AF65-F5344CB8AC3E}">
        <p14:creationId xmlns:p14="http://schemas.microsoft.com/office/powerpoint/2010/main" val="154460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091E-6 1.42681E-6 C 0.02953 0.01946 0.11532 0.0945 0.17732 0.11612 C 0.23932 0.13774 0.33102 0.12755 0.37149 0.13033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9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65" y="68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/>
        </p:nvSpPr>
        <p:spPr>
          <a:xfrm>
            <a:off x="559501" y="893101"/>
            <a:ext cx="8024999" cy="335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3000" b="1" dirty="0"/>
          </a:p>
          <a:p>
            <a:pPr lvl="0" rtl="0">
              <a:spcBef>
                <a:spcPts val="0"/>
              </a:spcBef>
              <a:buNone/>
            </a:pPr>
            <a:endParaRPr sz="4800" dirty="0"/>
          </a:p>
          <a:p>
            <a:pPr lvl="0" algn="ctr" rtl="0">
              <a:spcBef>
                <a:spcPts val="0"/>
              </a:spcBef>
              <a:buNone/>
            </a:pPr>
            <a:r>
              <a:rPr lang="en" sz="4800" dirty="0"/>
              <a:t>Activation Functions</a:t>
            </a:r>
          </a:p>
        </p:txBody>
      </p:sp>
    </p:spTree>
    <p:extLst>
      <p:ext uri="{BB962C8B-B14F-4D97-AF65-F5344CB8AC3E}">
        <p14:creationId xmlns:p14="http://schemas.microsoft.com/office/powerpoint/2010/main" val="14366795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/>
          <p:nvPr/>
        </p:nvSpPr>
        <p:spPr>
          <a:xfrm>
            <a:off x="90550" y="90550"/>
            <a:ext cx="8918278" cy="73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dirty="0"/>
              <a:t>Activation Functions</a:t>
            </a:r>
          </a:p>
        </p:txBody>
      </p:sp>
      <p:pic>
        <p:nvPicPr>
          <p:cNvPr id="321" name="Shape 3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4525" y="959625"/>
            <a:ext cx="5799925" cy="330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47685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Shape 3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2919" y="1066975"/>
            <a:ext cx="1650075" cy="1051924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Shape 328"/>
          <p:cNvSpPr txBox="1"/>
          <p:nvPr/>
        </p:nvSpPr>
        <p:spPr>
          <a:xfrm>
            <a:off x="90550" y="90550"/>
            <a:ext cx="5123700" cy="73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3600" dirty="0"/>
              <a:t>Activation Functions</a:t>
            </a:r>
          </a:p>
        </p:txBody>
      </p:sp>
      <p:sp>
        <p:nvSpPr>
          <p:cNvPr id="329" name="Shape 329"/>
          <p:cNvSpPr txBox="1"/>
          <p:nvPr/>
        </p:nvSpPr>
        <p:spPr>
          <a:xfrm>
            <a:off x="185600" y="1066975"/>
            <a:ext cx="1768246" cy="4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/>
              <a:t>sigmoid</a:t>
            </a:r>
          </a:p>
        </p:txBody>
      </p:sp>
      <p:pic>
        <p:nvPicPr>
          <p:cNvPr id="330" name="Shape 3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600" y="1692700"/>
            <a:ext cx="2673086" cy="4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Shape 331"/>
          <p:cNvSpPr txBox="1"/>
          <p:nvPr/>
        </p:nvSpPr>
        <p:spPr>
          <a:xfrm>
            <a:off x="185600" y="2739650"/>
            <a:ext cx="2964299" cy="4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/>
              <a:t>tanh    </a:t>
            </a:r>
            <a:r>
              <a:rPr lang="en" sz="2400"/>
              <a:t>tanh(x)</a:t>
            </a:r>
          </a:p>
        </p:txBody>
      </p:sp>
      <p:pic>
        <p:nvPicPr>
          <p:cNvPr id="332" name="Shape 3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96812" y="2255912"/>
            <a:ext cx="1650075" cy="1041609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Shape 333"/>
          <p:cNvSpPr txBox="1"/>
          <p:nvPr/>
        </p:nvSpPr>
        <p:spPr>
          <a:xfrm>
            <a:off x="185600" y="3877325"/>
            <a:ext cx="3127800" cy="4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/>
              <a:t>ReLU    </a:t>
            </a:r>
            <a:r>
              <a:rPr lang="en" sz="2400"/>
              <a:t>max(0,x)</a:t>
            </a:r>
          </a:p>
        </p:txBody>
      </p:sp>
      <p:pic>
        <p:nvPicPr>
          <p:cNvPr id="334" name="Shape 3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42925" y="3434525"/>
            <a:ext cx="1557850" cy="1051925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Shape 335"/>
          <p:cNvSpPr txBox="1"/>
          <p:nvPr/>
        </p:nvSpPr>
        <p:spPr>
          <a:xfrm>
            <a:off x="6420025" y="14350"/>
            <a:ext cx="2285700" cy="4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/>
              <a:t>Leaky ReLU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max(0.1x, x)</a:t>
            </a:r>
          </a:p>
        </p:txBody>
      </p:sp>
      <p:pic>
        <p:nvPicPr>
          <p:cNvPr id="336" name="Shape 3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84575" y="926001"/>
            <a:ext cx="2168899" cy="1394774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Shape 337"/>
          <p:cNvSpPr txBox="1"/>
          <p:nvPr/>
        </p:nvSpPr>
        <p:spPr>
          <a:xfrm>
            <a:off x="5200825" y="2358650"/>
            <a:ext cx="2285700" cy="4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/>
              <a:t>Maxout</a:t>
            </a:r>
          </a:p>
        </p:txBody>
      </p:sp>
      <p:pic>
        <p:nvPicPr>
          <p:cNvPr id="338" name="Shape 3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77547" y="2480550"/>
            <a:ext cx="2472099" cy="32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Shape 33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206358" y="3690137"/>
            <a:ext cx="2575080" cy="1270027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Shape 340"/>
          <p:cNvSpPr txBox="1"/>
          <p:nvPr/>
        </p:nvSpPr>
        <p:spPr>
          <a:xfrm>
            <a:off x="5219697" y="3034916"/>
            <a:ext cx="2285700" cy="4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/>
              <a:t>ELU</a:t>
            </a:r>
          </a:p>
        </p:txBody>
      </p:sp>
      <p:pic>
        <p:nvPicPr>
          <p:cNvPr id="341" name="Shape 34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206357" y="3043045"/>
            <a:ext cx="2712827" cy="5227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94838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Shape 3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837" y="1066975"/>
            <a:ext cx="3048000" cy="194310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Shape 358"/>
          <p:cNvSpPr txBox="1"/>
          <p:nvPr/>
        </p:nvSpPr>
        <p:spPr>
          <a:xfrm>
            <a:off x="90550" y="90550"/>
            <a:ext cx="5123700" cy="73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Activation Functions</a:t>
            </a:r>
          </a:p>
        </p:txBody>
      </p:sp>
      <p:sp>
        <p:nvSpPr>
          <p:cNvPr id="359" name="Shape 359"/>
          <p:cNvSpPr txBox="1"/>
          <p:nvPr/>
        </p:nvSpPr>
        <p:spPr>
          <a:xfrm>
            <a:off x="1408575" y="3137800"/>
            <a:ext cx="1512000" cy="4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/>
              <a:t>sigmoid</a:t>
            </a:r>
          </a:p>
        </p:txBody>
      </p:sp>
      <p:sp>
        <p:nvSpPr>
          <p:cNvPr id="361" name="Shape 361"/>
          <p:cNvSpPr txBox="1"/>
          <p:nvPr/>
        </p:nvSpPr>
        <p:spPr>
          <a:xfrm>
            <a:off x="4309425" y="714150"/>
            <a:ext cx="4517700" cy="275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SzPct val="100000"/>
              <a:buChar char="-"/>
            </a:pPr>
            <a:r>
              <a:rPr lang="en" sz="2000" dirty="0"/>
              <a:t>Squashes numbers to range [0,1]</a:t>
            </a:r>
          </a:p>
          <a:p>
            <a:pPr marL="457200" lvl="0" indent="-355600" rtl="0">
              <a:spcBef>
                <a:spcPts val="0"/>
              </a:spcBef>
              <a:buSzPct val="100000"/>
              <a:buChar char="-"/>
            </a:pPr>
            <a:r>
              <a:rPr lang="en" sz="2000" dirty="0"/>
              <a:t>Historically popular since they have nice interpretation as a saturating “firing rate” of a neuron</a:t>
            </a:r>
          </a:p>
          <a:p>
            <a:pPr lvl="0" rtl="0">
              <a:spcBef>
                <a:spcPts val="0"/>
              </a:spcBef>
              <a:buNone/>
            </a:pPr>
            <a:endParaRPr sz="2000" dirty="0"/>
          </a:p>
          <a:p>
            <a:pPr lvl="0" rtl="0">
              <a:spcBef>
                <a:spcPts val="0"/>
              </a:spcBef>
              <a:buNone/>
            </a:pPr>
            <a:r>
              <a:rPr lang="en" sz="2000" dirty="0"/>
              <a:t>3 problems:</a:t>
            </a:r>
          </a:p>
        </p:txBody>
      </p:sp>
      <p:sp>
        <p:nvSpPr>
          <p:cNvPr id="362" name="Shape 362"/>
          <p:cNvSpPr txBox="1"/>
          <p:nvPr/>
        </p:nvSpPr>
        <p:spPr>
          <a:xfrm>
            <a:off x="4508625" y="2851850"/>
            <a:ext cx="4418099" cy="152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Clr>
                <a:srgbClr val="FF0000"/>
              </a:buClr>
              <a:buSzPct val="100000"/>
              <a:buAutoNum type="arabicPeriod"/>
            </a:pPr>
            <a:r>
              <a:rPr lang="en" sz="2000" dirty="0">
                <a:solidFill>
                  <a:srgbClr val="FF0000"/>
                </a:solidFill>
              </a:rPr>
              <a:t>Saturated neurons “kill” the gradients</a:t>
            </a:r>
          </a:p>
        </p:txBody>
      </p:sp>
      <p:pic>
        <p:nvPicPr>
          <p:cNvPr id="8" name="Shape 360">
            <a:extLst>
              <a:ext uri="{FF2B5EF4-FFF2-40B4-BE49-F238E27FC236}">
                <a16:creationId xmlns:a16="http://schemas.microsoft.com/office/drawing/2014/main" id="{4DD0CAAB-38C4-8549-AC8A-C367C5992BE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4179" y="3702556"/>
            <a:ext cx="2673086" cy="452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564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/>
          <p:nvPr/>
        </p:nvSpPr>
        <p:spPr>
          <a:xfrm>
            <a:off x="1921675" y="385875"/>
            <a:ext cx="2022000" cy="2022000"/>
          </a:xfrm>
          <a:prstGeom prst="ellipse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/>
              <a:t>sigmoid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1600"/>
              <a:t>gate</a:t>
            </a:r>
          </a:p>
        </p:txBody>
      </p:sp>
      <p:cxnSp>
        <p:nvCxnSpPr>
          <p:cNvPr id="369" name="Shape 369"/>
          <p:cNvCxnSpPr>
            <a:endCxn id="368" idx="2"/>
          </p:cNvCxnSpPr>
          <p:nvPr/>
        </p:nvCxnSpPr>
        <p:spPr>
          <a:xfrm>
            <a:off x="364375" y="1396875"/>
            <a:ext cx="1557300" cy="0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70" name="Shape 370"/>
          <p:cNvSpPr txBox="1"/>
          <p:nvPr/>
        </p:nvSpPr>
        <p:spPr>
          <a:xfrm>
            <a:off x="1092900" y="868550"/>
            <a:ext cx="473700" cy="28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x</a:t>
            </a:r>
          </a:p>
        </p:txBody>
      </p:sp>
      <p:cxnSp>
        <p:nvCxnSpPr>
          <p:cNvPr id="371" name="Shape 371"/>
          <p:cNvCxnSpPr>
            <a:stCxn id="368" idx="6"/>
          </p:cNvCxnSpPr>
          <p:nvPr/>
        </p:nvCxnSpPr>
        <p:spPr>
          <a:xfrm>
            <a:off x="3943675" y="1396875"/>
            <a:ext cx="1748400" cy="0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372" name="Shape 3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3224" y="1023350"/>
            <a:ext cx="1666904" cy="282299"/>
          </a:xfrm>
          <a:prstGeom prst="rect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73" name="Shape 3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4600" y="436038"/>
            <a:ext cx="3014375" cy="192167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374" name="Shape 374"/>
          <p:cNvCxnSpPr/>
          <p:nvPr/>
        </p:nvCxnSpPr>
        <p:spPr>
          <a:xfrm rot="10800000">
            <a:off x="4007294" y="1542527"/>
            <a:ext cx="1648499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75" name="Shape 375"/>
          <p:cNvCxnSpPr/>
          <p:nvPr/>
        </p:nvCxnSpPr>
        <p:spPr>
          <a:xfrm rot="10800000">
            <a:off x="273169" y="1542527"/>
            <a:ext cx="1648499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376" name="Shape 3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27262" y="1642028"/>
            <a:ext cx="381224" cy="665524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77" name="Shape 37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42026" y="1179150"/>
            <a:ext cx="381199" cy="57472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78" name="Shape 37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9862" y="1688169"/>
            <a:ext cx="1406123" cy="57472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79" name="Shape 379"/>
          <p:cNvSpPr txBox="1"/>
          <p:nvPr/>
        </p:nvSpPr>
        <p:spPr>
          <a:xfrm>
            <a:off x="464475" y="2850675"/>
            <a:ext cx="8132999" cy="133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What happens when x = -10?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What happens when x = 0?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What happens when x = 10?</a:t>
            </a:r>
          </a:p>
        </p:txBody>
      </p:sp>
    </p:spTree>
    <p:extLst>
      <p:ext uri="{BB962C8B-B14F-4D97-AF65-F5344CB8AC3E}">
        <p14:creationId xmlns:p14="http://schemas.microsoft.com/office/powerpoint/2010/main" val="5048700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Shape 3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837" y="1066975"/>
            <a:ext cx="3048000" cy="194310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Shape 386"/>
          <p:cNvSpPr txBox="1"/>
          <p:nvPr/>
        </p:nvSpPr>
        <p:spPr>
          <a:xfrm>
            <a:off x="90550" y="90550"/>
            <a:ext cx="5123700" cy="73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Activation Functions</a:t>
            </a:r>
          </a:p>
        </p:txBody>
      </p:sp>
      <p:sp>
        <p:nvSpPr>
          <p:cNvPr id="387" name="Shape 387"/>
          <p:cNvSpPr txBox="1"/>
          <p:nvPr/>
        </p:nvSpPr>
        <p:spPr>
          <a:xfrm>
            <a:off x="1408575" y="3137800"/>
            <a:ext cx="1512000" cy="4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/>
              <a:t>sigmoid</a:t>
            </a:r>
          </a:p>
        </p:txBody>
      </p:sp>
      <p:sp>
        <p:nvSpPr>
          <p:cNvPr id="389" name="Shape 389"/>
          <p:cNvSpPr txBox="1"/>
          <p:nvPr/>
        </p:nvSpPr>
        <p:spPr>
          <a:xfrm>
            <a:off x="4309425" y="714150"/>
            <a:ext cx="4517700" cy="275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SzPct val="100000"/>
              <a:buChar char="-"/>
            </a:pPr>
            <a:r>
              <a:rPr lang="en" sz="2000"/>
              <a:t>Squashes numbers to range [0,1]</a:t>
            </a:r>
          </a:p>
          <a:p>
            <a:pPr marL="457200" lvl="0" indent="-355600" rtl="0">
              <a:spcBef>
                <a:spcPts val="0"/>
              </a:spcBef>
              <a:buSzPct val="100000"/>
              <a:buChar char="-"/>
            </a:pPr>
            <a:r>
              <a:rPr lang="en" sz="2000"/>
              <a:t>Historically popular since they have nice interpretation as a saturating “firing rate” of a neuron</a:t>
            </a:r>
          </a:p>
          <a:p>
            <a:pPr lvl="0" rtl="0">
              <a:spcBef>
                <a:spcPts val="0"/>
              </a:spcBef>
              <a:buNone/>
            </a:pPr>
            <a:endParaRPr sz="2000"/>
          </a:p>
          <a:p>
            <a:pPr lvl="0" rtl="0">
              <a:spcBef>
                <a:spcPts val="0"/>
              </a:spcBef>
              <a:buNone/>
            </a:pPr>
            <a:r>
              <a:rPr lang="en" sz="2000"/>
              <a:t>3 problems:</a:t>
            </a:r>
          </a:p>
        </p:txBody>
      </p:sp>
      <p:sp>
        <p:nvSpPr>
          <p:cNvPr id="390" name="Shape 390"/>
          <p:cNvSpPr txBox="1"/>
          <p:nvPr/>
        </p:nvSpPr>
        <p:spPr>
          <a:xfrm>
            <a:off x="4508625" y="2851850"/>
            <a:ext cx="4418099" cy="152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Clr>
                <a:srgbClr val="FF0000"/>
              </a:buClr>
              <a:buSzPct val="100000"/>
              <a:buAutoNum type="arabicPeriod"/>
            </a:pPr>
            <a:r>
              <a:rPr lang="en" sz="2000" dirty="0">
                <a:solidFill>
                  <a:srgbClr val="FF0000"/>
                </a:solidFill>
              </a:rPr>
              <a:t>Saturated neurons “kill” the gradients</a:t>
            </a:r>
          </a:p>
          <a:p>
            <a:pPr marL="457200" lvl="0" indent="-355600" rtl="0">
              <a:spcBef>
                <a:spcPts val="0"/>
              </a:spcBef>
              <a:buClr>
                <a:srgbClr val="FF0000"/>
              </a:buClr>
              <a:buSzPct val="100000"/>
              <a:buAutoNum type="arabicPeriod"/>
            </a:pPr>
            <a:r>
              <a:rPr lang="en" sz="2000" dirty="0">
                <a:solidFill>
                  <a:srgbClr val="FF0000"/>
                </a:solidFill>
              </a:rPr>
              <a:t>Sigmoid outputs are not zero-centered</a:t>
            </a:r>
          </a:p>
        </p:txBody>
      </p:sp>
      <p:pic>
        <p:nvPicPr>
          <p:cNvPr id="8" name="Shape 360">
            <a:extLst>
              <a:ext uri="{FF2B5EF4-FFF2-40B4-BE49-F238E27FC236}">
                <a16:creationId xmlns:a16="http://schemas.microsoft.com/office/drawing/2014/main" id="{99A975A5-3371-A148-81E1-ADAE31611A5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4179" y="3702556"/>
            <a:ext cx="2673086" cy="452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077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/>
          <p:nvPr/>
        </p:nvSpPr>
        <p:spPr>
          <a:xfrm>
            <a:off x="411900" y="107775"/>
            <a:ext cx="8320200" cy="1013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Consider what happens when the input to a neuron (x)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is always positive:</a:t>
            </a:r>
          </a:p>
        </p:txBody>
      </p:sp>
      <p:pic>
        <p:nvPicPr>
          <p:cNvPr id="397" name="Shape 3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2900" y="1529098"/>
            <a:ext cx="3126824" cy="1450475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Shape 398"/>
          <p:cNvSpPr txBox="1"/>
          <p:nvPr/>
        </p:nvSpPr>
        <p:spPr>
          <a:xfrm>
            <a:off x="606900" y="3477950"/>
            <a:ext cx="6346499" cy="58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What can we say about the gradients on </a:t>
            </a:r>
            <a:r>
              <a:rPr lang="en" sz="2400" b="1" dirty="0"/>
              <a:t>w</a:t>
            </a:r>
            <a:r>
              <a:rPr lang="en" sz="2400" dirty="0"/>
              <a:t>?</a:t>
            </a:r>
          </a:p>
        </p:txBody>
      </p:sp>
      <p:pic>
        <p:nvPicPr>
          <p:cNvPr id="399" name="Shape 3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750" y="1298800"/>
            <a:ext cx="3349449" cy="19110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16766181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/>
          <p:nvPr/>
        </p:nvSpPr>
        <p:spPr>
          <a:xfrm>
            <a:off x="334975" y="113675"/>
            <a:ext cx="8320200" cy="1013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Consider what happens when the input to a neuron is always positive...</a:t>
            </a:r>
          </a:p>
        </p:txBody>
      </p:sp>
      <p:pic>
        <p:nvPicPr>
          <p:cNvPr id="406" name="Shape 4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6975" y="1488286"/>
            <a:ext cx="3126824" cy="1450475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Shape 407"/>
          <p:cNvSpPr txBox="1"/>
          <p:nvPr/>
        </p:nvSpPr>
        <p:spPr>
          <a:xfrm>
            <a:off x="271600" y="3360175"/>
            <a:ext cx="6874814" cy="58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What can we say about the gradients on </a:t>
            </a:r>
            <a:r>
              <a:rPr lang="en" sz="2400" b="1" dirty="0"/>
              <a:t>w</a:t>
            </a:r>
            <a:r>
              <a:rPr lang="en" sz="2400" dirty="0"/>
              <a:t>?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FF0000"/>
                </a:solidFill>
              </a:rPr>
              <a:t>Always all positive or all negative :(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FF0000"/>
                </a:solidFill>
              </a:rPr>
              <a:t>Note: this is also why you want zero-mean data!</a:t>
            </a:r>
          </a:p>
        </p:txBody>
      </p:sp>
      <p:cxnSp>
        <p:nvCxnSpPr>
          <p:cNvPr id="408" name="Shape 408"/>
          <p:cNvCxnSpPr/>
          <p:nvPr/>
        </p:nvCxnSpPr>
        <p:spPr>
          <a:xfrm>
            <a:off x="7193989" y="572400"/>
            <a:ext cx="0" cy="2768099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09" name="Shape 409"/>
          <p:cNvCxnSpPr/>
          <p:nvPr/>
        </p:nvCxnSpPr>
        <p:spPr>
          <a:xfrm rot="10800000">
            <a:off x="5821735" y="1956511"/>
            <a:ext cx="2744399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10" name="Shape 410"/>
          <p:cNvSpPr/>
          <p:nvPr/>
        </p:nvSpPr>
        <p:spPr>
          <a:xfrm>
            <a:off x="7205103" y="585416"/>
            <a:ext cx="1360799" cy="1359899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1" name="Shape 411"/>
          <p:cNvSpPr/>
          <p:nvPr/>
        </p:nvSpPr>
        <p:spPr>
          <a:xfrm>
            <a:off x="5870963" y="1971955"/>
            <a:ext cx="1306800" cy="1359899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12" name="Shape 412"/>
          <p:cNvCxnSpPr>
            <a:cxnSpLocks/>
          </p:cNvCxnSpPr>
          <p:nvPr/>
        </p:nvCxnSpPr>
        <p:spPr>
          <a:xfrm>
            <a:off x="7182181" y="1968107"/>
            <a:ext cx="1227926" cy="1228062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13" name="Shape 413"/>
          <p:cNvSpPr txBox="1"/>
          <p:nvPr/>
        </p:nvSpPr>
        <p:spPr>
          <a:xfrm>
            <a:off x="7594913" y="3130574"/>
            <a:ext cx="1484699" cy="48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>
                <a:solidFill>
                  <a:srgbClr val="0000FF"/>
                </a:solidFill>
              </a:rPr>
              <a:t>hypothetical optimal w vector</a:t>
            </a:r>
          </a:p>
        </p:txBody>
      </p:sp>
      <p:sp>
        <p:nvSpPr>
          <p:cNvPr id="414" name="Shape 414"/>
          <p:cNvSpPr txBox="1"/>
          <p:nvPr/>
        </p:nvSpPr>
        <p:spPr>
          <a:xfrm>
            <a:off x="7605675" y="1863489"/>
            <a:ext cx="1823400" cy="6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0000"/>
                </a:solidFill>
              </a:rPr>
              <a:t>zig zag path</a:t>
            </a:r>
          </a:p>
        </p:txBody>
      </p:sp>
      <p:sp>
        <p:nvSpPr>
          <p:cNvPr id="415" name="Shape 415"/>
          <p:cNvSpPr txBox="1"/>
          <p:nvPr/>
        </p:nvSpPr>
        <p:spPr>
          <a:xfrm>
            <a:off x="7338360" y="673681"/>
            <a:ext cx="1211699" cy="111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38761D"/>
                </a:solidFill>
              </a:rPr>
              <a:t>allowed gradient update directions</a:t>
            </a:r>
          </a:p>
        </p:txBody>
      </p:sp>
      <p:sp>
        <p:nvSpPr>
          <p:cNvPr id="416" name="Shape 416"/>
          <p:cNvSpPr txBox="1"/>
          <p:nvPr/>
        </p:nvSpPr>
        <p:spPr>
          <a:xfrm>
            <a:off x="5934715" y="2077319"/>
            <a:ext cx="1211699" cy="111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38761D"/>
                </a:solidFill>
              </a:rPr>
              <a:t>allowed gradient update directions</a:t>
            </a:r>
          </a:p>
        </p:txBody>
      </p:sp>
      <p:cxnSp>
        <p:nvCxnSpPr>
          <p:cNvPr id="417" name="Shape 417"/>
          <p:cNvCxnSpPr/>
          <p:nvPr/>
        </p:nvCxnSpPr>
        <p:spPr>
          <a:xfrm>
            <a:off x="7371870" y="1817591"/>
            <a:ext cx="0" cy="56699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18" name="Shape 418"/>
          <p:cNvCxnSpPr/>
          <p:nvPr/>
        </p:nvCxnSpPr>
        <p:spPr>
          <a:xfrm>
            <a:off x="7371870" y="2285470"/>
            <a:ext cx="6447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19" name="Shape 419"/>
          <p:cNvCxnSpPr/>
          <p:nvPr/>
        </p:nvCxnSpPr>
        <p:spPr>
          <a:xfrm flipH="1">
            <a:off x="7927628" y="2285470"/>
            <a:ext cx="5700" cy="57719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20" name="Shape 420"/>
          <p:cNvCxnSpPr>
            <a:cxnSpLocks/>
          </p:cNvCxnSpPr>
          <p:nvPr/>
        </p:nvCxnSpPr>
        <p:spPr>
          <a:xfrm>
            <a:off x="7933328" y="2846925"/>
            <a:ext cx="537812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21" name="Shape 421"/>
          <p:cNvCxnSpPr>
            <a:cxnSpLocks/>
          </p:cNvCxnSpPr>
          <p:nvPr/>
        </p:nvCxnSpPr>
        <p:spPr>
          <a:xfrm>
            <a:off x="8410107" y="2847986"/>
            <a:ext cx="0" cy="361202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62763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Shape 4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837" y="1066975"/>
            <a:ext cx="3048000" cy="1943100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Shape 428"/>
          <p:cNvSpPr txBox="1"/>
          <p:nvPr/>
        </p:nvSpPr>
        <p:spPr>
          <a:xfrm>
            <a:off x="90550" y="90550"/>
            <a:ext cx="5123700" cy="73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Activation Functions</a:t>
            </a:r>
          </a:p>
        </p:txBody>
      </p:sp>
      <p:sp>
        <p:nvSpPr>
          <p:cNvPr id="429" name="Shape 429"/>
          <p:cNvSpPr txBox="1"/>
          <p:nvPr/>
        </p:nvSpPr>
        <p:spPr>
          <a:xfrm>
            <a:off x="1408575" y="3137800"/>
            <a:ext cx="1512000" cy="4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/>
              <a:t>sigmoid</a:t>
            </a:r>
          </a:p>
        </p:txBody>
      </p:sp>
      <p:sp>
        <p:nvSpPr>
          <p:cNvPr id="431" name="Shape 431"/>
          <p:cNvSpPr txBox="1"/>
          <p:nvPr/>
        </p:nvSpPr>
        <p:spPr>
          <a:xfrm>
            <a:off x="4309425" y="714150"/>
            <a:ext cx="4517700" cy="275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SzPct val="100000"/>
              <a:buChar char="-"/>
            </a:pPr>
            <a:r>
              <a:rPr lang="en" sz="2000"/>
              <a:t>Squashes numbers to range [0,1]</a:t>
            </a:r>
          </a:p>
          <a:p>
            <a:pPr marL="457200" lvl="0" indent="-355600" rtl="0">
              <a:spcBef>
                <a:spcPts val="0"/>
              </a:spcBef>
              <a:buSzPct val="100000"/>
              <a:buChar char="-"/>
            </a:pPr>
            <a:r>
              <a:rPr lang="en" sz="2000"/>
              <a:t>Historically popular since they have nice interpretation as a saturating “firing rate” of a neuron</a:t>
            </a:r>
          </a:p>
          <a:p>
            <a:pPr lvl="0" rtl="0">
              <a:spcBef>
                <a:spcPts val="0"/>
              </a:spcBef>
              <a:buNone/>
            </a:pPr>
            <a:endParaRPr sz="2000"/>
          </a:p>
          <a:p>
            <a:pPr lvl="0" rtl="0">
              <a:spcBef>
                <a:spcPts val="0"/>
              </a:spcBef>
              <a:buNone/>
            </a:pPr>
            <a:r>
              <a:rPr lang="en" sz="2000"/>
              <a:t>3 problems:</a:t>
            </a:r>
          </a:p>
        </p:txBody>
      </p:sp>
      <p:sp>
        <p:nvSpPr>
          <p:cNvPr id="432" name="Shape 432"/>
          <p:cNvSpPr txBox="1"/>
          <p:nvPr/>
        </p:nvSpPr>
        <p:spPr>
          <a:xfrm>
            <a:off x="4508625" y="2851850"/>
            <a:ext cx="4418099" cy="21062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Clr>
                <a:srgbClr val="FF0000"/>
              </a:buClr>
              <a:buSzPct val="100000"/>
              <a:buAutoNum type="arabicPeriod"/>
            </a:pPr>
            <a:r>
              <a:rPr lang="en" sz="2000" dirty="0">
                <a:solidFill>
                  <a:srgbClr val="FF0000"/>
                </a:solidFill>
              </a:rPr>
              <a:t>Saturated neurons “kill” the gradients</a:t>
            </a:r>
          </a:p>
          <a:p>
            <a:pPr marL="457200" lvl="0" indent="-355600" rtl="0">
              <a:spcBef>
                <a:spcPts val="0"/>
              </a:spcBef>
              <a:buClr>
                <a:srgbClr val="FF0000"/>
              </a:buClr>
              <a:buSzPct val="100000"/>
              <a:buAutoNum type="arabicPeriod"/>
            </a:pPr>
            <a:r>
              <a:rPr lang="en" sz="2000" dirty="0">
                <a:solidFill>
                  <a:srgbClr val="FF0000"/>
                </a:solidFill>
              </a:rPr>
              <a:t>Sigmoid outputs are not zero-centered</a:t>
            </a:r>
          </a:p>
          <a:p>
            <a:pPr marL="457200" lvl="0" indent="-355600" rtl="0">
              <a:spcBef>
                <a:spcPts val="0"/>
              </a:spcBef>
              <a:buClr>
                <a:srgbClr val="FF0000"/>
              </a:buClr>
              <a:buSzPct val="100000"/>
              <a:buAutoNum type="arabicPeriod"/>
            </a:pPr>
            <a:r>
              <a:rPr lang="en" sz="2000" dirty="0">
                <a:solidFill>
                  <a:srgbClr val="FF0000"/>
                </a:solidFill>
              </a:rPr>
              <a:t>exp() is a bit comput</a:t>
            </a:r>
            <a:r>
              <a:rPr lang="en-US" sz="2000" dirty="0" err="1">
                <a:solidFill>
                  <a:srgbClr val="FF0000"/>
                </a:solidFill>
              </a:rPr>
              <a:t>ationally</a:t>
            </a:r>
            <a:r>
              <a:rPr lang="en" sz="2000" dirty="0">
                <a:solidFill>
                  <a:srgbClr val="FF0000"/>
                </a:solidFill>
              </a:rPr>
              <a:t> expensive</a:t>
            </a:r>
          </a:p>
        </p:txBody>
      </p:sp>
      <p:pic>
        <p:nvPicPr>
          <p:cNvPr id="8" name="Shape 360">
            <a:extLst>
              <a:ext uri="{FF2B5EF4-FFF2-40B4-BE49-F238E27FC236}">
                <a16:creationId xmlns:a16="http://schemas.microsoft.com/office/drawing/2014/main" id="{BE83100D-3A9B-FA44-BD1C-EC0711D88E6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4179" y="3702556"/>
            <a:ext cx="2673086" cy="452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7223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/>
          <p:nvPr/>
        </p:nvSpPr>
        <p:spPr>
          <a:xfrm>
            <a:off x="90550" y="90550"/>
            <a:ext cx="5123700" cy="73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Activation Functions</a:t>
            </a:r>
          </a:p>
        </p:txBody>
      </p:sp>
      <p:sp>
        <p:nvSpPr>
          <p:cNvPr id="439" name="Shape 439"/>
          <p:cNvSpPr txBox="1"/>
          <p:nvPr/>
        </p:nvSpPr>
        <p:spPr>
          <a:xfrm>
            <a:off x="1408575" y="3137800"/>
            <a:ext cx="1512000" cy="4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/>
              <a:t>tanh(x)</a:t>
            </a:r>
          </a:p>
        </p:txBody>
      </p:sp>
      <p:sp>
        <p:nvSpPr>
          <p:cNvPr id="440" name="Shape 440"/>
          <p:cNvSpPr txBox="1"/>
          <p:nvPr/>
        </p:nvSpPr>
        <p:spPr>
          <a:xfrm>
            <a:off x="4001625" y="1429375"/>
            <a:ext cx="4834500" cy="275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SzPct val="100000"/>
              <a:buChar char="-"/>
            </a:pPr>
            <a:r>
              <a:rPr lang="en" sz="2000"/>
              <a:t>Squashes numbers to range [-1,1]</a:t>
            </a:r>
          </a:p>
          <a:p>
            <a:pPr marL="457200" lvl="0" indent="-355600" rtl="0">
              <a:spcBef>
                <a:spcPts val="0"/>
              </a:spcBef>
              <a:buClr>
                <a:srgbClr val="38761D"/>
              </a:buClr>
              <a:buSzPct val="100000"/>
              <a:buChar char="-"/>
            </a:pPr>
            <a:r>
              <a:rPr lang="en" sz="2000">
                <a:solidFill>
                  <a:srgbClr val="38761D"/>
                </a:solidFill>
              </a:rPr>
              <a:t>zero centered (nice)</a:t>
            </a:r>
          </a:p>
          <a:p>
            <a:pPr marL="457200" lvl="0" indent="-355600" rtl="0">
              <a:spcBef>
                <a:spcPts val="0"/>
              </a:spcBef>
              <a:buClr>
                <a:srgbClr val="FF0000"/>
              </a:buClr>
              <a:buSzPct val="100000"/>
              <a:buChar char="-"/>
            </a:pPr>
            <a:r>
              <a:rPr lang="en" sz="2000">
                <a:solidFill>
                  <a:srgbClr val="FF0000"/>
                </a:solidFill>
              </a:rPr>
              <a:t>still kills gradients when saturated :(</a:t>
            </a:r>
          </a:p>
        </p:txBody>
      </p:sp>
      <p:pic>
        <p:nvPicPr>
          <p:cNvPr id="441" name="Shape 4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000" y="1128225"/>
            <a:ext cx="3048000" cy="1924050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Shape 442"/>
          <p:cNvSpPr txBox="1"/>
          <p:nvPr/>
        </p:nvSpPr>
        <p:spPr>
          <a:xfrm>
            <a:off x="6491240" y="4431230"/>
            <a:ext cx="2541000" cy="518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1800" dirty="0">
                <a:solidFill>
                  <a:srgbClr val="0000FF"/>
                </a:solidFill>
              </a:rPr>
              <a:t>[LeCun et al., 1991]</a:t>
            </a:r>
          </a:p>
        </p:txBody>
      </p:sp>
      <p:pic>
        <p:nvPicPr>
          <p:cNvPr id="7" name="Picture 6" descr="Screen Shot 2016-12-12 at 11.57.45 PM.png">
            <a:extLst>
              <a:ext uri="{FF2B5EF4-FFF2-40B4-BE49-F238E27FC236}">
                <a16:creationId xmlns:a16="http://schemas.microsoft.com/office/drawing/2014/main" id="{5EBDC7E7-FF88-8B4D-838D-228C8CD08A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179" y="3702125"/>
            <a:ext cx="1762858" cy="105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46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Shape 1043"/>
          <p:cNvSpPr txBox="1"/>
          <p:nvPr/>
        </p:nvSpPr>
        <p:spPr>
          <a:xfrm>
            <a:off x="377210" y="857652"/>
            <a:ext cx="8309796" cy="4101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76200" lvl="0">
              <a:buSzPct val="100000"/>
            </a:pPr>
            <a:r>
              <a:rPr lang="en" sz="2400" b="1" dirty="0"/>
              <a:t>1) </a:t>
            </a:r>
            <a:r>
              <a:rPr lang="en-US" sz="2400" b="1" dirty="0"/>
              <a:t>Numerical approach</a:t>
            </a:r>
            <a:endParaRPr lang="en" sz="2400" b="1" dirty="0"/>
          </a:p>
          <a:p>
            <a:pPr marL="76200" lvl="0" rtl="0">
              <a:spcBef>
                <a:spcPts val="0"/>
              </a:spcBef>
              <a:buSzPct val="100000"/>
            </a:pPr>
            <a:r>
              <a:rPr lang="en-US" sz="2400" dirty="0"/>
              <a:t>We choose a small positive </a:t>
            </a:r>
            <a:r>
              <a:rPr lang="en" sz="2400" dirty="0"/>
              <a:t>h </a:t>
            </a:r>
            <a:r>
              <a:rPr lang="en-US" sz="2400" dirty="0"/>
              <a:t>and apply the</a:t>
            </a:r>
            <a:r>
              <a:rPr lang="en" sz="2400" dirty="0"/>
              <a:t> formula: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-"/>
            </a:pPr>
            <a:endParaRPr lang="en" sz="2400" dirty="0"/>
          </a:p>
          <a:p>
            <a:pPr marL="76200" lvl="0" rtl="0">
              <a:spcBef>
                <a:spcPts val="0"/>
              </a:spcBef>
              <a:buSzPct val="100000"/>
            </a:pPr>
            <a:endParaRPr lang="en" sz="2400" dirty="0"/>
          </a:p>
          <a:p>
            <a:pPr marL="457200" lvl="0" indent="-381000" rtl="0">
              <a:spcBef>
                <a:spcPts val="0"/>
              </a:spcBef>
              <a:buSzPct val="100000"/>
              <a:buChar char="-"/>
            </a:pPr>
            <a:r>
              <a:rPr lang="en-US" sz="2400" dirty="0"/>
              <a:t>We obtain an approximate value</a:t>
            </a:r>
            <a:endParaRPr lang="en" sz="2400" dirty="0"/>
          </a:p>
          <a:p>
            <a:pPr marL="457200" lvl="0" indent="-381000" rtl="0">
              <a:spcBef>
                <a:spcPts val="0"/>
              </a:spcBef>
              <a:buSzPct val="100000"/>
              <a:buChar char="-"/>
            </a:pPr>
            <a:r>
              <a:rPr lang="en-US" sz="2400" dirty="0"/>
              <a:t>Very slow to compute</a:t>
            </a:r>
            <a:endParaRPr lang="en" sz="2400" dirty="0"/>
          </a:p>
          <a:p>
            <a:pPr marL="457200" lvl="0" indent="-381000" rtl="0">
              <a:spcBef>
                <a:spcPts val="0"/>
              </a:spcBef>
              <a:buSzPct val="100000"/>
              <a:buChar char="-"/>
            </a:pPr>
            <a:endParaRPr lang="en" sz="2400" dirty="0"/>
          </a:p>
          <a:p>
            <a:pPr marL="76200" lvl="0">
              <a:buSzPct val="100000"/>
            </a:pPr>
            <a:r>
              <a:rPr lang="en" sz="2400" b="1" dirty="0"/>
              <a:t>2) </a:t>
            </a:r>
            <a:r>
              <a:rPr lang="en-US" sz="2400" b="1" dirty="0"/>
              <a:t>Analytic approach</a:t>
            </a:r>
          </a:p>
          <a:p>
            <a:pPr marL="76200">
              <a:buSzPct val="100000"/>
            </a:pPr>
            <a:r>
              <a:rPr lang="en-US" sz="2400" dirty="0"/>
              <a:t>We use calculus to determine the gradient’s formula as a function of X and W</a:t>
            </a:r>
            <a:endParaRPr lang="en" sz="2400" dirty="0"/>
          </a:p>
        </p:txBody>
      </p:sp>
      <p:sp>
        <p:nvSpPr>
          <p:cNvPr id="1040" name="Shape 1040"/>
          <p:cNvSpPr txBox="1"/>
          <p:nvPr/>
        </p:nvSpPr>
        <p:spPr>
          <a:xfrm>
            <a:off x="377210" y="92352"/>
            <a:ext cx="8475600" cy="76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000" dirty="0"/>
              <a:t>Gradient Evaluation</a:t>
            </a:r>
            <a:endParaRPr lang="en" sz="3000" dirty="0"/>
          </a:p>
        </p:txBody>
      </p:sp>
      <p:pic>
        <p:nvPicPr>
          <p:cNvPr id="1041" name="Shape 10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7618" y="1704773"/>
            <a:ext cx="3248273" cy="765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061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/>
          <p:nvPr/>
        </p:nvSpPr>
        <p:spPr>
          <a:xfrm>
            <a:off x="90550" y="90550"/>
            <a:ext cx="5123700" cy="73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Activation Functions</a:t>
            </a:r>
          </a:p>
        </p:txBody>
      </p:sp>
      <p:sp>
        <p:nvSpPr>
          <p:cNvPr id="449" name="Shape 449"/>
          <p:cNvSpPr txBox="1"/>
          <p:nvPr/>
        </p:nvSpPr>
        <p:spPr>
          <a:xfrm>
            <a:off x="3920150" y="612474"/>
            <a:ext cx="5260199" cy="37524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6AA84F"/>
              </a:solidFill>
            </a:endParaRPr>
          </a:p>
          <a:p>
            <a:pPr marL="457200" lvl="0" indent="-381000" rtl="0">
              <a:spcBef>
                <a:spcPts val="0"/>
              </a:spcBef>
              <a:buClr>
                <a:srgbClr val="38761D"/>
              </a:buClr>
              <a:buSzPct val="100000"/>
              <a:buChar char="-"/>
            </a:pPr>
            <a:r>
              <a:rPr lang="en" sz="2400" dirty="0">
                <a:solidFill>
                  <a:srgbClr val="38761D"/>
                </a:solidFill>
              </a:rPr>
              <a:t>Does not saturate (in +region)</a:t>
            </a:r>
          </a:p>
          <a:p>
            <a:pPr marL="457200" lvl="0" indent="-381000" rtl="0">
              <a:spcBef>
                <a:spcPts val="0"/>
              </a:spcBef>
              <a:buClr>
                <a:srgbClr val="38761D"/>
              </a:buClr>
              <a:buSzPct val="100000"/>
              <a:buChar char="-"/>
            </a:pPr>
            <a:r>
              <a:rPr lang="en" sz="2400" dirty="0">
                <a:solidFill>
                  <a:srgbClr val="38761D"/>
                </a:solidFill>
              </a:rPr>
              <a:t>Very computationally efficient</a:t>
            </a:r>
          </a:p>
          <a:p>
            <a:pPr marL="457200" lvl="0" indent="-381000" rtl="0">
              <a:spcBef>
                <a:spcPts val="0"/>
              </a:spcBef>
              <a:buClr>
                <a:srgbClr val="38761D"/>
              </a:buClr>
              <a:buSzPct val="100000"/>
              <a:buChar char="-"/>
            </a:pPr>
            <a:r>
              <a:rPr lang="en" sz="2400" dirty="0">
                <a:solidFill>
                  <a:srgbClr val="38761D"/>
                </a:solidFill>
              </a:rPr>
              <a:t>Converges much faster than sigmoid/tanh in practice (e.g. 6x)</a:t>
            </a:r>
          </a:p>
          <a:p>
            <a:pPr marL="457200" lvl="0" indent="-381000" rtl="0">
              <a:spcBef>
                <a:spcPts val="0"/>
              </a:spcBef>
              <a:buClr>
                <a:srgbClr val="38761D"/>
              </a:buClr>
              <a:buSzPct val="100000"/>
              <a:buChar char="-"/>
            </a:pPr>
            <a:endParaRPr lang="en" sz="2400" dirty="0">
              <a:solidFill>
                <a:srgbClr val="38761D"/>
              </a:solidFill>
            </a:endParaRPr>
          </a:p>
          <a:p>
            <a:pPr marL="457200" lvl="0" indent="-381000">
              <a:buClr>
                <a:srgbClr val="FF0000"/>
              </a:buClr>
              <a:buSzPct val="100000"/>
              <a:buChar char="-"/>
            </a:pPr>
            <a:r>
              <a:rPr lang="ro-RO" sz="2400" dirty="0" err="1">
                <a:solidFill>
                  <a:srgbClr val="FF0000"/>
                </a:solidFill>
              </a:rPr>
              <a:t>Not</a:t>
            </a:r>
            <a:r>
              <a:rPr lang="ro-RO" sz="2400" dirty="0">
                <a:solidFill>
                  <a:srgbClr val="FF0000"/>
                </a:solidFill>
              </a:rPr>
              <a:t> zero-</a:t>
            </a:r>
            <a:r>
              <a:rPr lang="ro-RO" sz="2400" dirty="0" err="1">
                <a:solidFill>
                  <a:srgbClr val="FF0000"/>
                </a:solidFill>
              </a:rPr>
              <a:t>centered</a:t>
            </a:r>
            <a:r>
              <a:rPr lang="ro-RO" sz="2400" dirty="0">
                <a:solidFill>
                  <a:srgbClr val="FF0000"/>
                </a:solidFill>
              </a:rPr>
              <a:t> output</a:t>
            </a:r>
          </a:p>
          <a:p>
            <a:pPr marL="457200" lvl="0" indent="-381000">
              <a:buClr>
                <a:srgbClr val="FF0000"/>
              </a:buClr>
              <a:buSzPct val="100000"/>
              <a:buChar char="-"/>
            </a:pPr>
            <a:r>
              <a:rPr lang="ro-RO" sz="2400" dirty="0">
                <a:solidFill>
                  <a:srgbClr val="FF0000"/>
                </a:solidFill>
              </a:rPr>
              <a:t>An </a:t>
            </a:r>
            <a:r>
              <a:rPr lang="ro-RO" sz="2400" dirty="0" err="1">
                <a:solidFill>
                  <a:srgbClr val="FF0000"/>
                </a:solidFill>
              </a:rPr>
              <a:t>annoyance</a:t>
            </a:r>
            <a:r>
              <a:rPr lang="ro-RO" sz="2400" dirty="0">
                <a:solidFill>
                  <a:srgbClr val="FF0000"/>
                </a:solidFill>
              </a:rPr>
              <a:t>: </a:t>
            </a:r>
            <a:r>
              <a:rPr lang="ro-RO" sz="2400" dirty="0" err="1">
                <a:solidFill>
                  <a:srgbClr val="FF0000"/>
                </a:solidFill>
              </a:rPr>
              <a:t>what</a:t>
            </a:r>
            <a:r>
              <a:rPr lang="ro-RO" sz="2400" dirty="0">
                <a:solidFill>
                  <a:srgbClr val="FF0000"/>
                </a:solidFill>
              </a:rPr>
              <a:t> </a:t>
            </a:r>
            <a:r>
              <a:rPr lang="ro-RO" sz="2400" dirty="0" err="1">
                <a:solidFill>
                  <a:srgbClr val="FF0000"/>
                </a:solidFill>
              </a:rPr>
              <a:t>is</a:t>
            </a:r>
            <a:r>
              <a:rPr lang="ro-RO" sz="2400" dirty="0">
                <a:solidFill>
                  <a:srgbClr val="FF0000"/>
                </a:solidFill>
              </a:rPr>
              <a:t> </a:t>
            </a:r>
            <a:r>
              <a:rPr lang="ro-RO" sz="2400" dirty="0" err="1">
                <a:solidFill>
                  <a:srgbClr val="FF0000"/>
                </a:solidFill>
              </a:rPr>
              <a:t>the</a:t>
            </a:r>
            <a:r>
              <a:rPr lang="ro-RO" sz="2400" dirty="0">
                <a:solidFill>
                  <a:srgbClr val="FF0000"/>
                </a:solidFill>
              </a:rPr>
              <a:t> gradient </a:t>
            </a:r>
            <a:r>
              <a:rPr lang="ro-RO" sz="2400" dirty="0" err="1">
                <a:solidFill>
                  <a:srgbClr val="FF0000"/>
                </a:solidFill>
              </a:rPr>
              <a:t>when</a:t>
            </a:r>
            <a:r>
              <a:rPr lang="ro-RO" sz="2400" dirty="0">
                <a:solidFill>
                  <a:srgbClr val="FF0000"/>
                </a:solidFill>
              </a:rPr>
              <a:t> x &lt; 0?</a:t>
            </a:r>
          </a:p>
          <a:p>
            <a:pPr marL="76200" lvl="0" rtl="0">
              <a:spcBef>
                <a:spcPts val="0"/>
              </a:spcBef>
              <a:buClr>
                <a:srgbClr val="38761D"/>
              </a:buClr>
              <a:buSzPct val="100000"/>
            </a:pPr>
            <a:endParaRPr lang="en" sz="2400" dirty="0">
              <a:solidFill>
                <a:srgbClr val="38761D"/>
              </a:solidFill>
            </a:endParaRPr>
          </a:p>
        </p:txBody>
      </p:sp>
      <p:pic>
        <p:nvPicPr>
          <p:cNvPr id="450" name="Shape 4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900" y="912900"/>
            <a:ext cx="2962275" cy="2000250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Shape 451"/>
          <p:cNvSpPr txBox="1"/>
          <p:nvPr/>
        </p:nvSpPr>
        <p:spPr>
          <a:xfrm>
            <a:off x="296626" y="3101375"/>
            <a:ext cx="3343722" cy="4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 dirty="0" err="1"/>
              <a:t>ReLU</a:t>
            </a:r>
            <a:endParaRPr lang="en" sz="2400" b="1" dirty="0"/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(Rectified Linear Unit)</a:t>
            </a:r>
          </a:p>
        </p:txBody>
      </p:sp>
      <p:sp>
        <p:nvSpPr>
          <p:cNvPr id="452" name="Shape 452"/>
          <p:cNvSpPr txBox="1"/>
          <p:nvPr/>
        </p:nvSpPr>
        <p:spPr>
          <a:xfrm>
            <a:off x="6066420" y="4429175"/>
            <a:ext cx="27959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1800" dirty="0">
                <a:solidFill>
                  <a:srgbClr val="0000FF"/>
                </a:solidFill>
              </a:rPr>
              <a:t>[Krizhevsky et al., 2012]</a:t>
            </a:r>
          </a:p>
        </p:txBody>
      </p:sp>
      <p:sp>
        <p:nvSpPr>
          <p:cNvPr id="7" name="Shape 449">
            <a:extLst>
              <a:ext uri="{FF2B5EF4-FFF2-40B4-BE49-F238E27FC236}">
                <a16:creationId xmlns:a16="http://schemas.microsoft.com/office/drawing/2014/main" id="{BB60AB1E-7A9A-9245-9AFE-86418B5239A0}"/>
              </a:ext>
            </a:extLst>
          </p:cNvPr>
          <p:cNvSpPr txBox="1"/>
          <p:nvPr/>
        </p:nvSpPr>
        <p:spPr>
          <a:xfrm>
            <a:off x="901395" y="3972168"/>
            <a:ext cx="2385269" cy="73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76200" lvl="0" rtl="0">
              <a:spcBef>
                <a:spcPts val="0"/>
              </a:spcBef>
              <a:buSzPct val="100000"/>
            </a:pPr>
            <a:r>
              <a:rPr lang="en" sz="2400" b="1" dirty="0"/>
              <a:t>f(x) = max(0,x)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6AA8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57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/>
          <p:nvPr/>
        </p:nvSpPr>
        <p:spPr>
          <a:xfrm>
            <a:off x="1921675" y="385875"/>
            <a:ext cx="2022000" cy="2022000"/>
          </a:xfrm>
          <a:prstGeom prst="ellipse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/>
              <a:t>ReLU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600"/>
              <a:t>gate</a:t>
            </a:r>
          </a:p>
        </p:txBody>
      </p:sp>
      <p:cxnSp>
        <p:nvCxnSpPr>
          <p:cNvPr id="468" name="Shape 468"/>
          <p:cNvCxnSpPr>
            <a:endCxn id="467" idx="2"/>
          </p:cNvCxnSpPr>
          <p:nvPr/>
        </p:nvCxnSpPr>
        <p:spPr>
          <a:xfrm>
            <a:off x="364375" y="1396875"/>
            <a:ext cx="1557300" cy="0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69" name="Shape 469"/>
          <p:cNvSpPr txBox="1"/>
          <p:nvPr/>
        </p:nvSpPr>
        <p:spPr>
          <a:xfrm>
            <a:off x="1092900" y="868550"/>
            <a:ext cx="473700" cy="28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x</a:t>
            </a:r>
          </a:p>
        </p:txBody>
      </p:sp>
      <p:cxnSp>
        <p:nvCxnSpPr>
          <p:cNvPr id="470" name="Shape 470"/>
          <p:cNvCxnSpPr>
            <a:stCxn id="467" idx="6"/>
          </p:cNvCxnSpPr>
          <p:nvPr/>
        </p:nvCxnSpPr>
        <p:spPr>
          <a:xfrm>
            <a:off x="3943675" y="1396875"/>
            <a:ext cx="1748400" cy="0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71" name="Shape 471"/>
          <p:cNvCxnSpPr/>
          <p:nvPr/>
        </p:nvCxnSpPr>
        <p:spPr>
          <a:xfrm rot="10800000">
            <a:off x="4007294" y="1542527"/>
            <a:ext cx="1648499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72" name="Shape 472"/>
          <p:cNvCxnSpPr/>
          <p:nvPr/>
        </p:nvCxnSpPr>
        <p:spPr>
          <a:xfrm rot="10800000">
            <a:off x="273169" y="1542527"/>
            <a:ext cx="1648499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473" name="Shape 4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7262" y="1642028"/>
            <a:ext cx="381224" cy="665524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474" name="Shape 4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2026" y="1179150"/>
            <a:ext cx="381199" cy="57472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475" name="Shape 4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9862" y="1688169"/>
            <a:ext cx="1406123" cy="57472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76" name="Shape 476"/>
          <p:cNvSpPr txBox="1"/>
          <p:nvPr/>
        </p:nvSpPr>
        <p:spPr>
          <a:xfrm>
            <a:off x="464475" y="2850675"/>
            <a:ext cx="8132999" cy="133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What happens when x = -10?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What happens when x = 0?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What happens when x = 10?</a:t>
            </a:r>
          </a:p>
        </p:txBody>
      </p:sp>
      <p:pic>
        <p:nvPicPr>
          <p:cNvPr id="477" name="Shape 47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07075" y="466387"/>
            <a:ext cx="2962275" cy="20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Shape 47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07300" y="1017700"/>
            <a:ext cx="1823187" cy="282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29742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/>
          <p:nvPr/>
        </p:nvSpPr>
        <p:spPr>
          <a:xfrm>
            <a:off x="1309878" y="99199"/>
            <a:ext cx="5694515" cy="4150655"/>
          </a:xfrm>
          <a:prstGeom prst="irregularSeal2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/>
              <a:t>DATA CLOUD</a:t>
            </a:r>
          </a:p>
        </p:txBody>
      </p:sp>
      <p:cxnSp>
        <p:nvCxnSpPr>
          <p:cNvPr id="499" name="Shape 499"/>
          <p:cNvCxnSpPr/>
          <p:nvPr/>
        </p:nvCxnSpPr>
        <p:spPr>
          <a:xfrm>
            <a:off x="3648550" y="47149"/>
            <a:ext cx="0" cy="46173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00" name="Shape 500"/>
          <p:cNvCxnSpPr/>
          <p:nvPr/>
        </p:nvCxnSpPr>
        <p:spPr>
          <a:xfrm>
            <a:off x="271600" y="2527799"/>
            <a:ext cx="75507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01" name="Shape 501"/>
          <p:cNvCxnSpPr/>
          <p:nvPr/>
        </p:nvCxnSpPr>
        <p:spPr>
          <a:xfrm>
            <a:off x="5241950" y="173899"/>
            <a:ext cx="1321800" cy="3014699"/>
          </a:xfrm>
          <a:prstGeom prst="straightConnector1">
            <a:avLst/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02" name="Shape 502"/>
          <p:cNvCxnSpPr/>
          <p:nvPr/>
        </p:nvCxnSpPr>
        <p:spPr>
          <a:xfrm rot="10800000" flipH="1">
            <a:off x="5857600" y="1169798"/>
            <a:ext cx="896399" cy="452700"/>
          </a:xfrm>
          <a:prstGeom prst="straightConnector1">
            <a:avLst/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03" name="Shape 503"/>
          <p:cNvSpPr txBox="1"/>
          <p:nvPr/>
        </p:nvSpPr>
        <p:spPr>
          <a:xfrm>
            <a:off x="6636200" y="1731036"/>
            <a:ext cx="2245199" cy="68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38761D"/>
                </a:solidFill>
              </a:rPr>
              <a:t>active ReLU</a:t>
            </a:r>
          </a:p>
        </p:txBody>
      </p:sp>
      <p:cxnSp>
        <p:nvCxnSpPr>
          <p:cNvPr id="504" name="Shape 504"/>
          <p:cNvCxnSpPr/>
          <p:nvPr/>
        </p:nvCxnSpPr>
        <p:spPr>
          <a:xfrm flipH="1">
            <a:off x="4434624" y="3237949"/>
            <a:ext cx="2020500" cy="1426499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05" name="Shape 505"/>
          <p:cNvCxnSpPr/>
          <p:nvPr/>
        </p:nvCxnSpPr>
        <p:spPr>
          <a:xfrm>
            <a:off x="5459250" y="3958249"/>
            <a:ext cx="443700" cy="624599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06" name="Shape 506"/>
          <p:cNvSpPr txBox="1"/>
          <p:nvPr/>
        </p:nvSpPr>
        <p:spPr>
          <a:xfrm>
            <a:off x="6065825" y="3748024"/>
            <a:ext cx="2978700" cy="68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0000"/>
                </a:solidFill>
              </a:rPr>
              <a:t>dead ReLU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0000"/>
                </a:solidFill>
              </a:rPr>
              <a:t>will never activate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0000"/>
                </a:solidFill>
              </a:rPr>
              <a:t>=&gt; never update</a:t>
            </a:r>
          </a:p>
        </p:txBody>
      </p:sp>
      <p:sp>
        <p:nvSpPr>
          <p:cNvPr id="507" name="Shape 507"/>
          <p:cNvSpPr txBox="1"/>
          <p:nvPr/>
        </p:nvSpPr>
        <p:spPr>
          <a:xfrm>
            <a:off x="210007" y="3678063"/>
            <a:ext cx="3859199" cy="126869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>
                <a:solidFill>
                  <a:srgbClr val="0000FF"/>
                </a:solidFill>
              </a:rPr>
              <a:t>People like to initialize </a:t>
            </a:r>
            <a:r>
              <a:rPr lang="en" sz="2400" dirty="0" err="1">
                <a:solidFill>
                  <a:srgbClr val="0000FF"/>
                </a:solidFill>
              </a:rPr>
              <a:t>ReLU</a:t>
            </a:r>
            <a:r>
              <a:rPr lang="en" sz="2400" dirty="0">
                <a:solidFill>
                  <a:srgbClr val="0000FF"/>
                </a:solidFill>
              </a:rPr>
              <a:t> neurons with slightly positive biases (e.g. 0.01)</a:t>
            </a:r>
          </a:p>
        </p:txBody>
      </p:sp>
    </p:spTree>
    <p:extLst>
      <p:ext uri="{BB962C8B-B14F-4D97-AF65-F5344CB8AC3E}">
        <p14:creationId xmlns:p14="http://schemas.microsoft.com/office/powerpoint/2010/main" val="298830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 txBox="1"/>
          <p:nvPr/>
        </p:nvSpPr>
        <p:spPr>
          <a:xfrm>
            <a:off x="90550" y="90550"/>
            <a:ext cx="5123700" cy="73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Activation Functions</a:t>
            </a:r>
          </a:p>
        </p:txBody>
      </p:sp>
      <p:sp>
        <p:nvSpPr>
          <p:cNvPr id="525" name="Shape 525"/>
          <p:cNvSpPr txBox="1"/>
          <p:nvPr/>
        </p:nvSpPr>
        <p:spPr>
          <a:xfrm>
            <a:off x="309550" y="3051937"/>
            <a:ext cx="2259599" cy="4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/>
              <a:t>Leaky ReLU</a:t>
            </a:r>
          </a:p>
        </p:txBody>
      </p:sp>
      <p:sp>
        <p:nvSpPr>
          <p:cNvPr id="526" name="Shape 526"/>
          <p:cNvSpPr txBox="1"/>
          <p:nvPr/>
        </p:nvSpPr>
        <p:spPr>
          <a:xfrm>
            <a:off x="3920150" y="304800"/>
            <a:ext cx="5260199" cy="275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6AA84F"/>
              </a:solidFill>
            </a:endParaRPr>
          </a:p>
          <a:p>
            <a:pPr marL="457200" lvl="0" indent="-381000" rtl="0">
              <a:spcBef>
                <a:spcPts val="0"/>
              </a:spcBef>
              <a:buClr>
                <a:srgbClr val="38761D"/>
              </a:buClr>
              <a:buSzPct val="100000"/>
              <a:buChar char="-"/>
            </a:pPr>
            <a:r>
              <a:rPr lang="en" sz="2400" dirty="0">
                <a:solidFill>
                  <a:srgbClr val="38761D"/>
                </a:solidFill>
              </a:rPr>
              <a:t>Does not saturate</a:t>
            </a:r>
          </a:p>
          <a:p>
            <a:pPr marL="457200" lvl="0" indent="-381000" rtl="0">
              <a:spcBef>
                <a:spcPts val="0"/>
              </a:spcBef>
              <a:buClr>
                <a:srgbClr val="38761D"/>
              </a:buClr>
              <a:buSzPct val="100000"/>
              <a:buChar char="-"/>
            </a:pPr>
            <a:r>
              <a:rPr lang="en" sz="2400" dirty="0">
                <a:solidFill>
                  <a:srgbClr val="38761D"/>
                </a:solidFill>
              </a:rPr>
              <a:t>Computationally efficient</a:t>
            </a:r>
          </a:p>
          <a:p>
            <a:pPr marL="457200" lvl="0" indent="-381000" rtl="0">
              <a:spcBef>
                <a:spcPts val="0"/>
              </a:spcBef>
              <a:buClr>
                <a:srgbClr val="38761D"/>
              </a:buClr>
              <a:buSzPct val="100000"/>
              <a:buChar char="-"/>
            </a:pPr>
            <a:r>
              <a:rPr lang="en" sz="2400" dirty="0">
                <a:solidFill>
                  <a:srgbClr val="38761D"/>
                </a:solidFill>
              </a:rPr>
              <a:t>Converges much faster than sigmoid/tanh in practice! (e.g. 6x)</a:t>
            </a:r>
          </a:p>
          <a:p>
            <a:pPr marL="457200" lvl="0" indent="-381000" rtl="0">
              <a:spcBef>
                <a:spcPts val="0"/>
              </a:spcBef>
              <a:buClr>
                <a:srgbClr val="38761D"/>
              </a:buClr>
              <a:buSzPct val="100000"/>
              <a:buChar char="-"/>
            </a:pPr>
            <a:r>
              <a:rPr lang="en" sz="2400" b="1" dirty="0">
                <a:solidFill>
                  <a:srgbClr val="38761D"/>
                </a:solidFill>
              </a:rPr>
              <a:t>will not “die”</a:t>
            </a:r>
          </a:p>
        </p:txBody>
      </p:sp>
      <p:pic>
        <p:nvPicPr>
          <p:cNvPr id="527" name="Shape 5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550" y="985350"/>
            <a:ext cx="2962275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Shape 5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825" y="3504637"/>
            <a:ext cx="3419825" cy="526125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Shape 529"/>
          <p:cNvSpPr txBox="1"/>
          <p:nvPr/>
        </p:nvSpPr>
        <p:spPr>
          <a:xfrm>
            <a:off x="4149350" y="2752199"/>
            <a:ext cx="4801800" cy="1084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/>
              <a:t>Parametric Rectifier (</a:t>
            </a:r>
            <a:r>
              <a:rPr lang="en" sz="2400" b="1" dirty="0" err="1"/>
              <a:t>PReLU</a:t>
            </a:r>
            <a:r>
              <a:rPr lang="en" sz="2400" b="1" dirty="0"/>
              <a:t>)</a:t>
            </a:r>
          </a:p>
        </p:txBody>
      </p:sp>
      <p:cxnSp>
        <p:nvCxnSpPr>
          <p:cNvPr id="530" name="Shape 530"/>
          <p:cNvCxnSpPr/>
          <p:nvPr/>
        </p:nvCxnSpPr>
        <p:spPr>
          <a:xfrm>
            <a:off x="3996950" y="2568325"/>
            <a:ext cx="0" cy="1985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531" name="Shape 5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79187" y="3227975"/>
            <a:ext cx="3305175" cy="4572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2" name="Shape 532"/>
              <p:cNvSpPr txBox="1"/>
              <p:nvPr/>
            </p:nvSpPr>
            <p:spPr>
              <a:xfrm>
                <a:off x="5147051" y="3836725"/>
                <a:ext cx="2536373" cy="7401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 sz="1800" dirty="0">
                    <a:solidFill>
                      <a:srgbClr val="0000FF"/>
                    </a:solidFill>
                  </a:rPr>
                  <a:t>backprop into </a:t>
                </a:r>
                <a14:m>
                  <m:oMath xmlns:m="http://schemas.openxmlformats.org/officeDocument/2006/math">
                    <m:r>
                      <a:rPr lang="en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" sz="1800" dirty="0">
                  <a:solidFill>
                    <a:srgbClr val="0000FF"/>
                  </a:solidFill>
                </a:endParaRPr>
              </a:p>
              <a:p>
                <a:pPr lvl="0">
                  <a:spcBef>
                    <a:spcPts val="0"/>
                  </a:spcBef>
                  <a:buNone/>
                </a:pPr>
                <a:r>
                  <a:rPr lang="en" sz="1800" dirty="0">
                    <a:solidFill>
                      <a:srgbClr val="0000FF"/>
                    </a:solidFill>
                  </a:rPr>
                  <a:t>(parameter)</a:t>
                </a:r>
              </a:p>
            </p:txBody>
          </p:sp>
        </mc:Choice>
        <mc:Fallback xmlns="">
          <p:sp>
            <p:nvSpPr>
              <p:cNvPr id="532" name="Shape 5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051" y="3836725"/>
                <a:ext cx="2536373" cy="740160"/>
              </a:xfrm>
              <a:prstGeom prst="rect">
                <a:avLst/>
              </a:prstGeom>
              <a:blipFill>
                <a:blip r:embed="rId6"/>
                <a:stretch>
                  <a:fillRect l="-1493" b="-50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3" name="Shape 533"/>
          <p:cNvCxnSpPr/>
          <p:nvPr/>
        </p:nvCxnSpPr>
        <p:spPr>
          <a:xfrm rot="10800000" flipH="1">
            <a:off x="6839775" y="3708249"/>
            <a:ext cx="276000" cy="3264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" name="Shape 518"/>
          <p:cNvSpPr txBox="1"/>
          <p:nvPr/>
        </p:nvSpPr>
        <p:spPr>
          <a:xfrm>
            <a:off x="6215920" y="4378960"/>
            <a:ext cx="27959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1800" dirty="0">
                <a:solidFill>
                  <a:srgbClr val="0000FF"/>
                </a:solidFill>
              </a:rPr>
              <a:t>[Mass et al., 2013]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" sz="1800" dirty="0">
                <a:solidFill>
                  <a:srgbClr val="0000FF"/>
                </a:solidFill>
              </a:rPr>
              <a:t>[He et al., 2015]</a:t>
            </a:r>
          </a:p>
        </p:txBody>
      </p:sp>
    </p:spTree>
    <p:extLst>
      <p:ext uri="{BB962C8B-B14F-4D97-AF65-F5344CB8AC3E}">
        <p14:creationId xmlns:p14="http://schemas.microsoft.com/office/powerpoint/2010/main" val="333741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" grpId="0"/>
      <p:bldP spid="53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 txBox="1"/>
          <p:nvPr/>
        </p:nvSpPr>
        <p:spPr>
          <a:xfrm>
            <a:off x="90550" y="90550"/>
            <a:ext cx="5123700" cy="73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Activation Functions</a:t>
            </a:r>
          </a:p>
        </p:txBody>
      </p:sp>
      <p:pic>
        <p:nvPicPr>
          <p:cNvPr id="541" name="Shape 5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075" y="1590675"/>
            <a:ext cx="3962400" cy="1962150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Shape 542"/>
          <p:cNvSpPr txBox="1"/>
          <p:nvPr/>
        </p:nvSpPr>
        <p:spPr>
          <a:xfrm>
            <a:off x="291450" y="774150"/>
            <a:ext cx="6760499" cy="60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b="1"/>
              <a:t>Exponential Linear Units (ELU)</a:t>
            </a:r>
          </a:p>
        </p:txBody>
      </p:sp>
      <p:pic>
        <p:nvPicPr>
          <p:cNvPr id="543" name="Shape 5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301" y="3552825"/>
            <a:ext cx="3802165" cy="733199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Shape 544"/>
          <p:cNvSpPr txBox="1"/>
          <p:nvPr/>
        </p:nvSpPr>
        <p:spPr>
          <a:xfrm>
            <a:off x="4373100" y="1540075"/>
            <a:ext cx="5260199" cy="275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6AA84F"/>
              </a:solidFill>
            </a:endParaRPr>
          </a:p>
          <a:p>
            <a:pPr marL="457200" lvl="0" indent="-381000" rtl="0">
              <a:spcBef>
                <a:spcPts val="0"/>
              </a:spcBef>
              <a:buClr>
                <a:srgbClr val="38761D"/>
              </a:buClr>
              <a:buSzPct val="100000"/>
              <a:buChar char="-"/>
            </a:pPr>
            <a:r>
              <a:rPr lang="en" sz="2400">
                <a:solidFill>
                  <a:srgbClr val="38761D"/>
                </a:solidFill>
              </a:rPr>
              <a:t>All benefits of ReLU</a:t>
            </a:r>
          </a:p>
          <a:p>
            <a:pPr marL="457200" lvl="0" indent="-381000" rtl="0">
              <a:spcBef>
                <a:spcPts val="0"/>
              </a:spcBef>
              <a:buClr>
                <a:srgbClr val="38761D"/>
              </a:buClr>
              <a:buSzPct val="100000"/>
              <a:buChar char="-"/>
            </a:pPr>
            <a:r>
              <a:rPr lang="en" sz="2400">
                <a:solidFill>
                  <a:srgbClr val="38761D"/>
                </a:solidFill>
              </a:rPr>
              <a:t>Does not die</a:t>
            </a:r>
          </a:p>
          <a:p>
            <a:pPr marL="457200" lvl="0" indent="-381000" rtl="0">
              <a:spcBef>
                <a:spcPts val="0"/>
              </a:spcBef>
              <a:buClr>
                <a:srgbClr val="38761D"/>
              </a:buClr>
              <a:buSzPct val="100000"/>
              <a:buChar char="-"/>
            </a:pPr>
            <a:r>
              <a:rPr lang="en" sz="2400">
                <a:solidFill>
                  <a:srgbClr val="38761D"/>
                </a:solidFill>
              </a:rPr>
              <a:t>Closer to zero mean outputs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38761D"/>
              </a:solidFill>
            </a:endParaRPr>
          </a:p>
          <a:p>
            <a:pPr marL="457200" lvl="0" indent="-381000" rtl="0">
              <a:spcBef>
                <a:spcPts val="0"/>
              </a:spcBef>
              <a:buClr>
                <a:srgbClr val="FF0000"/>
              </a:buClr>
              <a:buSzPct val="100000"/>
              <a:buChar char="-"/>
            </a:pPr>
            <a:r>
              <a:rPr lang="en" sz="2400">
                <a:solidFill>
                  <a:srgbClr val="FF0000"/>
                </a:solidFill>
              </a:rPr>
              <a:t>Computation requires exp()</a:t>
            </a:r>
          </a:p>
        </p:txBody>
      </p:sp>
      <p:sp>
        <p:nvSpPr>
          <p:cNvPr id="545" name="Shape 545"/>
          <p:cNvSpPr txBox="1"/>
          <p:nvPr/>
        </p:nvSpPr>
        <p:spPr>
          <a:xfrm>
            <a:off x="6303645" y="4540630"/>
            <a:ext cx="26406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1800" dirty="0">
                <a:solidFill>
                  <a:srgbClr val="0000FF"/>
                </a:solidFill>
              </a:rPr>
              <a:t>[Clevert et al., 2015]</a:t>
            </a:r>
          </a:p>
        </p:txBody>
      </p:sp>
    </p:spTree>
    <p:extLst>
      <p:ext uri="{BB962C8B-B14F-4D97-AF65-F5344CB8AC3E}">
        <p14:creationId xmlns:p14="http://schemas.microsoft.com/office/powerpoint/2010/main" val="40676377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 txBox="1"/>
          <p:nvPr/>
        </p:nvSpPr>
        <p:spPr>
          <a:xfrm>
            <a:off x="90550" y="90550"/>
            <a:ext cx="8981100" cy="73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b="1" dirty="0" err="1"/>
              <a:t>Maxout</a:t>
            </a:r>
            <a:r>
              <a:rPr lang="en" sz="3000" b="1" dirty="0"/>
              <a:t> “Neuron”</a:t>
            </a:r>
          </a:p>
          <a:p>
            <a:pPr lvl="0" rtl="0">
              <a:spcBef>
                <a:spcPts val="0"/>
              </a:spcBef>
              <a:buNone/>
            </a:pPr>
            <a:endParaRPr lang="en" sz="3000" b="1" dirty="0"/>
          </a:p>
          <a:p>
            <a:pPr marL="457200" lvl="0" indent="-419100" rtl="0">
              <a:spcBef>
                <a:spcPts val="0"/>
              </a:spcBef>
              <a:buSzPct val="100000"/>
              <a:buChar char="-"/>
            </a:pPr>
            <a:r>
              <a:rPr lang="en" sz="3000" dirty="0"/>
              <a:t>Does not have the basic form of dot product -&gt; nonlinearity</a:t>
            </a:r>
          </a:p>
          <a:p>
            <a:pPr marL="457200" lvl="0" indent="-419100" rtl="0">
              <a:spcBef>
                <a:spcPts val="0"/>
              </a:spcBef>
              <a:buClr>
                <a:srgbClr val="38761D"/>
              </a:buClr>
              <a:buSzPct val="100000"/>
              <a:buChar char="-"/>
            </a:pPr>
            <a:r>
              <a:rPr lang="en" sz="3000" dirty="0">
                <a:solidFill>
                  <a:srgbClr val="38761D"/>
                </a:solidFill>
              </a:rPr>
              <a:t>Generalizes </a:t>
            </a:r>
            <a:r>
              <a:rPr lang="en" sz="3000" dirty="0" err="1">
                <a:solidFill>
                  <a:srgbClr val="38761D"/>
                </a:solidFill>
              </a:rPr>
              <a:t>ReLU</a:t>
            </a:r>
            <a:r>
              <a:rPr lang="en" sz="3000" dirty="0">
                <a:solidFill>
                  <a:srgbClr val="38761D"/>
                </a:solidFill>
              </a:rPr>
              <a:t> and Leaky </a:t>
            </a:r>
            <a:r>
              <a:rPr lang="en" sz="3000" dirty="0" err="1">
                <a:solidFill>
                  <a:srgbClr val="38761D"/>
                </a:solidFill>
              </a:rPr>
              <a:t>ReLU</a:t>
            </a:r>
            <a:r>
              <a:rPr lang="en" sz="3000" dirty="0">
                <a:solidFill>
                  <a:srgbClr val="38761D"/>
                </a:solidFill>
              </a:rPr>
              <a:t> </a:t>
            </a:r>
          </a:p>
          <a:p>
            <a:pPr marL="457200" lvl="0" indent="-419100" rtl="0">
              <a:spcBef>
                <a:spcPts val="0"/>
              </a:spcBef>
              <a:buClr>
                <a:srgbClr val="38761D"/>
              </a:buClr>
              <a:buSzPct val="100000"/>
              <a:buChar char="-"/>
            </a:pPr>
            <a:r>
              <a:rPr lang="en" sz="3000" dirty="0">
                <a:solidFill>
                  <a:srgbClr val="38761D"/>
                </a:solidFill>
              </a:rPr>
              <a:t>Linear Regime! Does not saturate! Does not die!</a:t>
            </a:r>
          </a:p>
        </p:txBody>
      </p:sp>
      <p:pic>
        <p:nvPicPr>
          <p:cNvPr id="552" name="Shape 5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0527" y="2974637"/>
            <a:ext cx="5003400" cy="661702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Shape 553"/>
          <p:cNvSpPr txBox="1"/>
          <p:nvPr/>
        </p:nvSpPr>
        <p:spPr>
          <a:xfrm>
            <a:off x="456450" y="3659165"/>
            <a:ext cx="8283900" cy="816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FF0000"/>
                </a:solidFill>
              </a:rPr>
              <a:t>Problem: doubles the number of parameters/neurons :(</a:t>
            </a:r>
          </a:p>
        </p:txBody>
      </p:sp>
      <p:sp>
        <p:nvSpPr>
          <p:cNvPr id="554" name="Shape 554"/>
          <p:cNvSpPr txBox="1"/>
          <p:nvPr/>
        </p:nvSpPr>
        <p:spPr>
          <a:xfrm>
            <a:off x="6168615" y="4519420"/>
            <a:ext cx="27959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 sz="1800" dirty="0">
                <a:solidFill>
                  <a:srgbClr val="0000FF"/>
                </a:solidFill>
              </a:rPr>
              <a:t>[Goodfellow et al., 2013]</a:t>
            </a:r>
          </a:p>
        </p:txBody>
      </p:sp>
    </p:spTree>
    <p:extLst>
      <p:ext uri="{BB962C8B-B14F-4D97-AF65-F5344CB8AC3E}">
        <p14:creationId xmlns:p14="http://schemas.microsoft.com/office/powerpoint/2010/main" val="2995834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51" name="Shape 551"/>
              <p:cNvSpPr txBox="1"/>
              <p:nvPr/>
            </p:nvSpPr>
            <p:spPr>
              <a:xfrm>
                <a:off x="90550" y="90550"/>
                <a:ext cx="8981100" cy="7331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3000" b="1" dirty="0"/>
                  <a:t>Apical Dendrite Activation (ADA)</a:t>
                </a:r>
              </a:p>
              <a:p>
                <a:pPr lvl="0" rtl="0">
                  <a:spcBef>
                    <a:spcPts val="0"/>
                  </a:spcBef>
                  <a:buNone/>
                </a:pPr>
                <a:endParaRPr lang="en" sz="3000" b="1" dirty="0"/>
              </a:p>
              <a:p>
                <a:pPr marL="457200" lvl="0" indent="-419100" rtl="0">
                  <a:spcBef>
                    <a:spcPts val="0"/>
                  </a:spcBef>
                  <a:buSzPct val="100000"/>
                  <a:buChar char="-"/>
                </a:pPr>
                <a:r>
                  <a:rPr lang="en" sz="2800" dirty="0"/>
                  <a:t>Similar complexity to sigmoid</a:t>
                </a:r>
              </a:p>
              <a:p>
                <a:pPr marL="457200" lvl="0" indent="-419100" rtl="0">
                  <a:spcBef>
                    <a:spcPts val="0"/>
                  </a:spcBef>
                  <a:buClr>
                    <a:srgbClr val="38761D"/>
                  </a:buClr>
                  <a:buSzPct val="100000"/>
                  <a:buChar char="-"/>
                </a:pPr>
                <a:r>
                  <a:rPr lang="en" sz="2800" dirty="0">
                    <a:solidFill>
                      <a:srgbClr val="38761D"/>
                    </a:solidFill>
                  </a:rPr>
                  <a:t>Enables one neuron to solve non-linear problems, e.g. XOR</a:t>
                </a:r>
              </a:p>
              <a:p>
                <a:pPr marL="38100" lvl="0" rtl="0">
                  <a:spcBef>
                    <a:spcPts val="0"/>
                  </a:spcBef>
                  <a:buClr>
                    <a:srgbClr val="38761D"/>
                  </a:buClr>
                  <a:buSzPct val="100000"/>
                </a:pPr>
                <a:endParaRPr lang="en" sz="2800" dirty="0">
                  <a:solidFill>
                    <a:srgbClr val="38761D"/>
                  </a:solidFill>
                </a:endParaRPr>
              </a:p>
              <a:p>
                <a:pPr marL="38100" lvl="0" rtl="0">
                  <a:spcBef>
                    <a:spcPts val="0"/>
                  </a:spcBef>
                  <a:buClr>
                    <a:srgbClr val="38761D"/>
                  </a:buClr>
                  <a:buSzPct val="100000"/>
                </a:pPr>
                <a:r>
                  <a:rPr lang="en" sz="2800" b="0" dirty="0">
                    <a:solidFill>
                      <a:srgbClr val="38761D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ro-RO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ro-RO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ro-RO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o-RO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ro-RO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o-RO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ro-RO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ro-RO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ro-RO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max</m:t>
                    </m:r>
                    <m:r>
                      <a:rPr lang="ro-RO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⁡(0,</m:t>
                    </m:r>
                    <m:r>
                      <a:rPr lang="ro-RO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ro-RO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)∙</m:t>
                    </m:r>
                    <m:sSup>
                      <m:sSupPr>
                        <m:ctrlPr>
                          <a:rPr lang="ro-RO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o-RO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ro-RO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ro-RO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ro-RO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ro-RO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ro-RO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ro-RO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endParaRPr lang="en" sz="2800" dirty="0">
                  <a:solidFill>
                    <a:schemeClr val="tx1"/>
                  </a:solidFill>
                </a:endParaRPr>
              </a:p>
              <a:p>
                <a:pPr marL="457200" lvl="0" indent="-419100" rtl="0">
                  <a:spcBef>
                    <a:spcPts val="0"/>
                  </a:spcBef>
                  <a:buClr>
                    <a:srgbClr val="38761D"/>
                  </a:buClr>
                  <a:buSzPct val="100000"/>
                  <a:buChar char="-"/>
                </a:pPr>
                <a:endParaRPr lang="en" sz="2800" dirty="0">
                  <a:solidFill>
                    <a:srgbClr val="38761D"/>
                  </a:solidFill>
                </a:endParaRPr>
              </a:p>
              <a:p>
                <a:pPr marL="457200" lvl="0" indent="-419100" rtl="0">
                  <a:spcBef>
                    <a:spcPts val="0"/>
                  </a:spcBef>
                  <a:buClr>
                    <a:srgbClr val="38761D"/>
                  </a:buClr>
                  <a:buSzPct val="100000"/>
                  <a:buChar char="-"/>
                </a:pPr>
                <a:endParaRPr lang="en" sz="2800" dirty="0">
                  <a:solidFill>
                    <a:srgbClr val="38761D"/>
                  </a:solidFill>
                </a:endParaRPr>
              </a:p>
              <a:p>
                <a:pPr marL="457200" lvl="0" indent="-419100" rtl="0">
                  <a:spcBef>
                    <a:spcPts val="0"/>
                  </a:spcBef>
                  <a:buClr>
                    <a:srgbClr val="38761D"/>
                  </a:buClr>
                  <a:buSzPct val="100000"/>
                  <a:buChar char="-"/>
                </a:pPr>
                <a:r>
                  <a:rPr lang="en" sz="2800" dirty="0">
                    <a:solidFill>
                      <a:srgbClr val="38761D"/>
                    </a:solidFill>
                  </a:rPr>
                  <a:t>Uses learnable hyperparameters (controllable saturation)</a:t>
                </a:r>
              </a:p>
            </p:txBody>
          </p:sp>
        </mc:Choice>
        <mc:Fallback>
          <p:sp>
            <p:nvSpPr>
              <p:cNvPr id="551" name="Shape 5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50" y="90550"/>
                <a:ext cx="8981100" cy="733199"/>
              </a:xfrm>
              <a:prstGeom prst="rect">
                <a:avLst/>
              </a:prstGeom>
              <a:blipFill>
                <a:blip r:embed="rId3"/>
                <a:stretch>
                  <a:fillRect l="-847" t="-3448" b="-58793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4" name="Shape 554"/>
          <p:cNvSpPr txBox="1"/>
          <p:nvPr/>
        </p:nvSpPr>
        <p:spPr>
          <a:xfrm>
            <a:off x="6168615" y="4519420"/>
            <a:ext cx="27959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 sz="1800" dirty="0">
                <a:solidFill>
                  <a:srgbClr val="0000FF"/>
                </a:solidFill>
              </a:rPr>
              <a:t>[Georgescu et al., 2023]</a:t>
            </a:r>
          </a:p>
        </p:txBody>
      </p:sp>
      <p:pic>
        <p:nvPicPr>
          <p:cNvPr id="5" name="Picture 4" descr="A graph with a colorful curve&#10;&#10;Description automatically generated with medium confidence">
            <a:extLst>
              <a:ext uri="{FF2B5EF4-FFF2-40B4-BE49-F238E27FC236}">
                <a16:creationId xmlns:a16="http://schemas.microsoft.com/office/drawing/2014/main" id="{5AC782A5-D98F-E3BF-531E-CD4B07A3B1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5816" y="1996774"/>
            <a:ext cx="2540702" cy="207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639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 txBox="1"/>
          <p:nvPr/>
        </p:nvSpPr>
        <p:spPr>
          <a:xfrm>
            <a:off x="90550" y="90550"/>
            <a:ext cx="8981100" cy="73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b="1" dirty="0"/>
              <a:t>Pyramidal Neuron with ADA</a:t>
            </a:r>
          </a:p>
          <a:p>
            <a:pPr lvl="0" rtl="0">
              <a:spcBef>
                <a:spcPts val="0"/>
              </a:spcBef>
              <a:buNone/>
            </a:pPr>
            <a:endParaRPr lang="en" sz="3000" b="1" dirty="0"/>
          </a:p>
          <a:p>
            <a:pPr marL="457200" lvl="0" indent="-419100" rtl="0">
              <a:spcBef>
                <a:spcPts val="0"/>
              </a:spcBef>
              <a:buSzPct val="100000"/>
              <a:buChar char="-"/>
            </a:pPr>
            <a:r>
              <a:rPr lang="en" sz="3000" dirty="0"/>
              <a:t>Similar complexity to </a:t>
            </a:r>
            <a:r>
              <a:rPr lang="en" sz="3000" dirty="0" err="1"/>
              <a:t>maxout</a:t>
            </a:r>
            <a:endParaRPr lang="en" sz="3000" dirty="0"/>
          </a:p>
        </p:txBody>
      </p:sp>
      <p:sp>
        <p:nvSpPr>
          <p:cNvPr id="553" name="Shape 553"/>
          <p:cNvSpPr txBox="1"/>
          <p:nvPr/>
        </p:nvSpPr>
        <p:spPr>
          <a:xfrm>
            <a:off x="430050" y="3878392"/>
            <a:ext cx="8283900" cy="816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FF0000"/>
                </a:solidFill>
              </a:rPr>
              <a:t>Problem: doubles the number of parameters/neurons :(</a:t>
            </a:r>
          </a:p>
        </p:txBody>
      </p:sp>
      <p:sp>
        <p:nvSpPr>
          <p:cNvPr id="554" name="Shape 554"/>
          <p:cNvSpPr txBox="1"/>
          <p:nvPr/>
        </p:nvSpPr>
        <p:spPr>
          <a:xfrm>
            <a:off x="6168615" y="4519420"/>
            <a:ext cx="27959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 sz="1800" dirty="0">
                <a:solidFill>
                  <a:srgbClr val="0000FF"/>
                </a:solidFill>
              </a:rPr>
              <a:t>[Georgescu et al., 2023]</a:t>
            </a:r>
          </a:p>
        </p:txBody>
      </p:sp>
      <p:pic>
        <p:nvPicPr>
          <p:cNvPr id="3" name="Picture 2" descr="A diagram of a complex diagram&#10;&#10;Description automatically generated">
            <a:extLst>
              <a:ext uri="{FF2B5EF4-FFF2-40B4-BE49-F238E27FC236}">
                <a16:creationId xmlns:a16="http://schemas.microsoft.com/office/drawing/2014/main" id="{6852EAE5-C720-0E0F-0109-9EDF742C6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6507" y="1684106"/>
            <a:ext cx="4821525" cy="219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294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 txBox="1"/>
          <p:nvPr/>
        </p:nvSpPr>
        <p:spPr>
          <a:xfrm>
            <a:off x="90550" y="90550"/>
            <a:ext cx="8981100" cy="73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b="1" dirty="0"/>
              <a:t>TLDR: In practice:</a:t>
            </a:r>
          </a:p>
        </p:txBody>
      </p:sp>
      <p:sp>
        <p:nvSpPr>
          <p:cNvPr id="561" name="Shape 561"/>
          <p:cNvSpPr txBox="1"/>
          <p:nvPr/>
        </p:nvSpPr>
        <p:spPr>
          <a:xfrm>
            <a:off x="325925" y="941550"/>
            <a:ext cx="8818199" cy="33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3000" dirty="0"/>
          </a:p>
          <a:p>
            <a:pPr marL="457200" lvl="0" indent="-419100" rtl="0">
              <a:spcBef>
                <a:spcPts val="0"/>
              </a:spcBef>
              <a:buSzPct val="100000"/>
              <a:buChar char="-"/>
            </a:pPr>
            <a:r>
              <a:rPr lang="en" sz="3000" dirty="0"/>
              <a:t>Use </a:t>
            </a:r>
            <a:r>
              <a:rPr lang="en" sz="3000" dirty="0" err="1">
                <a:solidFill>
                  <a:srgbClr val="38761D"/>
                </a:solidFill>
              </a:rPr>
              <a:t>ReLU</a:t>
            </a:r>
            <a:r>
              <a:rPr lang="en" sz="3000" dirty="0"/>
              <a:t>. Be careful with your learning rates</a:t>
            </a:r>
          </a:p>
          <a:p>
            <a:pPr marL="457200" lvl="0" indent="-419100" rtl="0">
              <a:spcBef>
                <a:spcPts val="0"/>
              </a:spcBef>
              <a:buSzPct val="100000"/>
              <a:buChar char="-"/>
            </a:pPr>
            <a:r>
              <a:rPr lang="en" sz="3000" dirty="0"/>
              <a:t>Try out </a:t>
            </a:r>
            <a:r>
              <a:rPr lang="en" sz="3000" dirty="0">
                <a:solidFill>
                  <a:srgbClr val="BF9000"/>
                </a:solidFill>
              </a:rPr>
              <a:t>Leaky </a:t>
            </a:r>
            <a:r>
              <a:rPr lang="en" sz="3000" dirty="0" err="1">
                <a:solidFill>
                  <a:srgbClr val="BF9000"/>
                </a:solidFill>
              </a:rPr>
              <a:t>ReLU</a:t>
            </a:r>
            <a:r>
              <a:rPr lang="en" sz="3000" dirty="0">
                <a:solidFill>
                  <a:srgbClr val="BF9000"/>
                </a:solidFill>
              </a:rPr>
              <a:t> / </a:t>
            </a:r>
            <a:r>
              <a:rPr lang="en" sz="3000" dirty="0" err="1">
                <a:solidFill>
                  <a:srgbClr val="BF9000"/>
                </a:solidFill>
              </a:rPr>
              <a:t>Maxout</a:t>
            </a:r>
            <a:r>
              <a:rPr lang="en" sz="3000" dirty="0">
                <a:solidFill>
                  <a:srgbClr val="BF9000"/>
                </a:solidFill>
              </a:rPr>
              <a:t> / ELU / ADA</a:t>
            </a:r>
          </a:p>
          <a:p>
            <a:pPr marL="457200" lvl="0" indent="-419100" rtl="0">
              <a:spcBef>
                <a:spcPts val="0"/>
              </a:spcBef>
              <a:buSzPct val="100000"/>
              <a:buChar char="-"/>
            </a:pPr>
            <a:r>
              <a:rPr lang="en" sz="3000" dirty="0"/>
              <a:t>Try out </a:t>
            </a:r>
            <a:r>
              <a:rPr lang="en" sz="3000" dirty="0">
                <a:solidFill>
                  <a:srgbClr val="FF0000"/>
                </a:solidFill>
              </a:rPr>
              <a:t>tanh</a:t>
            </a:r>
            <a:r>
              <a:rPr lang="en" sz="3000" dirty="0"/>
              <a:t> but don’t expect much</a:t>
            </a:r>
          </a:p>
          <a:p>
            <a:pPr marL="457200" lvl="0" indent="-419100" rtl="0">
              <a:spcBef>
                <a:spcPts val="0"/>
              </a:spcBef>
              <a:buClr>
                <a:srgbClr val="FF0000"/>
              </a:buClr>
              <a:buSzPct val="100000"/>
              <a:buChar char="-"/>
            </a:pPr>
            <a:r>
              <a:rPr lang="en" sz="3000" dirty="0">
                <a:solidFill>
                  <a:srgbClr val="FF0000"/>
                </a:solidFill>
              </a:rPr>
              <a:t>Avoid using sigmoid</a:t>
            </a:r>
          </a:p>
        </p:txBody>
      </p:sp>
    </p:spTree>
    <p:extLst>
      <p:ext uri="{BB962C8B-B14F-4D97-AF65-F5344CB8AC3E}">
        <p14:creationId xmlns:p14="http://schemas.microsoft.com/office/powerpoint/2010/main" val="6896863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/>
          <p:nvPr/>
        </p:nvSpPr>
        <p:spPr>
          <a:xfrm>
            <a:off x="559501" y="893101"/>
            <a:ext cx="8024999" cy="335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3000" b="1" dirty="0"/>
          </a:p>
          <a:p>
            <a:pPr lvl="0" rtl="0">
              <a:spcBef>
                <a:spcPts val="0"/>
              </a:spcBef>
              <a:buNone/>
            </a:pPr>
            <a:endParaRPr sz="4800" dirty="0"/>
          </a:p>
          <a:p>
            <a:pPr lvl="0" algn="ctr" rtl="0">
              <a:spcBef>
                <a:spcPts val="0"/>
              </a:spcBef>
              <a:buNone/>
            </a:pPr>
            <a:r>
              <a:rPr lang="en" sz="4800" dirty="0"/>
              <a:t>Data Preprocessing</a:t>
            </a:r>
          </a:p>
        </p:txBody>
      </p:sp>
    </p:spTree>
    <p:extLst>
      <p:ext uri="{BB962C8B-B14F-4D97-AF65-F5344CB8AC3E}">
        <p14:creationId xmlns:p14="http://schemas.microsoft.com/office/powerpoint/2010/main" val="597378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Shape 1108"/>
          <p:cNvSpPr txBox="1"/>
          <p:nvPr/>
        </p:nvSpPr>
        <p:spPr>
          <a:xfrm>
            <a:off x="381725" y="425099"/>
            <a:ext cx="8189699" cy="41628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/>
              <a:t>In summary:</a:t>
            </a:r>
          </a:p>
          <a:p>
            <a:pPr lvl="0" rtl="0">
              <a:spcBef>
                <a:spcPts val="0"/>
              </a:spcBef>
              <a:buNone/>
            </a:pPr>
            <a:endParaRPr sz="1800" dirty="0"/>
          </a:p>
          <a:p>
            <a:pPr marL="457200" lvl="0" indent="-342900" rtl="0">
              <a:spcBef>
                <a:spcPts val="0"/>
              </a:spcBef>
              <a:buSzPct val="100000"/>
              <a:buChar char="-"/>
            </a:pPr>
            <a:r>
              <a:rPr lang="en" sz="2000" dirty="0"/>
              <a:t>Numerical gradient: approximate, slow, easy to write</a:t>
            </a:r>
          </a:p>
          <a:p>
            <a:pPr lvl="0" rtl="0">
              <a:spcBef>
                <a:spcPts val="0"/>
              </a:spcBef>
              <a:buNone/>
            </a:pPr>
            <a:endParaRPr sz="2000" dirty="0"/>
          </a:p>
          <a:p>
            <a:pPr marL="457200" lvl="0" indent="-342900" rtl="0">
              <a:spcBef>
                <a:spcPts val="0"/>
              </a:spcBef>
              <a:buSzPct val="100000"/>
              <a:buChar char="-"/>
            </a:pPr>
            <a:r>
              <a:rPr lang="en" sz="2000" dirty="0"/>
              <a:t>Analytic gradient: exact, fast, error-prone</a:t>
            </a:r>
          </a:p>
          <a:p>
            <a:pPr lvl="0" rtl="0">
              <a:spcBef>
                <a:spcPts val="0"/>
              </a:spcBef>
              <a:buNone/>
            </a:pPr>
            <a:endParaRPr sz="1800" dirty="0"/>
          </a:p>
          <a:p>
            <a:pPr lvl="0" rtl="0">
              <a:spcBef>
                <a:spcPts val="0"/>
              </a:spcBef>
              <a:buNone/>
            </a:pPr>
            <a:endParaRPr sz="1800" dirty="0"/>
          </a:p>
          <a:p>
            <a:pPr lvl="0" rtl="0">
              <a:spcBef>
                <a:spcPts val="0"/>
              </a:spcBef>
              <a:buNone/>
            </a:pPr>
            <a:r>
              <a:rPr lang="en" sz="1800" dirty="0"/>
              <a:t>=&gt;</a:t>
            </a:r>
          </a:p>
          <a:p>
            <a:pPr lvl="0" rtl="0">
              <a:spcBef>
                <a:spcPts val="0"/>
              </a:spcBef>
              <a:buNone/>
            </a:pPr>
            <a:endParaRPr sz="1800" dirty="0"/>
          </a:p>
          <a:p>
            <a:pPr lvl="0" rtl="0">
              <a:spcBef>
                <a:spcPts val="0"/>
              </a:spcBef>
              <a:buNone/>
            </a:pPr>
            <a:r>
              <a:rPr lang="en" sz="2400" u="sng" dirty="0"/>
              <a:t>In practice:</a:t>
            </a:r>
            <a:r>
              <a:rPr lang="en" sz="2400" dirty="0"/>
              <a:t> Always use analytic gradient, but check implementation with numerical gradient. This is called a </a:t>
            </a:r>
            <a:r>
              <a:rPr lang="en" sz="2400" b="1" dirty="0"/>
              <a:t>gradient checking.</a:t>
            </a:r>
          </a:p>
        </p:txBody>
      </p:sp>
    </p:spTree>
    <p:extLst>
      <p:ext uri="{BB962C8B-B14F-4D97-AF65-F5344CB8AC3E}">
        <p14:creationId xmlns:p14="http://schemas.microsoft.com/office/powerpoint/2010/main" val="2999450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hape 573"/>
          <p:cNvSpPr txBox="1"/>
          <p:nvPr/>
        </p:nvSpPr>
        <p:spPr>
          <a:xfrm>
            <a:off x="258249" y="143475"/>
            <a:ext cx="8618331" cy="68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dirty="0"/>
              <a:t>Step 1: Preprocess the data</a:t>
            </a:r>
          </a:p>
          <a:p>
            <a:pPr lvl="0" rtl="0">
              <a:spcBef>
                <a:spcPts val="0"/>
              </a:spcBef>
              <a:buNone/>
            </a:pPr>
            <a:endParaRPr sz="3000" dirty="0"/>
          </a:p>
        </p:txBody>
      </p:sp>
      <p:pic>
        <p:nvPicPr>
          <p:cNvPr id="574" name="Shape 5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700" y="832275"/>
            <a:ext cx="7474249" cy="2573575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Shape 577"/>
          <p:cNvSpPr txBox="1"/>
          <p:nvPr/>
        </p:nvSpPr>
        <p:spPr>
          <a:xfrm>
            <a:off x="1183760" y="4551845"/>
            <a:ext cx="6741433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/>
              <a:t>(Assume X [NxD] is data matrix, each example in a row)</a:t>
            </a:r>
          </a:p>
        </p:txBody>
      </p:sp>
      <p:sp>
        <p:nvSpPr>
          <p:cNvPr id="7" name="Shape 577">
            <a:extLst>
              <a:ext uri="{FF2B5EF4-FFF2-40B4-BE49-F238E27FC236}">
                <a16:creationId xmlns:a16="http://schemas.microsoft.com/office/drawing/2014/main" id="{265BF61C-75BC-F044-A55D-B82A0D8F4D7D}"/>
              </a:ext>
            </a:extLst>
          </p:cNvPr>
          <p:cNvSpPr txBox="1"/>
          <p:nvPr/>
        </p:nvSpPr>
        <p:spPr>
          <a:xfrm>
            <a:off x="2818614" y="3966310"/>
            <a:ext cx="5976594" cy="4261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1800" dirty="0">
                <a:latin typeface="Courier"/>
                <a:cs typeface="Courier"/>
              </a:rPr>
              <a:t>X = X / </a:t>
            </a:r>
            <a:r>
              <a:rPr lang="en" sz="1800" dirty="0" err="1">
                <a:latin typeface="Courier"/>
                <a:cs typeface="Courier"/>
              </a:rPr>
              <a:t>np.std</a:t>
            </a:r>
            <a:r>
              <a:rPr lang="en" sz="1800" dirty="0">
                <a:latin typeface="Courier"/>
                <a:cs typeface="Courier"/>
              </a:rPr>
              <a:t>(X, axis=0,</a:t>
            </a:r>
            <a:r>
              <a:rPr lang="en-US" sz="1800" dirty="0">
                <a:latin typeface="Courier"/>
                <a:cs typeface="Courier"/>
              </a:rPr>
              <a:t> </a:t>
            </a:r>
            <a:r>
              <a:rPr lang="en-US" sz="1800" dirty="0" err="1">
                <a:latin typeface="Courier"/>
                <a:cs typeface="Courier"/>
              </a:rPr>
              <a:t>keepdims</a:t>
            </a:r>
            <a:r>
              <a:rPr lang="en-US" sz="1800" dirty="0">
                <a:latin typeface="Courier"/>
                <a:cs typeface="Courier"/>
              </a:rPr>
              <a:t>=True</a:t>
            </a:r>
            <a:r>
              <a:rPr lang="en" sz="1800" dirty="0">
                <a:latin typeface="Courier"/>
                <a:cs typeface="Courier"/>
              </a:rPr>
              <a:t>))</a:t>
            </a:r>
          </a:p>
        </p:txBody>
      </p:sp>
      <p:sp>
        <p:nvSpPr>
          <p:cNvPr id="10" name="Shape 577">
            <a:extLst>
              <a:ext uri="{FF2B5EF4-FFF2-40B4-BE49-F238E27FC236}">
                <a16:creationId xmlns:a16="http://schemas.microsoft.com/office/drawing/2014/main" id="{835CC3AF-6552-5F49-A81E-9B507C203734}"/>
              </a:ext>
            </a:extLst>
          </p:cNvPr>
          <p:cNvSpPr txBox="1"/>
          <p:nvPr/>
        </p:nvSpPr>
        <p:spPr>
          <a:xfrm>
            <a:off x="1881803" y="3565188"/>
            <a:ext cx="6796726" cy="4602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1800" dirty="0">
                <a:latin typeface="Courier"/>
                <a:cs typeface="Courier"/>
              </a:rPr>
              <a:t>X = X – </a:t>
            </a:r>
            <a:r>
              <a:rPr lang="en" sz="1800" dirty="0" err="1">
                <a:latin typeface="Courier"/>
                <a:cs typeface="Courier"/>
              </a:rPr>
              <a:t>np.mean</a:t>
            </a:r>
            <a:r>
              <a:rPr lang="en" sz="1800" dirty="0">
                <a:latin typeface="Courier"/>
                <a:cs typeface="Courier"/>
              </a:rPr>
              <a:t>(X, axis=</a:t>
            </a:r>
            <a:r>
              <a:rPr lang="en-US" sz="1800" dirty="0">
                <a:latin typeface="Courier"/>
                <a:cs typeface="Courier"/>
              </a:rPr>
              <a:t>0, </a:t>
            </a:r>
            <a:r>
              <a:rPr lang="en-US" sz="1800" dirty="0" err="1">
                <a:latin typeface="Courier"/>
                <a:cs typeface="Courier"/>
              </a:rPr>
              <a:t>keepdims</a:t>
            </a:r>
            <a:r>
              <a:rPr lang="en-US" sz="1800" dirty="0">
                <a:latin typeface="Courier"/>
                <a:cs typeface="Courier"/>
              </a:rPr>
              <a:t>=True</a:t>
            </a:r>
            <a:r>
              <a:rPr lang="en" sz="1800" dirty="0">
                <a:latin typeface="Courier"/>
                <a:cs typeface="Courier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184727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Shape 593"/>
          <p:cNvSpPr txBox="1"/>
          <p:nvPr/>
        </p:nvSpPr>
        <p:spPr>
          <a:xfrm>
            <a:off x="90550" y="90550"/>
            <a:ext cx="8981100" cy="73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b="1" dirty="0"/>
              <a:t>TLDR: In practice for images: </a:t>
            </a:r>
            <a:r>
              <a:rPr lang="en" sz="3000" dirty="0"/>
              <a:t>center only</a:t>
            </a:r>
          </a:p>
        </p:txBody>
      </p:sp>
      <p:sp>
        <p:nvSpPr>
          <p:cNvPr id="594" name="Shape 594"/>
          <p:cNvSpPr txBox="1"/>
          <p:nvPr/>
        </p:nvSpPr>
        <p:spPr>
          <a:xfrm>
            <a:off x="173525" y="1398750"/>
            <a:ext cx="8818199" cy="168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SzPct val="100000"/>
              <a:buChar char="-"/>
            </a:pPr>
            <a:r>
              <a:rPr lang="en" sz="3000" dirty="0"/>
              <a:t>Subtract the mean image</a:t>
            </a:r>
            <a:r>
              <a:rPr lang="en" sz="2400" dirty="0"/>
              <a:t> </a:t>
            </a:r>
            <a:r>
              <a:rPr lang="en" sz="2400" dirty="0">
                <a:solidFill>
                  <a:srgbClr val="999999"/>
                </a:solidFill>
              </a:rPr>
              <a:t>(e.g. </a:t>
            </a:r>
            <a:r>
              <a:rPr lang="en" sz="2400" dirty="0" err="1">
                <a:solidFill>
                  <a:srgbClr val="999999"/>
                </a:solidFill>
              </a:rPr>
              <a:t>AlexNet</a:t>
            </a:r>
            <a:r>
              <a:rPr lang="en" sz="2400" dirty="0">
                <a:solidFill>
                  <a:srgbClr val="999999"/>
                </a:solidFill>
              </a:rPr>
              <a:t>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FF"/>
                </a:solidFill>
              </a:rPr>
              <a:t>	(mean image = [32,32,3] array)</a:t>
            </a:r>
          </a:p>
          <a:p>
            <a:pPr marL="457200" lvl="0" indent="-419100" rtl="0">
              <a:spcBef>
                <a:spcPts val="0"/>
              </a:spcBef>
              <a:buSzPct val="100000"/>
              <a:buChar char="-"/>
            </a:pPr>
            <a:r>
              <a:rPr lang="en" sz="3000" dirty="0"/>
              <a:t>Subtract per-channel mean </a:t>
            </a:r>
            <a:r>
              <a:rPr lang="en" sz="2400" dirty="0">
                <a:solidFill>
                  <a:srgbClr val="999999"/>
                </a:solidFill>
              </a:rPr>
              <a:t>(e.g. </a:t>
            </a:r>
            <a:r>
              <a:rPr lang="en" sz="2400" dirty="0" err="1">
                <a:solidFill>
                  <a:srgbClr val="999999"/>
                </a:solidFill>
              </a:rPr>
              <a:t>VGGNet</a:t>
            </a:r>
            <a:r>
              <a:rPr lang="en" sz="2400" dirty="0">
                <a:solidFill>
                  <a:srgbClr val="999999"/>
                </a:solidFill>
              </a:rPr>
              <a:t>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FF"/>
                </a:solidFill>
              </a:rPr>
              <a:t>	(mean along each channel = 3 numbers)</a:t>
            </a:r>
          </a:p>
          <a:p>
            <a:pPr lvl="0" rtl="0">
              <a:spcBef>
                <a:spcPts val="0"/>
              </a:spcBef>
              <a:buNone/>
            </a:pPr>
            <a:endParaRPr lang="en" sz="2400" dirty="0">
              <a:solidFill>
                <a:srgbClr val="0000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FF0000"/>
                </a:solidFill>
              </a:rPr>
              <a:t>It is not mandatory to normalize data for deep networks</a:t>
            </a:r>
          </a:p>
        </p:txBody>
      </p:sp>
      <p:sp>
        <p:nvSpPr>
          <p:cNvPr id="595" name="Shape 595"/>
          <p:cNvSpPr txBox="1"/>
          <p:nvPr/>
        </p:nvSpPr>
        <p:spPr>
          <a:xfrm>
            <a:off x="273225" y="907425"/>
            <a:ext cx="8051100" cy="51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>
                <a:solidFill>
                  <a:srgbClr val="0000FF"/>
                </a:solidFill>
              </a:rPr>
              <a:t>Consider CIFAR-10 example with [32,32,3] images:</a:t>
            </a:r>
          </a:p>
        </p:txBody>
      </p:sp>
    </p:spTree>
    <p:extLst>
      <p:ext uri="{BB962C8B-B14F-4D97-AF65-F5344CB8AC3E}">
        <p14:creationId xmlns:p14="http://schemas.microsoft.com/office/powerpoint/2010/main" val="121785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/>
          <p:nvPr/>
        </p:nvSpPr>
        <p:spPr>
          <a:xfrm>
            <a:off x="559501" y="893101"/>
            <a:ext cx="8024999" cy="335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3000" b="1" dirty="0"/>
          </a:p>
          <a:p>
            <a:pPr lvl="0" rtl="0">
              <a:spcBef>
                <a:spcPts val="0"/>
              </a:spcBef>
              <a:buNone/>
            </a:pPr>
            <a:endParaRPr sz="4800" dirty="0"/>
          </a:p>
          <a:p>
            <a:pPr lvl="0" algn="ctr" rtl="0">
              <a:spcBef>
                <a:spcPts val="0"/>
              </a:spcBef>
              <a:buNone/>
            </a:pPr>
            <a:r>
              <a:rPr lang="en" sz="4800" dirty="0"/>
              <a:t>Weight Initialization</a:t>
            </a:r>
          </a:p>
        </p:txBody>
      </p:sp>
    </p:spTree>
    <p:extLst>
      <p:ext uri="{BB962C8B-B14F-4D97-AF65-F5344CB8AC3E}">
        <p14:creationId xmlns:p14="http://schemas.microsoft.com/office/powerpoint/2010/main" val="1996700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Shape 608"/>
          <p:cNvSpPr txBox="1"/>
          <p:nvPr/>
        </p:nvSpPr>
        <p:spPr>
          <a:xfrm>
            <a:off x="655750" y="282325"/>
            <a:ext cx="8160299" cy="407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76200" lvl="0" algn="ctr" rtl="0">
              <a:spcBef>
                <a:spcPts val="0"/>
              </a:spcBef>
              <a:buSzPct val="100000"/>
            </a:pPr>
            <a:r>
              <a:rPr lang="en" sz="2400" dirty="0"/>
              <a:t>Q: what happens when W=0 init is used?</a:t>
            </a:r>
          </a:p>
        </p:txBody>
      </p:sp>
      <p:pic>
        <p:nvPicPr>
          <p:cNvPr id="609" name="Shape 6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6528" y="1166350"/>
            <a:ext cx="4236775" cy="2901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27755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Shape 622"/>
          <p:cNvSpPr txBox="1"/>
          <p:nvPr/>
        </p:nvSpPr>
        <p:spPr>
          <a:xfrm>
            <a:off x="655750" y="300550"/>
            <a:ext cx="7641300" cy="396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76200" lvl="0" algn="ctr" rtl="0">
              <a:spcBef>
                <a:spcPts val="0"/>
              </a:spcBef>
              <a:buSzPct val="100000"/>
            </a:pPr>
            <a:r>
              <a:rPr lang="en" sz="2800" dirty="0"/>
              <a:t>First idea: </a:t>
            </a:r>
            <a:r>
              <a:rPr lang="en" sz="2800" b="1" dirty="0"/>
              <a:t>Small random numbers </a:t>
            </a:r>
            <a:endParaRPr lang="en-US" sz="2800" b="1" dirty="0"/>
          </a:p>
          <a:p>
            <a:pPr marL="457200" lvl="0" indent="-381000" rtl="0">
              <a:spcBef>
                <a:spcPts val="0"/>
              </a:spcBef>
              <a:buSzPct val="100000"/>
              <a:buChar char="-"/>
            </a:pPr>
            <a:endParaRPr lang="en-US" sz="2400" b="1" dirty="0"/>
          </a:p>
          <a:p>
            <a:pPr marL="76200" lvl="0">
              <a:buSzPct val="100000"/>
            </a:pPr>
            <a:r>
              <a:rPr lang="en" sz="2400" dirty="0">
                <a:latin typeface="Courier"/>
                <a:cs typeface="Courier"/>
              </a:rPr>
              <a:t>W = </a:t>
            </a:r>
            <a:r>
              <a:rPr lang="en" sz="2400" dirty="0" err="1">
                <a:latin typeface="Courier"/>
                <a:cs typeface="Courier"/>
              </a:rPr>
              <a:t>np.random.normal</a:t>
            </a:r>
            <a:r>
              <a:rPr lang="en" sz="2400" dirty="0">
                <a:latin typeface="Courier"/>
                <a:cs typeface="Courier"/>
              </a:rPr>
              <a:t>(0, 0.01, (N,D))</a:t>
            </a:r>
            <a:endParaRPr lang="en" sz="2400" b="1" dirty="0"/>
          </a:p>
          <a:p>
            <a:pPr marL="0" lvl="0" indent="0" rtl="0">
              <a:spcBef>
                <a:spcPts val="0"/>
              </a:spcBef>
              <a:buNone/>
            </a:pPr>
            <a:r>
              <a:rPr lang="en" sz="2400" dirty="0"/>
              <a:t>(gaussian with zero mean and 0.01 standard deviation)</a:t>
            </a:r>
          </a:p>
        </p:txBody>
      </p:sp>
      <p:sp>
        <p:nvSpPr>
          <p:cNvPr id="624" name="Shape 624"/>
          <p:cNvSpPr txBox="1"/>
          <p:nvPr/>
        </p:nvSpPr>
        <p:spPr>
          <a:xfrm>
            <a:off x="754550" y="2817262"/>
            <a:ext cx="7228499" cy="9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>
                <a:solidFill>
                  <a:srgbClr val="FF0000"/>
                </a:solidFill>
              </a:rPr>
              <a:t>Works ~okay for small networks, but can lead to non-homogeneous distributions of activations across the layers of a network.</a:t>
            </a:r>
          </a:p>
        </p:txBody>
      </p:sp>
    </p:spTree>
    <p:extLst>
      <p:ext uri="{BB962C8B-B14F-4D97-AF65-F5344CB8AC3E}">
        <p14:creationId xmlns:p14="http://schemas.microsoft.com/office/powerpoint/2010/main" val="12383308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Shape 702"/>
          <p:cNvSpPr txBox="1"/>
          <p:nvPr/>
        </p:nvSpPr>
        <p:spPr>
          <a:xfrm>
            <a:off x="181250" y="77725"/>
            <a:ext cx="8333400" cy="66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2800" dirty="0"/>
              <a:t>Second idea</a:t>
            </a:r>
            <a:r>
              <a:rPr lang="en" sz="2800" dirty="0"/>
              <a:t>: </a:t>
            </a:r>
            <a:r>
              <a:rPr lang="en" sz="2800" b="1" dirty="0"/>
              <a:t>Xavier</a:t>
            </a:r>
            <a:r>
              <a:rPr lang="en-US" sz="2800" b="1" dirty="0"/>
              <a:t> Initialization</a:t>
            </a:r>
            <a:endParaRPr lang="en" sz="2800" b="1" dirty="0"/>
          </a:p>
        </p:txBody>
      </p:sp>
      <p:sp>
        <p:nvSpPr>
          <p:cNvPr id="703" name="Shape 703"/>
          <p:cNvSpPr txBox="1"/>
          <p:nvPr/>
        </p:nvSpPr>
        <p:spPr>
          <a:xfrm>
            <a:off x="328429" y="758322"/>
            <a:ext cx="8493183" cy="3490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2000" dirty="0">
                <a:solidFill>
                  <a:schemeClr val="tx1"/>
                </a:solidFill>
              </a:rPr>
              <a:t>Problem</a:t>
            </a:r>
            <a:r>
              <a:rPr lang="en-US" sz="2000" dirty="0">
                <a:solidFill>
                  <a:schemeClr val="tx1"/>
                </a:solidFill>
              </a:rPr>
              <a:t>s with choosing the initial weights</a:t>
            </a:r>
            <a:r>
              <a:rPr lang="en" sz="2000" dirty="0">
                <a:solidFill>
                  <a:schemeClr val="tx1"/>
                </a:solidFill>
              </a:rPr>
              <a:t>:</a:t>
            </a:r>
          </a:p>
          <a:p>
            <a:pPr lvl="0"/>
            <a:r>
              <a:rPr lang="en" sz="2000" dirty="0">
                <a:solidFill>
                  <a:srgbClr val="FF0000"/>
                </a:solidFill>
              </a:rPr>
              <a:t>- </a:t>
            </a:r>
            <a:r>
              <a:rPr lang="en-US" sz="2000" dirty="0">
                <a:solidFill>
                  <a:srgbClr val="FF0000"/>
                </a:solidFill>
              </a:rPr>
              <a:t>If they are too small</a:t>
            </a:r>
            <a:r>
              <a:rPr lang="en" sz="2000" dirty="0">
                <a:solidFill>
                  <a:srgbClr val="FF0000"/>
                </a:solidFill>
              </a:rPr>
              <a:t>, </a:t>
            </a:r>
            <a:r>
              <a:rPr lang="en-US" sz="2000" dirty="0">
                <a:solidFill>
                  <a:srgbClr val="FF0000"/>
                </a:solidFill>
              </a:rPr>
              <a:t>the signal strength propagating in the network drops with each level until it becomes too small to be useful</a:t>
            </a:r>
            <a:endParaRPr lang="en" sz="2000" dirty="0">
              <a:solidFill>
                <a:srgbClr val="FF0000"/>
              </a:solidFill>
            </a:endParaRPr>
          </a:p>
          <a:p>
            <a:pPr lvl="0"/>
            <a:r>
              <a:rPr lang="en" sz="2000" dirty="0">
                <a:solidFill>
                  <a:srgbClr val="FF0000"/>
                </a:solidFill>
              </a:rPr>
              <a:t>- </a:t>
            </a:r>
            <a:r>
              <a:rPr lang="en-US" sz="2000" dirty="0">
                <a:solidFill>
                  <a:srgbClr val="FF0000"/>
                </a:solidFill>
              </a:rPr>
              <a:t>If they are too big</a:t>
            </a:r>
            <a:r>
              <a:rPr lang="en" sz="2000" dirty="0">
                <a:solidFill>
                  <a:srgbClr val="FF0000"/>
                </a:solidFill>
              </a:rPr>
              <a:t>, </a:t>
            </a:r>
            <a:r>
              <a:rPr lang="en-US" sz="2000" dirty="0">
                <a:solidFill>
                  <a:srgbClr val="FF0000"/>
                </a:solidFill>
              </a:rPr>
              <a:t>the signal strength propagating in the network grows with each level until it becomes too big to be useful</a:t>
            </a:r>
            <a:endParaRPr lang="en" sz="2000" dirty="0">
              <a:solidFill>
                <a:srgbClr val="FF0000"/>
              </a:solidFill>
            </a:endParaRPr>
          </a:p>
          <a:p>
            <a:pPr lvl="0"/>
            <a:endParaRPr lang="en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" sz="2000" dirty="0"/>
              <a:t>Xavier </a:t>
            </a:r>
            <a:r>
              <a:rPr lang="en-US" sz="2000" dirty="0"/>
              <a:t>initialization ensures that the weight have the right magnitude</a:t>
            </a:r>
            <a:r>
              <a:rPr lang="en" sz="2000" dirty="0"/>
              <a:t>, </a:t>
            </a:r>
            <a:r>
              <a:rPr lang="en-US" sz="2000" dirty="0"/>
              <a:t>keeping the signal strength in a reasonable interval</a:t>
            </a:r>
            <a:r>
              <a:rPr lang="en" sz="2000" dirty="0"/>
              <a:t>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The initial weights come from a normal distribution of mean 0 and standard deviation given by the number of </a:t>
            </a:r>
            <a:r>
              <a:rPr lang="en" sz="2000" dirty="0"/>
              <a:t>perceptron</a:t>
            </a:r>
            <a:r>
              <a:rPr lang="en-US" sz="2000" dirty="0"/>
              <a:t>s in previous/next layer:</a:t>
            </a:r>
            <a:endParaRPr lang="en" sz="2000" dirty="0"/>
          </a:p>
          <a:p>
            <a:pPr lvl="0"/>
            <a:endParaRPr lang="en" sz="2000" dirty="0"/>
          </a:p>
        </p:txBody>
      </p:sp>
      <p:sp>
        <p:nvSpPr>
          <p:cNvPr id="704" name="Shape 704"/>
          <p:cNvSpPr txBox="1"/>
          <p:nvPr/>
        </p:nvSpPr>
        <p:spPr>
          <a:xfrm>
            <a:off x="6084833" y="4524301"/>
            <a:ext cx="2887200" cy="50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 sz="1800" dirty="0">
                <a:solidFill>
                  <a:srgbClr val="0000FF"/>
                </a:solidFill>
              </a:rPr>
              <a:t>[Glorot and Bengio, 2010]</a:t>
            </a:r>
          </a:p>
        </p:txBody>
      </p:sp>
      <p:pic>
        <p:nvPicPr>
          <p:cNvPr id="2" name="Picture 1" descr="Screen Shot 2016-12-13 at 5.28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250" y="3962685"/>
            <a:ext cx="2973307" cy="88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98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Shape 696"/>
          <p:cNvSpPr txBox="1"/>
          <p:nvPr/>
        </p:nvSpPr>
        <p:spPr>
          <a:xfrm>
            <a:off x="145700" y="20637"/>
            <a:ext cx="8998199" cy="51228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 dirty="0"/>
              <a:t>Proper initialization is an active area of research…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r>
              <a:rPr lang="en" sz="1600" b="1" i="1" dirty="0"/>
              <a:t>Understanding the difficulty of training deep feedforward neural networks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 dirty="0"/>
              <a:t>by </a:t>
            </a:r>
            <a:r>
              <a:rPr lang="en" sz="1600" dirty="0" err="1"/>
              <a:t>Glorot</a:t>
            </a:r>
            <a:r>
              <a:rPr lang="en" sz="1600" dirty="0"/>
              <a:t> and </a:t>
            </a:r>
            <a:r>
              <a:rPr lang="en" sz="1600" dirty="0" err="1"/>
              <a:t>Bengio</a:t>
            </a:r>
            <a:r>
              <a:rPr lang="en" sz="1600" dirty="0"/>
              <a:t>, 2010</a:t>
            </a:r>
          </a:p>
          <a:p>
            <a:pPr lvl="0" rtl="0">
              <a:spcBef>
                <a:spcPts val="0"/>
              </a:spcBef>
              <a:buNone/>
            </a:pPr>
            <a:endParaRPr sz="1600" dirty="0"/>
          </a:p>
          <a:p>
            <a:pPr lvl="0" rtl="0">
              <a:spcBef>
                <a:spcPts val="0"/>
              </a:spcBef>
              <a:buNone/>
            </a:pPr>
            <a:r>
              <a:rPr lang="en" sz="1600" b="1" i="1" dirty="0">
                <a:solidFill>
                  <a:schemeClr val="dk1"/>
                </a:solidFill>
              </a:rPr>
              <a:t>Exact solutions to the nonlinear dynamics of learning in deep linear neural networks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 dirty="0">
                <a:solidFill>
                  <a:schemeClr val="dk1"/>
                </a:solidFill>
              </a:rPr>
              <a:t>by Saxe et al, 2013</a:t>
            </a:r>
          </a:p>
          <a:p>
            <a:pPr lvl="0" rtl="0">
              <a:spcBef>
                <a:spcPts val="0"/>
              </a:spcBef>
              <a:buNone/>
            </a:pPr>
            <a:endParaRPr sz="1600" dirty="0"/>
          </a:p>
          <a:p>
            <a:pPr lvl="0" rtl="0">
              <a:spcBef>
                <a:spcPts val="0"/>
              </a:spcBef>
              <a:buNone/>
            </a:pPr>
            <a:r>
              <a:rPr lang="en" sz="1600" b="1" i="1" dirty="0">
                <a:solidFill>
                  <a:schemeClr val="dk1"/>
                </a:solidFill>
              </a:rPr>
              <a:t>Random walk initialization for training very deep feedforward networks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 dirty="0">
                <a:solidFill>
                  <a:schemeClr val="dk1"/>
                </a:solidFill>
              </a:rPr>
              <a:t>by </a:t>
            </a:r>
            <a:r>
              <a:rPr lang="en" sz="1600" dirty="0" err="1">
                <a:solidFill>
                  <a:schemeClr val="dk1"/>
                </a:solidFill>
              </a:rPr>
              <a:t>Sussillo</a:t>
            </a:r>
            <a:r>
              <a:rPr lang="en" sz="1600" dirty="0">
                <a:solidFill>
                  <a:schemeClr val="dk1"/>
                </a:solidFill>
              </a:rPr>
              <a:t> and Abbott, 2014</a:t>
            </a:r>
          </a:p>
          <a:p>
            <a:pPr lvl="0" rtl="0">
              <a:spcBef>
                <a:spcPts val="0"/>
              </a:spcBef>
              <a:buNone/>
            </a:pPr>
            <a:endParaRPr sz="1600"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600" b="1" i="1" dirty="0"/>
              <a:t>Delving deep into rectifiers: Surpassing human-level performance on ImageNet classification</a:t>
            </a:r>
            <a:r>
              <a:rPr lang="en" sz="1600" dirty="0"/>
              <a:t> by He et al., 2015</a:t>
            </a:r>
          </a:p>
          <a:p>
            <a:pPr lvl="0" rtl="0">
              <a:spcBef>
                <a:spcPts val="0"/>
              </a:spcBef>
              <a:buNone/>
            </a:pPr>
            <a:endParaRPr sz="1600" dirty="0"/>
          </a:p>
          <a:p>
            <a:pPr lvl="0" rtl="0">
              <a:spcBef>
                <a:spcPts val="0"/>
              </a:spcBef>
              <a:buNone/>
            </a:pPr>
            <a:r>
              <a:rPr lang="en" sz="1600" b="1" i="1" dirty="0"/>
              <a:t>Data-dependent Initializations of Convolutional Neural Networks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 dirty="0"/>
              <a:t>by </a:t>
            </a:r>
            <a:r>
              <a:rPr lang="en" sz="1600" dirty="0" err="1"/>
              <a:t>Krähenbühl</a:t>
            </a:r>
            <a:r>
              <a:rPr lang="en" sz="1600" dirty="0"/>
              <a:t> et al., 2015</a:t>
            </a:r>
          </a:p>
          <a:p>
            <a:pPr lvl="0" rtl="0">
              <a:spcBef>
                <a:spcPts val="0"/>
              </a:spcBef>
              <a:buNone/>
            </a:pPr>
            <a:endParaRPr sz="1600" dirty="0"/>
          </a:p>
          <a:p>
            <a:pPr lvl="0" rtl="0">
              <a:spcBef>
                <a:spcPts val="0"/>
              </a:spcBef>
              <a:buNone/>
            </a:pPr>
            <a:r>
              <a:rPr lang="en" sz="1600" b="1" i="1" dirty="0"/>
              <a:t>All you need is a good </a:t>
            </a:r>
            <a:r>
              <a:rPr lang="en" sz="1600" b="1" i="1" dirty="0" err="1"/>
              <a:t>init</a:t>
            </a:r>
            <a:endParaRPr lang="en" sz="1600" dirty="0"/>
          </a:p>
          <a:p>
            <a:pPr lvl="0" rtl="0">
              <a:spcBef>
                <a:spcPts val="0"/>
              </a:spcBef>
              <a:buNone/>
            </a:pPr>
            <a:r>
              <a:rPr lang="en" sz="1600" dirty="0"/>
              <a:t>by Mishkin and </a:t>
            </a:r>
            <a:r>
              <a:rPr lang="en" sz="1600" dirty="0" err="1"/>
              <a:t>Matas</a:t>
            </a:r>
            <a:r>
              <a:rPr lang="en" sz="1600" dirty="0"/>
              <a:t>, 2015</a:t>
            </a:r>
          </a:p>
          <a:p>
            <a:pPr lvl="0">
              <a:spcBef>
                <a:spcPts val="0"/>
              </a:spcBef>
              <a:buNone/>
            </a:pPr>
            <a:r>
              <a:rPr lang="en" sz="16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1169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Shape 702"/>
          <p:cNvSpPr txBox="1"/>
          <p:nvPr/>
        </p:nvSpPr>
        <p:spPr>
          <a:xfrm>
            <a:off x="181250" y="77725"/>
            <a:ext cx="8755716" cy="66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 dirty="0"/>
              <a:t>Batch Normalization</a:t>
            </a:r>
          </a:p>
        </p:txBody>
      </p:sp>
      <p:sp>
        <p:nvSpPr>
          <p:cNvPr id="703" name="Shape 703"/>
          <p:cNvSpPr txBox="1"/>
          <p:nvPr/>
        </p:nvSpPr>
        <p:spPr>
          <a:xfrm>
            <a:off x="364299" y="792350"/>
            <a:ext cx="4431987" cy="7084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 dirty="0"/>
              <a:t>“you want unit Gaussian activations? </a:t>
            </a:r>
          </a:p>
          <a:p>
            <a:pPr lvl="0">
              <a:spcBef>
                <a:spcPts val="0"/>
              </a:spcBef>
              <a:buNone/>
            </a:pPr>
            <a:r>
              <a:rPr lang="en" sz="2000" dirty="0"/>
              <a:t>just make them so.”</a:t>
            </a:r>
          </a:p>
        </p:txBody>
      </p:sp>
      <p:sp>
        <p:nvSpPr>
          <p:cNvPr id="705" name="Shape 705"/>
          <p:cNvSpPr txBox="1"/>
          <p:nvPr/>
        </p:nvSpPr>
        <p:spPr>
          <a:xfrm>
            <a:off x="364300" y="1713623"/>
            <a:ext cx="6630299" cy="8581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/>
              <a:t>Consider a batch of activations at some layer. To make each dimension unit gaussian, apply:</a:t>
            </a:r>
          </a:p>
        </p:txBody>
      </p:sp>
      <p:pic>
        <p:nvPicPr>
          <p:cNvPr id="706" name="Shape 7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3725" y="2784602"/>
            <a:ext cx="2876550" cy="9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704">
            <a:extLst>
              <a:ext uri="{FF2B5EF4-FFF2-40B4-BE49-F238E27FC236}">
                <a16:creationId xmlns:a16="http://schemas.microsoft.com/office/drawing/2014/main" id="{55373009-F0B0-DF40-AE80-DE6D2ADE2B18}"/>
              </a:ext>
            </a:extLst>
          </p:cNvPr>
          <p:cNvSpPr txBox="1"/>
          <p:nvPr/>
        </p:nvSpPr>
        <p:spPr>
          <a:xfrm>
            <a:off x="6280030" y="4642501"/>
            <a:ext cx="2863970" cy="50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dirty="0">
                <a:solidFill>
                  <a:srgbClr val="0000FF"/>
                </a:solidFill>
              </a:rPr>
              <a:t>[</a:t>
            </a:r>
            <a:r>
              <a:rPr lang="en" sz="1800" dirty="0" err="1">
                <a:solidFill>
                  <a:srgbClr val="0000FF"/>
                </a:solidFill>
              </a:rPr>
              <a:t>Ioffe</a:t>
            </a:r>
            <a:r>
              <a:rPr lang="en" sz="1800" dirty="0">
                <a:solidFill>
                  <a:srgbClr val="0000FF"/>
                </a:solidFill>
              </a:rPr>
              <a:t> and </a:t>
            </a:r>
            <a:r>
              <a:rPr lang="en" sz="1800" dirty="0" err="1">
                <a:solidFill>
                  <a:srgbClr val="0000FF"/>
                </a:solidFill>
              </a:rPr>
              <a:t>Szegedy</a:t>
            </a:r>
            <a:r>
              <a:rPr lang="en" sz="1800" dirty="0">
                <a:solidFill>
                  <a:srgbClr val="0000FF"/>
                </a:solidFill>
              </a:rPr>
              <a:t>, 2015]</a:t>
            </a:r>
          </a:p>
        </p:txBody>
      </p:sp>
    </p:spTree>
    <p:extLst>
      <p:ext uri="{BB962C8B-B14F-4D97-AF65-F5344CB8AC3E}">
        <p14:creationId xmlns:p14="http://schemas.microsoft.com/office/powerpoint/2010/main" val="41781512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Shape 713"/>
          <p:cNvSpPr txBox="1"/>
          <p:nvPr/>
        </p:nvSpPr>
        <p:spPr>
          <a:xfrm>
            <a:off x="181249" y="77725"/>
            <a:ext cx="8772969" cy="66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dirty="0"/>
              <a:t>Batch Normalization</a:t>
            </a:r>
          </a:p>
        </p:txBody>
      </p:sp>
      <p:sp>
        <p:nvSpPr>
          <p:cNvPr id="714" name="Shape 714"/>
          <p:cNvSpPr txBox="1"/>
          <p:nvPr/>
        </p:nvSpPr>
        <p:spPr>
          <a:xfrm>
            <a:off x="364300" y="792350"/>
            <a:ext cx="4441150" cy="7431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dirty="0"/>
              <a:t>“you want unit Gaussian activations?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 dirty="0"/>
              <a:t>just make them so.”</a:t>
            </a:r>
          </a:p>
        </p:txBody>
      </p:sp>
      <p:pic>
        <p:nvPicPr>
          <p:cNvPr id="716" name="Shape 7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1250" y="3473162"/>
            <a:ext cx="2876550" cy="9429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17" name="Shape 717"/>
          <p:cNvSpPr/>
          <p:nvPr/>
        </p:nvSpPr>
        <p:spPr>
          <a:xfrm>
            <a:off x="765025" y="1939950"/>
            <a:ext cx="2040000" cy="20673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/>
              <a:t>X</a:t>
            </a:r>
          </a:p>
        </p:txBody>
      </p:sp>
      <p:sp>
        <p:nvSpPr>
          <p:cNvPr id="718" name="Shape 718"/>
          <p:cNvSpPr txBox="1"/>
          <p:nvPr/>
        </p:nvSpPr>
        <p:spPr>
          <a:xfrm>
            <a:off x="182150" y="2632100"/>
            <a:ext cx="500999" cy="50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N</a:t>
            </a:r>
          </a:p>
        </p:txBody>
      </p:sp>
      <p:sp>
        <p:nvSpPr>
          <p:cNvPr id="719" name="Shape 719"/>
          <p:cNvSpPr txBox="1"/>
          <p:nvPr/>
        </p:nvSpPr>
        <p:spPr>
          <a:xfrm>
            <a:off x="1534525" y="4077750"/>
            <a:ext cx="500999" cy="50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D</a:t>
            </a:r>
          </a:p>
        </p:txBody>
      </p:sp>
      <p:cxnSp>
        <p:nvCxnSpPr>
          <p:cNvPr id="720" name="Shape 720"/>
          <p:cNvCxnSpPr/>
          <p:nvPr/>
        </p:nvCxnSpPr>
        <p:spPr>
          <a:xfrm rot="10800000">
            <a:off x="2638775" y="1976425"/>
            <a:ext cx="0" cy="2012699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721" name="Shape 721"/>
          <p:cNvSpPr txBox="1"/>
          <p:nvPr/>
        </p:nvSpPr>
        <p:spPr>
          <a:xfrm>
            <a:off x="2947525" y="1681550"/>
            <a:ext cx="5285699" cy="12486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>
                <a:solidFill>
                  <a:srgbClr val="FF0000"/>
                </a:solidFill>
              </a:rPr>
              <a:t>1. Compute the empirical mean and variance independently for each dimension.</a:t>
            </a:r>
          </a:p>
        </p:txBody>
      </p:sp>
      <p:cxnSp>
        <p:nvCxnSpPr>
          <p:cNvPr id="722" name="Shape 722"/>
          <p:cNvCxnSpPr/>
          <p:nvPr/>
        </p:nvCxnSpPr>
        <p:spPr>
          <a:xfrm>
            <a:off x="3087475" y="2959950"/>
            <a:ext cx="34244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23" name="Shape 723"/>
          <p:cNvSpPr txBox="1"/>
          <p:nvPr/>
        </p:nvSpPr>
        <p:spPr>
          <a:xfrm>
            <a:off x="4805450" y="2989700"/>
            <a:ext cx="2459100" cy="45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>
                <a:solidFill>
                  <a:srgbClr val="0000FF"/>
                </a:solidFill>
              </a:rPr>
              <a:t>2. Normalize</a:t>
            </a:r>
          </a:p>
        </p:txBody>
      </p:sp>
      <p:cxnSp>
        <p:nvCxnSpPr>
          <p:cNvPr id="724" name="Shape 724"/>
          <p:cNvCxnSpPr/>
          <p:nvPr/>
        </p:nvCxnSpPr>
        <p:spPr>
          <a:xfrm rot="10800000">
            <a:off x="2333975" y="1976425"/>
            <a:ext cx="0" cy="2012699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725" name="Shape 725"/>
          <p:cNvCxnSpPr/>
          <p:nvPr/>
        </p:nvCxnSpPr>
        <p:spPr>
          <a:xfrm rot="10800000">
            <a:off x="2029175" y="1976425"/>
            <a:ext cx="0" cy="2012699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15" name="Shape 704">
            <a:extLst>
              <a:ext uri="{FF2B5EF4-FFF2-40B4-BE49-F238E27FC236}">
                <a16:creationId xmlns:a16="http://schemas.microsoft.com/office/drawing/2014/main" id="{20028AF6-8FD2-4C48-8065-598EC6E28990}"/>
              </a:ext>
            </a:extLst>
          </p:cNvPr>
          <p:cNvSpPr txBox="1"/>
          <p:nvPr/>
        </p:nvSpPr>
        <p:spPr>
          <a:xfrm>
            <a:off x="6280030" y="4642501"/>
            <a:ext cx="2863970" cy="50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dirty="0">
                <a:solidFill>
                  <a:srgbClr val="0000FF"/>
                </a:solidFill>
              </a:rPr>
              <a:t>[</a:t>
            </a:r>
            <a:r>
              <a:rPr lang="en" sz="1800" dirty="0" err="1">
                <a:solidFill>
                  <a:srgbClr val="0000FF"/>
                </a:solidFill>
              </a:rPr>
              <a:t>Ioffe</a:t>
            </a:r>
            <a:r>
              <a:rPr lang="en" sz="1800" dirty="0">
                <a:solidFill>
                  <a:srgbClr val="0000FF"/>
                </a:solidFill>
              </a:rPr>
              <a:t> and </a:t>
            </a:r>
            <a:r>
              <a:rPr lang="en" sz="1800" dirty="0" err="1">
                <a:solidFill>
                  <a:srgbClr val="0000FF"/>
                </a:solidFill>
              </a:rPr>
              <a:t>Szegedy</a:t>
            </a:r>
            <a:r>
              <a:rPr lang="en" sz="1800" dirty="0">
                <a:solidFill>
                  <a:srgbClr val="0000FF"/>
                </a:solidFill>
              </a:rPr>
              <a:t>, 2015]</a:t>
            </a:r>
          </a:p>
        </p:txBody>
      </p:sp>
    </p:spTree>
    <p:extLst>
      <p:ext uri="{BB962C8B-B14F-4D97-AF65-F5344CB8AC3E}">
        <p14:creationId xmlns:p14="http://schemas.microsoft.com/office/powerpoint/2010/main" val="155253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Shape 731"/>
          <p:cNvSpPr txBox="1"/>
          <p:nvPr/>
        </p:nvSpPr>
        <p:spPr>
          <a:xfrm>
            <a:off x="181249" y="77725"/>
            <a:ext cx="8755711" cy="66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dirty="0"/>
              <a:t>Batch Normalization</a:t>
            </a:r>
          </a:p>
        </p:txBody>
      </p:sp>
      <p:pic>
        <p:nvPicPr>
          <p:cNvPr id="733" name="Shape 7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3250" y="2916511"/>
            <a:ext cx="2876550" cy="942975"/>
          </a:xfrm>
          <a:prstGeom prst="rect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34" name="Shape 734"/>
          <p:cNvSpPr/>
          <p:nvPr/>
        </p:nvSpPr>
        <p:spPr>
          <a:xfrm>
            <a:off x="755925" y="1134200"/>
            <a:ext cx="1548299" cy="3369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FC</a:t>
            </a:r>
          </a:p>
        </p:txBody>
      </p:sp>
      <p:sp>
        <p:nvSpPr>
          <p:cNvPr id="735" name="Shape 735"/>
          <p:cNvSpPr/>
          <p:nvPr/>
        </p:nvSpPr>
        <p:spPr>
          <a:xfrm>
            <a:off x="755925" y="1671509"/>
            <a:ext cx="1548299" cy="336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BN</a:t>
            </a:r>
          </a:p>
        </p:txBody>
      </p:sp>
      <p:cxnSp>
        <p:nvCxnSpPr>
          <p:cNvPr id="736" name="Shape 736"/>
          <p:cNvCxnSpPr>
            <a:stCxn id="734" idx="2"/>
          </p:cNvCxnSpPr>
          <p:nvPr/>
        </p:nvCxnSpPr>
        <p:spPr>
          <a:xfrm>
            <a:off x="1530074" y="1471100"/>
            <a:ext cx="0" cy="182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37" name="Shape 737"/>
          <p:cNvSpPr/>
          <p:nvPr/>
        </p:nvSpPr>
        <p:spPr>
          <a:xfrm>
            <a:off x="755925" y="2174247"/>
            <a:ext cx="1548299" cy="3369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tanh</a:t>
            </a:r>
          </a:p>
        </p:txBody>
      </p:sp>
      <p:cxnSp>
        <p:nvCxnSpPr>
          <p:cNvPr id="738" name="Shape 738"/>
          <p:cNvCxnSpPr/>
          <p:nvPr/>
        </p:nvCxnSpPr>
        <p:spPr>
          <a:xfrm>
            <a:off x="1530075" y="763100"/>
            <a:ext cx="0" cy="371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39" name="Shape 739"/>
          <p:cNvCxnSpPr/>
          <p:nvPr/>
        </p:nvCxnSpPr>
        <p:spPr>
          <a:xfrm>
            <a:off x="1530075" y="2004500"/>
            <a:ext cx="0" cy="1820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40" name="Shape 740"/>
          <p:cNvSpPr/>
          <p:nvPr/>
        </p:nvSpPr>
        <p:spPr>
          <a:xfrm>
            <a:off x="755925" y="2756600"/>
            <a:ext cx="1548299" cy="3369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FC</a:t>
            </a:r>
          </a:p>
        </p:txBody>
      </p:sp>
      <p:sp>
        <p:nvSpPr>
          <p:cNvPr id="741" name="Shape 741"/>
          <p:cNvSpPr/>
          <p:nvPr/>
        </p:nvSpPr>
        <p:spPr>
          <a:xfrm>
            <a:off x="755925" y="3293909"/>
            <a:ext cx="1548299" cy="336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BN</a:t>
            </a:r>
          </a:p>
        </p:txBody>
      </p:sp>
      <p:cxnSp>
        <p:nvCxnSpPr>
          <p:cNvPr id="742" name="Shape 742"/>
          <p:cNvCxnSpPr>
            <a:stCxn id="740" idx="2"/>
          </p:cNvCxnSpPr>
          <p:nvPr/>
        </p:nvCxnSpPr>
        <p:spPr>
          <a:xfrm>
            <a:off x="1530074" y="3093500"/>
            <a:ext cx="0" cy="182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43" name="Shape 743"/>
          <p:cNvCxnSpPr/>
          <p:nvPr/>
        </p:nvCxnSpPr>
        <p:spPr>
          <a:xfrm>
            <a:off x="1530075" y="2528792"/>
            <a:ext cx="0" cy="2306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44" name="Shape 744"/>
          <p:cNvCxnSpPr/>
          <p:nvPr/>
        </p:nvCxnSpPr>
        <p:spPr>
          <a:xfrm>
            <a:off x="1530075" y="3626900"/>
            <a:ext cx="0" cy="1820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45" name="Shape 745"/>
          <p:cNvSpPr/>
          <p:nvPr/>
        </p:nvSpPr>
        <p:spPr>
          <a:xfrm>
            <a:off x="755925" y="3796647"/>
            <a:ext cx="1548299" cy="3369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tanh</a:t>
            </a:r>
          </a:p>
        </p:txBody>
      </p:sp>
      <p:cxnSp>
        <p:nvCxnSpPr>
          <p:cNvPr id="746" name="Shape 746"/>
          <p:cNvCxnSpPr>
            <a:stCxn id="745" idx="2"/>
          </p:cNvCxnSpPr>
          <p:nvPr/>
        </p:nvCxnSpPr>
        <p:spPr>
          <a:xfrm>
            <a:off x="1530074" y="4133547"/>
            <a:ext cx="0" cy="238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47" name="Shape 747"/>
          <p:cNvSpPr txBox="1"/>
          <p:nvPr/>
        </p:nvSpPr>
        <p:spPr>
          <a:xfrm>
            <a:off x="1345487" y="4228340"/>
            <a:ext cx="1420800" cy="18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...</a:t>
            </a:r>
          </a:p>
        </p:txBody>
      </p:sp>
      <p:sp>
        <p:nvSpPr>
          <p:cNvPr id="748" name="Shape 748"/>
          <p:cNvSpPr txBox="1"/>
          <p:nvPr/>
        </p:nvSpPr>
        <p:spPr>
          <a:xfrm>
            <a:off x="3206775" y="1284013"/>
            <a:ext cx="5209500" cy="1504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>
                <a:solidFill>
                  <a:srgbClr val="38761D"/>
                </a:solidFill>
              </a:rPr>
              <a:t>Usually inserted after fully-connected or convolutional layers, and before nonlinearity.</a:t>
            </a:r>
          </a:p>
        </p:txBody>
      </p:sp>
      <p:cxnSp>
        <p:nvCxnSpPr>
          <p:cNvPr id="749" name="Shape 749"/>
          <p:cNvCxnSpPr>
            <a:cxnSpLocks/>
          </p:cNvCxnSpPr>
          <p:nvPr/>
        </p:nvCxnSpPr>
        <p:spPr>
          <a:xfrm flipH="1">
            <a:off x="2531976" y="1839725"/>
            <a:ext cx="590786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50" name="Shape 750"/>
          <p:cNvCxnSpPr>
            <a:cxnSpLocks/>
          </p:cNvCxnSpPr>
          <p:nvPr/>
        </p:nvCxnSpPr>
        <p:spPr>
          <a:xfrm flipH="1">
            <a:off x="2477101" y="1934519"/>
            <a:ext cx="645661" cy="14534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3" name="Shape 704">
            <a:extLst>
              <a:ext uri="{FF2B5EF4-FFF2-40B4-BE49-F238E27FC236}">
                <a16:creationId xmlns:a16="http://schemas.microsoft.com/office/drawing/2014/main" id="{D22EFF4F-9C8D-324B-8075-B1B80F3E0AB3}"/>
              </a:ext>
            </a:extLst>
          </p:cNvPr>
          <p:cNvSpPr txBox="1"/>
          <p:nvPr/>
        </p:nvSpPr>
        <p:spPr>
          <a:xfrm>
            <a:off x="6280030" y="4642501"/>
            <a:ext cx="2863970" cy="50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dirty="0">
                <a:solidFill>
                  <a:srgbClr val="0000FF"/>
                </a:solidFill>
              </a:rPr>
              <a:t>[</a:t>
            </a:r>
            <a:r>
              <a:rPr lang="en" sz="1800" dirty="0" err="1">
                <a:solidFill>
                  <a:srgbClr val="0000FF"/>
                </a:solidFill>
              </a:rPr>
              <a:t>Ioffe</a:t>
            </a:r>
            <a:r>
              <a:rPr lang="en" sz="1800" dirty="0">
                <a:solidFill>
                  <a:srgbClr val="0000FF"/>
                </a:solidFill>
              </a:rPr>
              <a:t> and </a:t>
            </a:r>
            <a:r>
              <a:rPr lang="en" sz="1800" dirty="0" err="1">
                <a:solidFill>
                  <a:srgbClr val="0000FF"/>
                </a:solidFill>
              </a:rPr>
              <a:t>Szegedy</a:t>
            </a:r>
            <a:r>
              <a:rPr lang="en" sz="1800" dirty="0">
                <a:solidFill>
                  <a:srgbClr val="0000FF"/>
                </a:solidFill>
              </a:rPr>
              <a:t>, 2015]</a:t>
            </a:r>
          </a:p>
        </p:txBody>
      </p:sp>
    </p:spTree>
    <p:extLst>
      <p:ext uri="{BB962C8B-B14F-4D97-AF65-F5344CB8AC3E}">
        <p14:creationId xmlns:p14="http://schemas.microsoft.com/office/powerpoint/2010/main" val="2698297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Shape 1043"/>
          <p:cNvSpPr txBox="1"/>
          <p:nvPr/>
        </p:nvSpPr>
        <p:spPr>
          <a:xfrm>
            <a:off x="273377" y="857652"/>
            <a:ext cx="8672660" cy="4101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76200">
              <a:buSzPct val="100000"/>
            </a:pPr>
            <a:r>
              <a:rPr lang="en" sz="2200" err="1">
                <a:solidFill>
                  <a:srgbClr val="0000FF"/>
                </a:solidFill>
                <a:latin typeface="Courier"/>
                <a:cs typeface="Courier"/>
              </a:rPr>
              <a:t>def</a:t>
            </a:r>
            <a:r>
              <a:rPr lang="en" sz="2200">
                <a:latin typeface="Courier"/>
                <a:cs typeface="Courier"/>
              </a:rPr>
              <a:t> GD(W0, X, goal, </a:t>
            </a:r>
            <a:r>
              <a:rPr lang="en" sz="2200" err="1">
                <a:latin typeface="Courier"/>
                <a:cs typeface="Courier"/>
              </a:rPr>
              <a:t>learningRate</a:t>
            </a:r>
            <a:r>
              <a:rPr lang="en" sz="2200">
                <a:latin typeface="Courier"/>
                <a:cs typeface="Courier"/>
              </a:rPr>
              <a:t>):</a:t>
            </a:r>
          </a:p>
          <a:p>
            <a:pPr marL="76200">
              <a:buSzPct val="100000"/>
            </a:pPr>
            <a:r>
              <a:rPr lang="en" sz="2200">
                <a:latin typeface="Courier"/>
                <a:cs typeface="Courier"/>
              </a:rPr>
              <a:t>   </a:t>
            </a:r>
            <a:r>
              <a:rPr lang="en" sz="2200" err="1">
                <a:latin typeface="Courier"/>
                <a:cs typeface="Courier"/>
              </a:rPr>
              <a:t>perfGoalNotMet</a:t>
            </a:r>
            <a:r>
              <a:rPr lang="en" sz="2200">
                <a:latin typeface="Courier"/>
                <a:cs typeface="Courier"/>
              </a:rPr>
              <a:t> = true</a:t>
            </a:r>
          </a:p>
          <a:p>
            <a:pPr marL="76200">
              <a:buSzPct val="100000"/>
            </a:pPr>
            <a:r>
              <a:rPr lang="en" sz="2200">
                <a:latin typeface="Courier"/>
                <a:cs typeface="Courier"/>
              </a:rPr>
              <a:t>   W = W0</a:t>
            </a:r>
          </a:p>
          <a:p>
            <a:pPr marL="76200">
              <a:buSzPct val="100000"/>
            </a:pPr>
            <a:endParaRPr lang="en" sz="2200">
              <a:latin typeface="Courier"/>
              <a:cs typeface="Courier"/>
            </a:endParaRPr>
          </a:p>
          <a:p>
            <a:pPr marL="76200">
              <a:buSzPct val="100000"/>
            </a:pPr>
            <a:r>
              <a:rPr lang="en" sz="2200">
                <a:solidFill>
                  <a:srgbClr val="0000FF"/>
                </a:solidFill>
                <a:latin typeface="Courier"/>
                <a:cs typeface="Courier"/>
              </a:rPr>
              <a:t>   while</a:t>
            </a:r>
            <a:r>
              <a:rPr lang="en" sz="2200">
                <a:latin typeface="Courier"/>
                <a:cs typeface="Courier"/>
              </a:rPr>
              <a:t> </a:t>
            </a:r>
            <a:r>
              <a:rPr lang="en" sz="2200" err="1">
                <a:latin typeface="Courier"/>
                <a:cs typeface="Courier"/>
              </a:rPr>
              <a:t>perfGoalNotMet</a:t>
            </a:r>
            <a:r>
              <a:rPr lang="en" sz="2200">
                <a:latin typeface="Courier"/>
                <a:cs typeface="Courier"/>
              </a:rPr>
              <a:t>:</a:t>
            </a:r>
          </a:p>
          <a:p>
            <a:pPr marL="76200">
              <a:buSzPct val="100000"/>
            </a:pPr>
            <a:r>
              <a:rPr lang="en" sz="2200">
                <a:latin typeface="Courier"/>
                <a:cs typeface="Courier"/>
              </a:rPr>
              <a:t>      gradient = </a:t>
            </a:r>
            <a:r>
              <a:rPr lang="en" sz="2200" err="1">
                <a:latin typeface="Courier"/>
                <a:cs typeface="Courier"/>
              </a:rPr>
              <a:t>eval_gradient</a:t>
            </a:r>
            <a:r>
              <a:rPr lang="en" sz="2200">
                <a:latin typeface="Courier"/>
                <a:cs typeface="Courier"/>
              </a:rPr>
              <a:t>(X, W)</a:t>
            </a:r>
          </a:p>
          <a:p>
            <a:pPr marL="76200">
              <a:buSzPct val="100000"/>
            </a:pPr>
            <a:r>
              <a:rPr lang="en" sz="2200">
                <a:latin typeface="Courier"/>
                <a:cs typeface="Courier"/>
              </a:rPr>
              <a:t>      </a:t>
            </a:r>
            <a:r>
              <a:rPr lang="en" sz="2200" err="1">
                <a:latin typeface="Courier"/>
                <a:cs typeface="Courier"/>
              </a:rPr>
              <a:t>W_old</a:t>
            </a:r>
            <a:r>
              <a:rPr lang="en" sz="2200">
                <a:latin typeface="Courier"/>
                <a:cs typeface="Courier"/>
              </a:rPr>
              <a:t> = W</a:t>
            </a:r>
          </a:p>
          <a:p>
            <a:pPr marL="76200">
              <a:buSzPct val="100000"/>
            </a:pPr>
            <a:r>
              <a:rPr lang="en" sz="2200">
                <a:latin typeface="Courier"/>
                <a:cs typeface="Courier"/>
              </a:rPr>
              <a:t>      W = W </a:t>
            </a:r>
            <a:r>
              <a:rPr lang="mr-IN" sz="2200">
                <a:latin typeface="Courier"/>
                <a:cs typeface="Courier"/>
              </a:rPr>
              <a:t>–</a:t>
            </a:r>
            <a:r>
              <a:rPr lang="en" sz="2200">
                <a:latin typeface="Courier"/>
                <a:cs typeface="Courier"/>
              </a:rPr>
              <a:t> learningRate * gradient</a:t>
            </a:r>
          </a:p>
          <a:p>
            <a:pPr marL="76200">
              <a:buSzPct val="100000"/>
            </a:pPr>
            <a:r>
              <a:rPr lang="en" sz="2200">
                <a:latin typeface="Courier"/>
                <a:cs typeface="Courier"/>
              </a:rPr>
              <a:t>      </a:t>
            </a:r>
            <a:r>
              <a:rPr lang="en" sz="2200" err="1">
                <a:latin typeface="Courier"/>
                <a:cs typeface="Courier"/>
              </a:rPr>
              <a:t>perfGoalNotMet</a:t>
            </a:r>
            <a:r>
              <a:rPr lang="en" sz="2200">
                <a:latin typeface="Courier"/>
                <a:cs typeface="Courier"/>
              </a:rPr>
              <a:t> = sum(abs(W - </a:t>
            </a:r>
            <a:r>
              <a:rPr lang="en" sz="2200" err="1">
                <a:latin typeface="Courier"/>
                <a:cs typeface="Courier"/>
              </a:rPr>
              <a:t>W_old</a:t>
            </a:r>
            <a:r>
              <a:rPr lang="en" sz="2200">
                <a:latin typeface="Courier"/>
                <a:cs typeface="Courier"/>
              </a:rPr>
              <a:t>)) &gt; goal</a:t>
            </a:r>
          </a:p>
          <a:p>
            <a:pPr marL="76200">
              <a:buSzPct val="100000"/>
            </a:pPr>
            <a:endParaRPr lang="en" sz="2200">
              <a:solidFill>
                <a:srgbClr val="0000FF"/>
              </a:solidFill>
              <a:latin typeface="Courier"/>
              <a:cs typeface="Courier"/>
            </a:endParaRPr>
          </a:p>
        </p:txBody>
      </p:sp>
      <p:sp>
        <p:nvSpPr>
          <p:cNvPr id="1040" name="Shape 1040"/>
          <p:cNvSpPr txBox="1"/>
          <p:nvPr/>
        </p:nvSpPr>
        <p:spPr>
          <a:xfrm>
            <a:off x="377210" y="92352"/>
            <a:ext cx="8475600" cy="76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-US" sz="3000" dirty="0"/>
              <a:t>Gradient Descent (</a:t>
            </a:r>
            <a:r>
              <a:rPr lang="en-US" sz="3000" dirty="0">
                <a:solidFill>
                  <a:schemeClr val="tx1"/>
                </a:solidFill>
              </a:rPr>
              <a:t>Python</a:t>
            </a:r>
            <a:r>
              <a:rPr lang="en-US" sz="3000" dirty="0"/>
              <a:t>)</a:t>
            </a:r>
            <a:endParaRPr lang="en" sz="3000" dirty="0"/>
          </a:p>
        </p:txBody>
      </p:sp>
    </p:spTree>
    <p:extLst>
      <p:ext uri="{BB962C8B-B14F-4D97-AF65-F5344CB8AC3E}">
        <p14:creationId xmlns:p14="http://schemas.microsoft.com/office/powerpoint/2010/main" val="35077911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Shape 757"/>
          <p:cNvSpPr txBox="1"/>
          <p:nvPr/>
        </p:nvSpPr>
        <p:spPr>
          <a:xfrm>
            <a:off x="181250" y="77725"/>
            <a:ext cx="8764342" cy="66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dirty="0"/>
              <a:t>Batch Normalization</a:t>
            </a:r>
          </a:p>
        </p:txBody>
      </p:sp>
      <p:pic>
        <p:nvPicPr>
          <p:cNvPr id="759" name="Shape 7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325" y="1422012"/>
            <a:ext cx="2876550" cy="942975"/>
          </a:xfrm>
          <a:prstGeom prst="rect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60" name="Shape 760"/>
          <p:cNvSpPr txBox="1"/>
          <p:nvPr/>
        </p:nvSpPr>
        <p:spPr>
          <a:xfrm>
            <a:off x="282325" y="2454687"/>
            <a:ext cx="7031099" cy="50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And then allow the network to squash 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the range if it wants to:</a:t>
            </a:r>
          </a:p>
        </p:txBody>
      </p:sp>
      <p:pic>
        <p:nvPicPr>
          <p:cNvPr id="761" name="Shape 7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312" y="3314550"/>
            <a:ext cx="3038475" cy="552450"/>
          </a:xfrm>
          <a:prstGeom prst="rect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62" name="Shape 7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95200" y="2515300"/>
            <a:ext cx="2457450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Shape 7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95200" y="3044637"/>
            <a:ext cx="1924050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764" name="Shape 764"/>
          <p:cNvSpPr txBox="1"/>
          <p:nvPr/>
        </p:nvSpPr>
        <p:spPr>
          <a:xfrm>
            <a:off x="5494350" y="2030350"/>
            <a:ext cx="3096599" cy="4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dirty="0"/>
              <a:t>Note, the network can learn:</a:t>
            </a:r>
          </a:p>
        </p:txBody>
      </p:sp>
      <p:sp>
        <p:nvSpPr>
          <p:cNvPr id="765" name="Shape 765"/>
          <p:cNvSpPr txBox="1"/>
          <p:nvPr/>
        </p:nvSpPr>
        <p:spPr>
          <a:xfrm>
            <a:off x="5599125" y="3511375"/>
            <a:ext cx="2863971" cy="668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to recover the identity mapping.</a:t>
            </a:r>
          </a:p>
        </p:txBody>
      </p:sp>
      <p:sp>
        <p:nvSpPr>
          <p:cNvPr id="766" name="Shape 766"/>
          <p:cNvSpPr/>
          <p:nvPr/>
        </p:nvSpPr>
        <p:spPr>
          <a:xfrm>
            <a:off x="5430600" y="2003025"/>
            <a:ext cx="3096599" cy="2176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7" name="Shape 767"/>
          <p:cNvSpPr txBox="1"/>
          <p:nvPr/>
        </p:nvSpPr>
        <p:spPr>
          <a:xfrm>
            <a:off x="206125" y="917962"/>
            <a:ext cx="7031099" cy="50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Normalize:</a:t>
            </a:r>
          </a:p>
        </p:txBody>
      </p:sp>
      <p:sp>
        <p:nvSpPr>
          <p:cNvPr id="13" name="Shape 704">
            <a:extLst>
              <a:ext uri="{FF2B5EF4-FFF2-40B4-BE49-F238E27FC236}">
                <a16:creationId xmlns:a16="http://schemas.microsoft.com/office/drawing/2014/main" id="{B65979E3-5672-C746-A7BF-59403D50754B}"/>
              </a:ext>
            </a:extLst>
          </p:cNvPr>
          <p:cNvSpPr txBox="1"/>
          <p:nvPr/>
        </p:nvSpPr>
        <p:spPr>
          <a:xfrm>
            <a:off x="6280030" y="4642501"/>
            <a:ext cx="2863970" cy="50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dirty="0">
                <a:solidFill>
                  <a:srgbClr val="0000FF"/>
                </a:solidFill>
              </a:rPr>
              <a:t>[</a:t>
            </a:r>
            <a:r>
              <a:rPr lang="en" sz="1800" dirty="0" err="1">
                <a:solidFill>
                  <a:srgbClr val="0000FF"/>
                </a:solidFill>
              </a:rPr>
              <a:t>Ioffe</a:t>
            </a:r>
            <a:r>
              <a:rPr lang="en" sz="1800" dirty="0">
                <a:solidFill>
                  <a:srgbClr val="0000FF"/>
                </a:solidFill>
              </a:rPr>
              <a:t> and </a:t>
            </a:r>
            <a:r>
              <a:rPr lang="en" sz="1800" dirty="0" err="1">
                <a:solidFill>
                  <a:srgbClr val="0000FF"/>
                </a:solidFill>
              </a:rPr>
              <a:t>Szegedy</a:t>
            </a:r>
            <a:r>
              <a:rPr lang="en" sz="1800" dirty="0">
                <a:solidFill>
                  <a:srgbClr val="0000FF"/>
                </a:solidFill>
              </a:rPr>
              <a:t>, 2015]</a:t>
            </a:r>
          </a:p>
        </p:txBody>
      </p:sp>
    </p:spTree>
    <p:extLst>
      <p:ext uri="{BB962C8B-B14F-4D97-AF65-F5344CB8AC3E}">
        <p14:creationId xmlns:p14="http://schemas.microsoft.com/office/powerpoint/2010/main" val="61885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4" grpId="0"/>
      <p:bldP spid="765" grpId="0"/>
      <p:bldP spid="76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Shape 773"/>
          <p:cNvSpPr txBox="1"/>
          <p:nvPr/>
        </p:nvSpPr>
        <p:spPr>
          <a:xfrm>
            <a:off x="181249" y="77725"/>
            <a:ext cx="8781501" cy="66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dirty="0"/>
              <a:t>Batch Normalization</a:t>
            </a:r>
          </a:p>
        </p:txBody>
      </p:sp>
      <p:pic>
        <p:nvPicPr>
          <p:cNvPr id="775" name="Shape 7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249" y="742524"/>
            <a:ext cx="4984925" cy="3569525"/>
          </a:xfrm>
          <a:prstGeom prst="rect">
            <a:avLst/>
          </a:prstGeom>
          <a:noFill/>
          <a:ln>
            <a:noFill/>
          </a:ln>
        </p:spPr>
      </p:pic>
      <p:sp>
        <p:nvSpPr>
          <p:cNvPr id="776" name="Shape 776"/>
          <p:cNvSpPr txBox="1"/>
          <p:nvPr/>
        </p:nvSpPr>
        <p:spPr>
          <a:xfrm>
            <a:off x="5166175" y="765025"/>
            <a:ext cx="3977699" cy="3693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38761D"/>
              </a:buClr>
              <a:buSzPct val="100000"/>
              <a:buChar char="-"/>
            </a:pPr>
            <a:r>
              <a:rPr lang="en" sz="1800">
                <a:solidFill>
                  <a:srgbClr val="38761D"/>
                </a:solidFill>
              </a:rPr>
              <a:t>Improves gradient flow through the network</a:t>
            </a:r>
          </a:p>
          <a:p>
            <a:pPr marL="457200" lvl="0" indent="-342900" rtl="0">
              <a:spcBef>
                <a:spcPts val="0"/>
              </a:spcBef>
              <a:buClr>
                <a:srgbClr val="38761D"/>
              </a:buClr>
              <a:buSzPct val="100000"/>
              <a:buChar char="-"/>
            </a:pPr>
            <a:r>
              <a:rPr lang="en" sz="1800">
                <a:solidFill>
                  <a:srgbClr val="38761D"/>
                </a:solidFill>
              </a:rPr>
              <a:t>Allows higher learning rates</a:t>
            </a:r>
          </a:p>
          <a:p>
            <a:pPr marL="457200" lvl="0" indent="-342900" rtl="0">
              <a:spcBef>
                <a:spcPts val="0"/>
              </a:spcBef>
              <a:buClr>
                <a:srgbClr val="38761D"/>
              </a:buClr>
              <a:buSzPct val="100000"/>
              <a:buChar char="-"/>
            </a:pPr>
            <a:r>
              <a:rPr lang="en" sz="1800">
                <a:solidFill>
                  <a:srgbClr val="38761D"/>
                </a:solidFill>
              </a:rPr>
              <a:t>Reduces the strong dependence on initialization</a:t>
            </a:r>
          </a:p>
          <a:p>
            <a:pPr marL="457200" lvl="0" indent="-342900">
              <a:spcBef>
                <a:spcPts val="0"/>
              </a:spcBef>
              <a:buClr>
                <a:srgbClr val="38761D"/>
              </a:buClr>
              <a:buSzPct val="100000"/>
              <a:buChar char="-"/>
            </a:pPr>
            <a:r>
              <a:rPr lang="en" sz="1800">
                <a:solidFill>
                  <a:srgbClr val="38761D"/>
                </a:solidFill>
              </a:rPr>
              <a:t>Acts as a form of regularization in a funny way, and slightly reduces the need for dropout, maybe</a:t>
            </a:r>
          </a:p>
        </p:txBody>
      </p:sp>
      <p:sp>
        <p:nvSpPr>
          <p:cNvPr id="6" name="Shape 704">
            <a:extLst>
              <a:ext uri="{FF2B5EF4-FFF2-40B4-BE49-F238E27FC236}">
                <a16:creationId xmlns:a16="http://schemas.microsoft.com/office/drawing/2014/main" id="{E6510F44-2FD8-6C45-AF4C-17738106713C}"/>
              </a:ext>
            </a:extLst>
          </p:cNvPr>
          <p:cNvSpPr txBox="1"/>
          <p:nvPr/>
        </p:nvSpPr>
        <p:spPr>
          <a:xfrm>
            <a:off x="6280030" y="4642501"/>
            <a:ext cx="2863970" cy="50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dirty="0">
                <a:solidFill>
                  <a:srgbClr val="0000FF"/>
                </a:solidFill>
              </a:rPr>
              <a:t>[</a:t>
            </a:r>
            <a:r>
              <a:rPr lang="en" sz="1800" dirty="0" err="1">
                <a:solidFill>
                  <a:srgbClr val="0000FF"/>
                </a:solidFill>
              </a:rPr>
              <a:t>Ioffe</a:t>
            </a:r>
            <a:r>
              <a:rPr lang="en" sz="1800" dirty="0">
                <a:solidFill>
                  <a:srgbClr val="0000FF"/>
                </a:solidFill>
              </a:rPr>
              <a:t> and </a:t>
            </a:r>
            <a:r>
              <a:rPr lang="en" sz="1800" dirty="0" err="1">
                <a:solidFill>
                  <a:srgbClr val="0000FF"/>
                </a:solidFill>
              </a:rPr>
              <a:t>Szegedy</a:t>
            </a:r>
            <a:r>
              <a:rPr lang="en" sz="1800" dirty="0">
                <a:solidFill>
                  <a:srgbClr val="0000FF"/>
                </a:solidFill>
              </a:rPr>
              <a:t>, 2015]</a:t>
            </a:r>
          </a:p>
        </p:txBody>
      </p:sp>
    </p:spTree>
    <p:extLst>
      <p:ext uri="{BB962C8B-B14F-4D97-AF65-F5344CB8AC3E}">
        <p14:creationId xmlns:p14="http://schemas.microsoft.com/office/powerpoint/2010/main" val="62834135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Shape 782"/>
          <p:cNvSpPr txBox="1"/>
          <p:nvPr/>
        </p:nvSpPr>
        <p:spPr>
          <a:xfrm>
            <a:off x="181249" y="77725"/>
            <a:ext cx="8781501" cy="66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dirty="0"/>
              <a:t>Batch Normalization</a:t>
            </a:r>
          </a:p>
        </p:txBody>
      </p:sp>
      <p:pic>
        <p:nvPicPr>
          <p:cNvPr id="784" name="Shape 7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249" y="742524"/>
            <a:ext cx="4984925" cy="3569525"/>
          </a:xfrm>
          <a:prstGeom prst="rect">
            <a:avLst/>
          </a:prstGeom>
          <a:noFill/>
          <a:ln>
            <a:noFill/>
          </a:ln>
        </p:spPr>
      </p:pic>
      <p:sp>
        <p:nvSpPr>
          <p:cNvPr id="785" name="Shape 785"/>
          <p:cNvSpPr txBox="1"/>
          <p:nvPr/>
        </p:nvSpPr>
        <p:spPr>
          <a:xfrm>
            <a:off x="5166175" y="765025"/>
            <a:ext cx="3977699" cy="3693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/>
              <a:t>Note: at test time BatchNorm layer functions differently: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The mean/std are not computed based on the batch. Instead, a single fixed empirical mean of activations during training is used.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(e.g. can be estimated during training with running averages)</a:t>
            </a:r>
          </a:p>
        </p:txBody>
      </p:sp>
      <p:sp>
        <p:nvSpPr>
          <p:cNvPr id="6" name="Shape 704">
            <a:extLst>
              <a:ext uri="{FF2B5EF4-FFF2-40B4-BE49-F238E27FC236}">
                <a16:creationId xmlns:a16="http://schemas.microsoft.com/office/drawing/2014/main" id="{02439BFD-1BB5-3540-9AE1-A993867F36A5}"/>
              </a:ext>
            </a:extLst>
          </p:cNvPr>
          <p:cNvSpPr txBox="1"/>
          <p:nvPr/>
        </p:nvSpPr>
        <p:spPr>
          <a:xfrm>
            <a:off x="6280030" y="4642501"/>
            <a:ext cx="2863970" cy="50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dirty="0">
                <a:solidFill>
                  <a:srgbClr val="0000FF"/>
                </a:solidFill>
              </a:rPr>
              <a:t>[</a:t>
            </a:r>
            <a:r>
              <a:rPr lang="en" sz="1800" dirty="0" err="1">
                <a:solidFill>
                  <a:srgbClr val="0000FF"/>
                </a:solidFill>
              </a:rPr>
              <a:t>Ioffe</a:t>
            </a:r>
            <a:r>
              <a:rPr lang="en" sz="1800" dirty="0">
                <a:solidFill>
                  <a:srgbClr val="0000FF"/>
                </a:solidFill>
              </a:rPr>
              <a:t> and </a:t>
            </a:r>
            <a:r>
              <a:rPr lang="en" sz="1800" dirty="0" err="1">
                <a:solidFill>
                  <a:srgbClr val="0000FF"/>
                </a:solidFill>
              </a:rPr>
              <a:t>Szegedy</a:t>
            </a:r>
            <a:r>
              <a:rPr lang="en" sz="1800" dirty="0">
                <a:solidFill>
                  <a:srgbClr val="0000FF"/>
                </a:solidFill>
              </a:rPr>
              <a:t>, 2015]</a:t>
            </a:r>
          </a:p>
        </p:txBody>
      </p:sp>
    </p:spTree>
    <p:extLst>
      <p:ext uri="{BB962C8B-B14F-4D97-AF65-F5344CB8AC3E}">
        <p14:creationId xmlns:p14="http://schemas.microsoft.com/office/powerpoint/2010/main" val="13736129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Shape 791"/>
          <p:cNvSpPr txBox="1"/>
          <p:nvPr/>
        </p:nvSpPr>
        <p:spPr>
          <a:xfrm>
            <a:off x="559501" y="775501"/>
            <a:ext cx="8024999" cy="3592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3000" b="1" dirty="0"/>
          </a:p>
          <a:p>
            <a:pPr lvl="0" rtl="0">
              <a:spcBef>
                <a:spcPts val="0"/>
              </a:spcBef>
              <a:buNone/>
            </a:pPr>
            <a:endParaRPr sz="4800" dirty="0"/>
          </a:p>
          <a:p>
            <a:pPr lvl="0" algn="ctr" rtl="0">
              <a:spcBef>
                <a:spcPts val="0"/>
              </a:spcBef>
              <a:buNone/>
            </a:pPr>
            <a:r>
              <a:rPr lang="en" sz="4000" dirty="0"/>
              <a:t>Babysitting the Learning Process</a:t>
            </a:r>
          </a:p>
        </p:txBody>
      </p:sp>
    </p:spTree>
    <p:extLst>
      <p:ext uri="{BB962C8B-B14F-4D97-AF65-F5344CB8AC3E}">
        <p14:creationId xmlns:p14="http://schemas.microsoft.com/office/powerpoint/2010/main" val="72065244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Shape 807"/>
          <p:cNvSpPr txBox="1"/>
          <p:nvPr/>
        </p:nvSpPr>
        <p:spPr>
          <a:xfrm>
            <a:off x="220000" y="58024"/>
            <a:ext cx="8809199" cy="14933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b="1" dirty="0"/>
              <a:t>Step 2: Choose the architecture</a:t>
            </a:r>
            <a:endParaRPr lang="en" sz="2400" dirty="0"/>
          </a:p>
          <a:p>
            <a:pPr lvl="0" rtl="0">
              <a:spcBef>
                <a:spcPts val="0"/>
              </a:spcBef>
              <a:buNone/>
            </a:pPr>
            <a:endParaRPr lang="en" sz="1200" dirty="0"/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Say we start with one hidden layer of 50 neurons, then we gradually add more layers</a:t>
            </a:r>
          </a:p>
        </p:txBody>
      </p:sp>
      <p:sp>
        <p:nvSpPr>
          <p:cNvPr id="808" name="Shape 808"/>
          <p:cNvSpPr/>
          <p:nvPr/>
        </p:nvSpPr>
        <p:spPr>
          <a:xfrm>
            <a:off x="3861015" y="2178580"/>
            <a:ext cx="643799" cy="2000699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9" name="Shape 809"/>
          <p:cNvSpPr/>
          <p:nvPr/>
        </p:nvSpPr>
        <p:spPr>
          <a:xfrm>
            <a:off x="2553598" y="2440062"/>
            <a:ext cx="643799" cy="1547999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0" name="Shape 810"/>
          <p:cNvSpPr/>
          <p:nvPr/>
        </p:nvSpPr>
        <p:spPr>
          <a:xfrm>
            <a:off x="2666667" y="2570504"/>
            <a:ext cx="391500" cy="3915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1" name="Shape 811"/>
          <p:cNvSpPr/>
          <p:nvPr/>
        </p:nvSpPr>
        <p:spPr>
          <a:xfrm>
            <a:off x="2666667" y="3028098"/>
            <a:ext cx="391500" cy="3915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2" name="Shape 812"/>
          <p:cNvSpPr/>
          <p:nvPr/>
        </p:nvSpPr>
        <p:spPr>
          <a:xfrm>
            <a:off x="2666667" y="3485694"/>
            <a:ext cx="391500" cy="3915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3" name="Shape 813"/>
          <p:cNvSpPr/>
          <p:nvPr/>
        </p:nvSpPr>
        <p:spPr>
          <a:xfrm>
            <a:off x="3976851" y="2756879"/>
            <a:ext cx="391500" cy="3915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4" name="Shape 814"/>
          <p:cNvSpPr/>
          <p:nvPr/>
        </p:nvSpPr>
        <p:spPr>
          <a:xfrm>
            <a:off x="3976851" y="3214474"/>
            <a:ext cx="391500" cy="3915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5" name="Shape 815"/>
          <p:cNvSpPr/>
          <p:nvPr/>
        </p:nvSpPr>
        <p:spPr>
          <a:xfrm>
            <a:off x="3976851" y="3672069"/>
            <a:ext cx="391500" cy="3915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6" name="Shape 816"/>
          <p:cNvSpPr/>
          <p:nvPr/>
        </p:nvSpPr>
        <p:spPr>
          <a:xfrm>
            <a:off x="3976851" y="2299284"/>
            <a:ext cx="391500" cy="3915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7" name="Shape 817"/>
          <p:cNvSpPr/>
          <p:nvPr/>
        </p:nvSpPr>
        <p:spPr>
          <a:xfrm>
            <a:off x="5103061" y="2648785"/>
            <a:ext cx="643799" cy="1077899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8" name="Shape 818"/>
          <p:cNvSpPr/>
          <p:nvPr/>
        </p:nvSpPr>
        <p:spPr>
          <a:xfrm>
            <a:off x="5218897" y="2756879"/>
            <a:ext cx="391500" cy="3915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9" name="Shape 819"/>
          <p:cNvSpPr/>
          <p:nvPr/>
        </p:nvSpPr>
        <p:spPr>
          <a:xfrm>
            <a:off x="5218897" y="3214474"/>
            <a:ext cx="391500" cy="3915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820" name="Shape 820"/>
          <p:cNvCxnSpPr>
            <a:stCxn id="810" idx="6"/>
            <a:endCxn id="816" idx="2"/>
          </p:cNvCxnSpPr>
          <p:nvPr/>
        </p:nvCxnSpPr>
        <p:spPr>
          <a:xfrm rot="10800000" flipH="1">
            <a:off x="3058167" y="2495054"/>
            <a:ext cx="918600" cy="2712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21" name="Shape 821"/>
          <p:cNvCxnSpPr>
            <a:stCxn id="811" idx="6"/>
            <a:endCxn id="816" idx="2"/>
          </p:cNvCxnSpPr>
          <p:nvPr/>
        </p:nvCxnSpPr>
        <p:spPr>
          <a:xfrm rot="10800000" flipH="1">
            <a:off x="3058167" y="2495148"/>
            <a:ext cx="918600" cy="7287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22" name="Shape 822"/>
          <p:cNvCxnSpPr>
            <a:stCxn id="812" idx="6"/>
            <a:endCxn id="816" idx="2"/>
          </p:cNvCxnSpPr>
          <p:nvPr/>
        </p:nvCxnSpPr>
        <p:spPr>
          <a:xfrm rot="10800000" flipH="1">
            <a:off x="3058167" y="2494944"/>
            <a:ext cx="918600" cy="11865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23" name="Shape 823"/>
          <p:cNvCxnSpPr>
            <a:stCxn id="810" idx="6"/>
            <a:endCxn id="813" idx="2"/>
          </p:cNvCxnSpPr>
          <p:nvPr/>
        </p:nvCxnSpPr>
        <p:spPr>
          <a:xfrm>
            <a:off x="3058167" y="2766254"/>
            <a:ext cx="918600" cy="1863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24" name="Shape 824"/>
          <p:cNvCxnSpPr>
            <a:stCxn id="811" idx="6"/>
            <a:endCxn id="813" idx="2"/>
          </p:cNvCxnSpPr>
          <p:nvPr/>
        </p:nvCxnSpPr>
        <p:spPr>
          <a:xfrm rot="10800000" flipH="1">
            <a:off x="3058167" y="2952648"/>
            <a:ext cx="918600" cy="2712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25" name="Shape 825"/>
          <p:cNvCxnSpPr>
            <a:stCxn id="812" idx="6"/>
            <a:endCxn id="813" idx="2"/>
          </p:cNvCxnSpPr>
          <p:nvPr/>
        </p:nvCxnSpPr>
        <p:spPr>
          <a:xfrm rot="10800000" flipH="1">
            <a:off x="3058167" y="2952744"/>
            <a:ext cx="918600" cy="7287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26" name="Shape 826"/>
          <p:cNvCxnSpPr>
            <a:stCxn id="810" idx="6"/>
            <a:endCxn id="814" idx="2"/>
          </p:cNvCxnSpPr>
          <p:nvPr/>
        </p:nvCxnSpPr>
        <p:spPr>
          <a:xfrm>
            <a:off x="3058167" y="2766254"/>
            <a:ext cx="918600" cy="6441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27" name="Shape 827"/>
          <p:cNvCxnSpPr>
            <a:stCxn id="811" idx="6"/>
            <a:endCxn id="814" idx="2"/>
          </p:cNvCxnSpPr>
          <p:nvPr/>
        </p:nvCxnSpPr>
        <p:spPr>
          <a:xfrm>
            <a:off x="3058167" y="3223848"/>
            <a:ext cx="918600" cy="1863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28" name="Shape 828"/>
          <p:cNvCxnSpPr>
            <a:stCxn id="812" idx="6"/>
            <a:endCxn id="814" idx="2"/>
          </p:cNvCxnSpPr>
          <p:nvPr/>
        </p:nvCxnSpPr>
        <p:spPr>
          <a:xfrm rot="10800000" flipH="1">
            <a:off x="3058167" y="3410244"/>
            <a:ext cx="918600" cy="2712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29" name="Shape 829"/>
          <p:cNvCxnSpPr>
            <a:stCxn id="810" idx="6"/>
            <a:endCxn id="815" idx="2"/>
          </p:cNvCxnSpPr>
          <p:nvPr/>
        </p:nvCxnSpPr>
        <p:spPr>
          <a:xfrm>
            <a:off x="3058167" y="2766254"/>
            <a:ext cx="918600" cy="11016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30" name="Shape 830"/>
          <p:cNvCxnSpPr>
            <a:stCxn id="811" idx="6"/>
            <a:endCxn id="815" idx="2"/>
          </p:cNvCxnSpPr>
          <p:nvPr/>
        </p:nvCxnSpPr>
        <p:spPr>
          <a:xfrm>
            <a:off x="3058167" y="3223848"/>
            <a:ext cx="918600" cy="6441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31" name="Shape 831"/>
          <p:cNvCxnSpPr>
            <a:stCxn id="812" idx="6"/>
            <a:endCxn id="815" idx="2"/>
          </p:cNvCxnSpPr>
          <p:nvPr/>
        </p:nvCxnSpPr>
        <p:spPr>
          <a:xfrm>
            <a:off x="3058167" y="3681444"/>
            <a:ext cx="918600" cy="1863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32" name="Shape 832"/>
          <p:cNvCxnSpPr>
            <a:stCxn id="816" idx="6"/>
            <a:endCxn id="818" idx="2"/>
          </p:cNvCxnSpPr>
          <p:nvPr/>
        </p:nvCxnSpPr>
        <p:spPr>
          <a:xfrm>
            <a:off x="4368351" y="2495034"/>
            <a:ext cx="850500" cy="4575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33" name="Shape 833"/>
          <p:cNvCxnSpPr>
            <a:stCxn id="813" idx="6"/>
            <a:endCxn id="818" idx="2"/>
          </p:cNvCxnSpPr>
          <p:nvPr/>
        </p:nvCxnSpPr>
        <p:spPr>
          <a:xfrm>
            <a:off x="4368351" y="2952629"/>
            <a:ext cx="8505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34" name="Shape 834"/>
          <p:cNvCxnSpPr>
            <a:stCxn id="814" idx="6"/>
            <a:endCxn id="818" idx="2"/>
          </p:cNvCxnSpPr>
          <p:nvPr/>
        </p:nvCxnSpPr>
        <p:spPr>
          <a:xfrm rot="10800000" flipH="1">
            <a:off x="4368351" y="2952724"/>
            <a:ext cx="850500" cy="4575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35" name="Shape 835"/>
          <p:cNvCxnSpPr>
            <a:stCxn id="815" idx="6"/>
            <a:endCxn id="818" idx="2"/>
          </p:cNvCxnSpPr>
          <p:nvPr/>
        </p:nvCxnSpPr>
        <p:spPr>
          <a:xfrm rot="10800000" flipH="1">
            <a:off x="4368351" y="2952519"/>
            <a:ext cx="850500" cy="9153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36" name="Shape 836"/>
          <p:cNvCxnSpPr>
            <a:stCxn id="816" idx="6"/>
            <a:endCxn id="819" idx="2"/>
          </p:cNvCxnSpPr>
          <p:nvPr/>
        </p:nvCxnSpPr>
        <p:spPr>
          <a:xfrm>
            <a:off x="4368351" y="2495034"/>
            <a:ext cx="850500" cy="9153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37" name="Shape 837"/>
          <p:cNvCxnSpPr>
            <a:stCxn id="813" idx="6"/>
            <a:endCxn id="819" idx="2"/>
          </p:cNvCxnSpPr>
          <p:nvPr/>
        </p:nvCxnSpPr>
        <p:spPr>
          <a:xfrm>
            <a:off x="4368351" y="2952629"/>
            <a:ext cx="850500" cy="4575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38" name="Shape 838"/>
          <p:cNvCxnSpPr>
            <a:stCxn id="814" idx="6"/>
            <a:endCxn id="819" idx="2"/>
          </p:cNvCxnSpPr>
          <p:nvPr/>
        </p:nvCxnSpPr>
        <p:spPr>
          <a:xfrm>
            <a:off x="4368351" y="3410224"/>
            <a:ext cx="8505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39" name="Shape 839"/>
          <p:cNvCxnSpPr>
            <a:stCxn id="815" idx="6"/>
            <a:endCxn id="819" idx="2"/>
          </p:cNvCxnSpPr>
          <p:nvPr/>
        </p:nvCxnSpPr>
        <p:spPr>
          <a:xfrm rot="10800000" flipH="1">
            <a:off x="4368351" y="3410319"/>
            <a:ext cx="850500" cy="4575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40" name="Shape 840"/>
          <p:cNvSpPr txBox="1"/>
          <p:nvPr/>
        </p:nvSpPr>
        <p:spPr>
          <a:xfrm>
            <a:off x="2298149" y="3953003"/>
            <a:ext cx="1279674" cy="644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rgbClr val="FF0000"/>
                </a:solidFill>
              </a:rPr>
              <a:t>input layer</a:t>
            </a:r>
          </a:p>
        </p:txBody>
      </p:sp>
      <p:sp>
        <p:nvSpPr>
          <p:cNvPr id="841" name="Shape 841"/>
          <p:cNvSpPr txBox="1"/>
          <p:nvPr/>
        </p:nvSpPr>
        <p:spPr>
          <a:xfrm>
            <a:off x="3532938" y="4224267"/>
            <a:ext cx="1441799" cy="4049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rgbClr val="0000FF"/>
                </a:solidFill>
              </a:rPr>
              <a:t>hidden layer</a:t>
            </a:r>
          </a:p>
        </p:txBody>
      </p:sp>
      <p:sp>
        <p:nvSpPr>
          <p:cNvPr id="842" name="Shape 842"/>
          <p:cNvSpPr txBox="1"/>
          <p:nvPr/>
        </p:nvSpPr>
        <p:spPr>
          <a:xfrm>
            <a:off x="4832763" y="3714082"/>
            <a:ext cx="1441799" cy="425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rgbClr val="38761D"/>
                </a:solidFill>
              </a:rPr>
              <a:t>output layer</a:t>
            </a:r>
          </a:p>
        </p:txBody>
      </p:sp>
      <p:cxnSp>
        <p:nvCxnSpPr>
          <p:cNvPr id="843" name="Shape 843"/>
          <p:cNvCxnSpPr/>
          <p:nvPr/>
        </p:nvCxnSpPr>
        <p:spPr>
          <a:xfrm rot="10800000" flipH="1">
            <a:off x="1176475" y="3145579"/>
            <a:ext cx="1166999" cy="9279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44" name="Shape 844"/>
          <p:cNvSpPr txBox="1"/>
          <p:nvPr/>
        </p:nvSpPr>
        <p:spPr>
          <a:xfrm>
            <a:off x="373000" y="3997280"/>
            <a:ext cx="1597200" cy="39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CIFAR-10 images, </a:t>
            </a:r>
            <a:r>
              <a:rPr lang="en" sz="1800" b="1"/>
              <a:t>3072 </a:t>
            </a:r>
            <a:r>
              <a:rPr lang="en" sz="1800"/>
              <a:t>numbers</a:t>
            </a:r>
          </a:p>
        </p:txBody>
      </p:sp>
      <p:sp>
        <p:nvSpPr>
          <p:cNvPr id="845" name="Shape 845"/>
          <p:cNvSpPr txBox="1"/>
          <p:nvPr/>
        </p:nvSpPr>
        <p:spPr>
          <a:xfrm>
            <a:off x="6872809" y="3485694"/>
            <a:ext cx="1624210" cy="10778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 dirty="0"/>
              <a:t>10 </a:t>
            </a:r>
            <a:r>
              <a:rPr lang="en" sz="1800" dirty="0"/>
              <a:t>output neurons, one per class</a:t>
            </a:r>
          </a:p>
        </p:txBody>
      </p:sp>
      <p:cxnSp>
        <p:nvCxnSpPr>
          <p:cNvPr id="846" name="Shape 846"/>
          <p:cNvCxnSpPr/>
          <p:nvPr/>
        </p:nvCxnSpPr>
        <p:spPr>
          <a:xfrm rot="10800000">
            <a:off x="6054475" y="3069229"/>
            <a:ext cx="1166999" cy="3921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47" name="Shape 847"/>
          <p:cNvSpPr txBox="1"/>
          <p:nvPr/>
        </p:nvSpPr>
        <p:spPr>
          <a:xfrm>
            <a:off x="754650" y="1634680"/>
            <a:ext cx="1597200" cy="39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/>
              <a:t>50</a:t>
            </a:r>
            <a:r>
              <a:rPr lang="en" sz="1800"/>
              <a:t> hidden neurons</a:t>
            </a:r>
          </a:p>
        </p:txBody>
      </p:sp>
      <p:cxnSp>
        <p:nvCxnSpPr>
          <p:cNvPr id="848" name="Shape 848"/>
          <p:cNvCxnSpPr/>
          <p:nvPr/>
        </p:nvCxnSpPr>
        <p:spPr>
          <a:xfrm>
            <a:off x="1932100" y="1921380"/>
            <a:ext cx="1777799" cy="178799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293034692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Shape 854"/>
          <p:cNvSpPr txBox="1"/>
          <p:nvPr/>
        </p:nvSpPr>
        <p:spPr>
          <a:xfrm>
            <a:off x="190693" y="185022"/>
            <a:ext cx="8809199" cy="76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000" dirty="0">
                <a:solidFill>
                  <a:srgbClr val="000000"/>
                </a:solidFill>
              </a:rPr>
              <a:t>Practical Advice</a:t>
            </a:r>
            <a:endParaRPr lang="en" sz="1800" dirty="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1800" dirty="0"/>
          </a:p>
        </p:txBody>
      </p:sp>
      <p:sp>
        <p:nvSpPr>
          <p:cNvPr id="12" name="Shape 883"/>
          <p:cNvSpPr txBox="1"/>
          <p:nvPr/>
        </p:nvSpPr>
        <p:spPr>
          <a:xfrm>
            <a:off x="458501" y="1340189"/>
            <a:ext cx="8197038" cy="28801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457200">
              <a:buAutoNum type="arabicPeriod"/>
            </a:pPr>
            <a:r>
              <a:rPr lang="en-US" sz="2400" dirty="0"/>
              <a:t>T</a:t>
            </a:r>
            <a:r>
              <a:rPr lang="en" sz="2400" dirty="0"/>
              <a:t>urn off regularization </a:t>
            </a:r>
            <a:r>
              <a:rPr lang="en-US" sz="2400" dirty="0"/>
              <a:t>and check that the loss has a reasonable value</a:t>
            </a:r>
            <a:r>
              <a:rPr lang="en" sz="2400" dirty="0"/>
              <a:t> </a:t>
            </a:r>
            <a:r>
              <a:rPr lang="en" sz="2400" dirty="0">
                <a:solidFill>
                  <a:schemeClr val="tx1"/>
                </a:solidFill>
              </a:rPr>
              <a:t>(~2.5 for 10 classes is ok)</a:t>
            </a:r>
          </a:p>
          <a:p>
            <a:pPr marL="457200" lvl="0" indent="-457200"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Turn on regularization and make sure that the value of the loss function grows</a:t>
            </a:r>
            <a:r>
              <a:rPr lang="en" sz="2400" dirty="0"/>
              <a:t>, e.g. 3.2</a:t>
            </a:r>
          </a:p>
          <a:p>
            <a:pPr marL="457200" lvl="0" indent="-457200">
              <a:buAutoNum type="arabicPeriod"/>
            </a:pPr>
            <a:r>
              <a:rPr lang="en-US" sz="2400" dirty="0"/>
              <a:t>Make sure that we can do </a:t>
            </a:r>
            <a:r>
              <a:rPr lang="en-US" sz="2400" dirty="0" err="1"/>
              <a:t>overfitting</a:t>
            </a:r>
            <a:r>
              <a:rPr lang="en-US" sz="2400" dirty="0"/>
              <a:t> on a small subset of the training data</a:t>
            </a:r>
            <a:r>
              <a:rPr lang="en" sz="2400" dirty="0"/>
              <a:t> (e.g. 20 </a:t>
            </a:r>
            <a:r>
              <a:rPr lang="en-US" sz="2400" dirty="0"/>
              <a:t>samples</a:t>
            </a:r>
            <a:r>
              <a:rPr lang="en" sz="2400" dirty="0"/>
              <a:t>)</a:t>
            </a:r>
            <a:endParaRPr lang="en-US" sz="2400" dirty="0"/>
          </a:p>
          <a:p>
            <a:pPr marL="457200" indent="-457200">
              <a:buFontTx/>
              <a:buAutoNum type="arabicPeriod"/>
            </a:pPr>
            <a:r>
              <a:rPr lang="en-US" sz="2400" dirty="0"/>
              <a:t>S</a:t>
            </a:r>
            <a:r>
              <a:rPr lang="en" sz="2400" dirty="0"/>
              <a:t>tart with small regularization and find learning rate that makes the loss go down</a:t>
            </a:r>
          </a:p>
          <a:p>
            <a:pPr marL="457200" lvl="0" indent="-457200">
              <a:buAutoNum type="arabicPeriod"/>
            </a:pPr>
            <a:endParaRPr lang="en" sz="2400" dirty="0"/>
          </a:p>
          <a:p>
            <a:pPr marL="457200" lvl="0" indent="-457200">
              <a:buAutoNum type="arabicPeriod"/>
            </a:pPr>
            <a:endParaRPr lang="en" sz="2400" dirty="0">
              <a:solidFill>
                <a:schemeClr val="tx1"/>
              </a:solidFill>
            </a:endParaRPr>
          </a:p>
          <a:p>
            <a:pPr marL="457200" lvl="0" indent="-457200">
              <a:buAutoNum type="arabicPeriod"/>
            </a:pPr>
            <a:endParaRPr lang="en" sz="2400" dirty="0">
              <a:solidFill>
                <a:schemeClr val="tx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lang="en" sz="2400" dirty="0"/>
          </a:p>
        </p:txBody>
      </p:sp>
    </p:spTree>
    <p:extLst>
      <p:ext uri="{BB962C8B-B14F-4D97-AF65-F5344CB8AC3E}">
        <p14:creationId xmlns:p14="http://schemas.microsoft.com/office/powerpoint/2010/main" val="67378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Shape 965"/>
          <p:cNvSpPr txBox="1"/>
          <p:nvPr/>
        </p:nvSpPr>
        <p:spPr>
          <a:xfrm>
            <a:off x="559501" y="893101"/>
            <a:ext cx="8024999" cy="335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3000" b="1" dirty="0"/>
          </a:p>
          <a:p>
            <a:pPr lvl="0" rtl="0">
              <a:spcBef>
                <a:spcPts val="0"/>
              </a:spcBef>
              <a:buNone/>
            </a:pPr>
            <a:endParaRPr sz="4800" dirty="0"/>
          </a:p>
          <a:p>
            <a:pPr lvl="0" algn="ctr" rtl="0">
              <a:spcBef>
                <a:spcPts val="0"/>
              </a:spcBef>
              <a:buNone/>
            </a:pPr>
            <a:r>
              <a:rPr lang="en" sz="4000" dirty="0"/>
              <a:t>Hyperparameter Optimization</a:t>
            </a:r>
          </a:p>
        </p:txBody>
      </p:sp>
    </p:spTree>
    <p:extLst>
      <p:ext uri="{BB962C8B-B14F-4D97-AF65-F5344CB8AC3E}">
        <p14:creationId xmlns:p14="http://schemas.microsoft.com/office/powerpoint/2010/main" val="177104764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hape 1028"/>
          <p:cNvSpPr txBox="1"/>
          <p:nvPr/>
        </p:nvSpPr>
        <p:spPr>
          <a:xfrm>
            <a:off x="181155" y="236800"/>
            <a:ext cx="8817119" cy="91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 dirty="0"/>
              <a:t>Random Search vs. Grid Search</a:t>
            </a:r>
          </a:p>
        </p:txBody>
      </p:sp>
      <p:pic>
        <p:nvPicPr>
          <p:cNvPr id="1029" name="Shape 10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2224" y="943049"/>
            <a:ext cx="5877925" cy="2864824"/>
          </a:xfrm>
          <a:prstGeom prst="rect">
            <a:avLst/>
          </a:prstGeom>
          <a:noFill/>
          <a:ln>
            <a:noFill/>
          </a:ln>
        </p:spPr>
      </p:pic>
      <p:sp>
        <p:nvSpPr>
          <p:cNvPr id="1030" name="Shape 1030"/>
          <p:cNvSpPr txBox="1"/>
          <p:nvPr/>
        </p:nvSpPr>
        <p:spPr>
          <a:xfrm>
            <a:off x="4536050" y="4009750"/>
            <a:ext cx="4483200" cy="643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i="1" dirty="0">
                <a:solidFill>
                  <a:srgbClr val="0000FF"/>
                </a:solidFill>
              </a:rPr>
              <a:t>Random Search for Hyper-Parameter Optimization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[</a:t>
            </a:r>
            <a:r>
              <a:rPr lang="en" dirty="0">
                <a:solidFill>
                  <a:srgbClr val="0000FF"/>
                </a:solidFill>
              </a:rPr>
              <a:t>Bergstra and Bengio, 2012</a:t>
            </a:r>
            <a:r>
              <a:rPr lang="en-US" dirty="0">
                <a:solidFill>
                  <a:srgbClr val="0000FF"/>
                </a:solidFill>
              </a:rPr>
              <a:t>]</a:t>
            </a:r>
            <a:endParaRPr lang="en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14763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Shape 1036"/>
          <p:cNvSpPr txBox="1"/>
          <p:nvPr/>
        </p:nvSpPr>
        <p:spPr>
          <a:xfrm>
            <a:off x="248675" y="96275"/>
            <a:ext cx="8723100" cy="25495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b="1" dirty="0"/>
              <a:t>Hyperparameters to play with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Char char="-"/>
            </a:pPr>
            <a:endParaRPr lang="en" sz="1200" dirty="0"/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Char char="-"/>
            </a:pPr>
            <a:r>
              <a:rPr lang="en" sz="2800" dirty="0"/>
              <a:t>N</a:t>
            </a:r>
            <a:r>
              <a:rPr lang="en" sz="2800" dirty="0">
                <a:solidFill>
                  <a:srgbClr val="000000"/>
                </a:solidFill>
              </a:rPr>
              <a:t>etwork architecture</a:t>
            </a:r>
          </a:p>
          <a:p>
            <a:pPr marL="457200" lvl="0" indent="-419100" rtl="0">
              <a:spcBef>
                <a:spcPts val="0"/>
              </a:spcBef>
              <a:buSzPct val="100000"/>
              <a:buChar char="-"/>
            </a:pPr>
            <a:r>
              <a:rPr lang="en" sz="2800" dirty="0"/>
              <a:t>Learning rate, its decay schedule, update type</a:t>
            </a:r>
          </a:p>
          <a:p>
            <a:pPr marL="457200" lvl="0" indent="-419100">
              <a:buSzPct val="100000"/>
              <a:buChar char="-"/>
            </a:pPr>
            <a:r>
              <a:rPr lang="en" sz="2800" dirty="0"/>
              <a:t>Algorithm: SGD, SGD with momentum, Adam</a:t>
            </a:r>
          </a:p>
          <a:p>
            <a:pPr marL="457200" lvl="0" indent="-419100" rtl="0">
              <a:spcBef>
                <a:spcPts val="0"/>
              </a:spcBef>
              <a:buSzPct val="100000"/>
              <a:buChar char="-"/>
            </a:pPr>
            <a:r>
              <a:rPr lang="en" sz="2800" dirty="0"/>
              <a:t>Regularization (L2</a:t>
            </a:r>
            <a:r>
              <a:rPr lang="en-US" sz="2800" dirty="0"/>
              <a:t> </a:t>
            </a:r>
            <a:r>
              <a:rPr lang="en" sz="2800" dirty="0"/>
              <a:t>/</a:t>
            </a:r>
            <a:r>
              <a:rPr lang="en-US" sz="2800" dirty="0"/>
              <a:t> </a:t>
            </a:r>
            <a:r>
              <a:rPr lang="en" sz="2800" dirty="0"/>
              <a:t>Dropout </a:t>
            </a:r>
            <a:r>
              <a:rPr lang="en" sz="3000" dirty="0"/>
              <a:t>strength)</a:t>
            </a:r>
          </a:p>
        </p:txBody>
      </p:sp>
      <p:pic>
        <p:nvPicPr>
          <p:cNvPr id="1037" name="Shape 10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4137" y="2645833"/>
            <a:ext cx="4287025" cy="2239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8" name="Shape 1038"/>
          <p:cNvCxnSpPr>
            <a:cxnSpLocks/>
          </p:cNvCxnSpPr>
          <p:nvPr/>
        </p:nvCxnSpPr>
        <p:spPr>
          <a:xfrm>
            <a:off x="3797850" y="3585433"/>
            <a:ext cx="2941799" cy="2316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39" name="Shape 1039"/>
          <p:cNvSpPr txBox="1"/>
          <p:nvPr/>
        </p:nvSpPr>
        <p:spPr>
          <a:xfrm>
            <a:off x="847000" y="3079733"/>
            <a:ext cx="3112525" cy="73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rgbClr val="FF0000"/>
                </a:solidFill>
              </a:rPr>
              <a:t>Neural networks practitioner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rgbClr val="FF0000"/>
                </a:solidFill>
              </a:rPr>
              <a:t>music = loss function</a:t>
            </a:r>
          </a:p>
        </p:txBody>
      </p:sp>
    </p:spTree>
    <p:extLst>
      <p:ext uri="{BB962C8B-B14F-4D97-AF65-F5344CB8AC3E}">
        <p14:creationId xmlns:p14="http://schemas.microsoft.com/office/powerpoint/2010/main" val="251355774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Shape 1053"/>
          <p:cNvSpPr txBox="1"/>
          <p:nvPr/>
        </p:nvSpPr>
        <p:spPr>
          <a:xfrm>
            <a:off x="86175" y="57449"/>
            <a:ext cx="8945682" cy="6671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200" dirty="0"/>
              <a:t>Monitor and visualize the loss curve</a:t>
            </a:r>
          </a:p>
        </p:txBody>
      </p:sp>
      <p:pic>
        <p:nvPicPr>
          <p:cNvPr id="5" name="Shape 1052">
            <a:extLst>
              <a:ext uri="{FF2B5EF4-FFF2-40B4-BE49-F238E27FC236}">
                <a16:creationId xmlns:a16="http://schemas.microsoft.com/office/drawing/2014/main" id="{CAFF8D52-65EC-F448-91D5-F42983FC8DF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75" y="967486"/>
            <a:ext cx="4719249" cy="377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054">
            <a:extLst>
              <a:ext uri="{FF2B5EF4-FFF2-40B4-BE49-F238E27FC236}">
                <a16:creationId xmlns:a16="http://schemas.microsoft.com/office/drawing/2014/main" id="{66F433EF-668B-524A-8D0B-53439683FB2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3673" y="1039912"/>
            <a:ext cx="3936650" cy="3550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3604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3" name="Shape 13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6674" y="3215258"/>
            <a:ext cx="3276409" cy="1024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5" name="Shape 13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5737" y="1678308"/>
            <a:ext cx="1009650" cy="1114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06" name="Shape 1306"/>
          <p:cNvSpPr txBox="1"/>
          <p:nvPr/>
        </p:nvSpPr>
        <p:spPr>
          <a:xfrm>
            <a:off x="1046262" y="2787071"/>
            <a:ext cx="3328799" cy="31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[32x32x3]</a:t>
            </a:r>
          </a:p>
        </p:txBody>
      </p:sp>
      <p:cxnSp>
        <p:nvCxnSpPr>
          <p:cNvPr id="1307" name="Shape 1307"/>
          <p:cNvCxnSpPr/>
          <p:nvPr/>
        </p:nvCxnSpPr>
        <p:spPr>
          <a:xfrm>
            <a:off x="5287625" y="2377371"/>
            <a:ext cx="6615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08" name="Shape 1308"/>
          <p:cNvSpPr txBox="1"/>
          <p:nvPr/>
        </p:nvSpPr>
        <p:spPr>
          <a:xfrm>
            <a:off x="5441862" y="1754521"/>
            <a:ext cx="13632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f</a:t>
            </a:r>
          </a:p>
        </p:txBody>
      </p:sp>
      <p:sp>
        <p:nvSpPr>
          <p:cNvPr id="1309" name="Shape 1309"/>
          <p:cNvSpPr txBox="1"/>
          <p:nvPr/>
        </p:nvSpPr>
        <p:spPr>
          <a:xfrm>
            <a:off x="6273737" y="2006121"/>
            <a:ext cx="2662199" cy="75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 dirty="0"/>
              <a:t>N</a:t>
            </a:r>
            <a:r>
              <a:rPr lang="en" sz="1800" dirty="0"/>
              <a:t> numbers, indicating class scores</a:t>
            </a:r>
          </a:p>
        </p:txBody>
      </p:sp>
      <p:sp>
        <p:nvSpPr>
          <p:cNvPr id="1310" name="Shape 1310"/>
          <p:cNvSpPr/>
          <p:nvPr/>
        </p:nvSpPr>
        <p:spPr>
          <a:xfrm>
            <a:off x="2945950" y="1932171"/>
            <a:ext cx="2198700" cy="858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/>
              <a:t>Feature Extraction</a:t>
            </a:r>
          </a:p>
        </p:txBody>
      </p:sp>
      <p:cxnSp>
        <p:nvCxnSpPr>
          <p:cNvPr id="1311" name="Shape 1311"/>
          <p:cNvCxnSpPr/>
          <p:nvPr/>
        </p:nvCxnSpPr>
        <p:spPr>
          <a:xfrm>
            <a:off x="2295275" y="2377371"/>
            <a:ext cx="5793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312" name="Shape 1312"/>
          <p:cNvCxnSpPr/>
          <p:nvPr/>
        </p:nvCxnSpPr>
        <p:spPr>
          <a:xfrm>
            <a:off x="5136550" y="1372271"/>
            <a:ext cx="0" cy="437399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13" name="Shape 1313"/>
          <p:cNvSpPr txBox="1"/>
          <p:nvPr/>
        </p:nvSpPr>
        <p:spPr>
          <a:xfrm>
            <a:off x="4341400" y="809721"/>
            <a:ext cx="2393400" cy="23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vector describing various image statistics</a:t>
            </a:r>
          </a:p>
        </p:txBody>
      </p:sp>
      <p:cxnSp>
        <p:nvCxnSpPr>
          <p:cNvPr id="1314" name="Shape 1314"/>
          <p:cNvCxnSpPr/>
          <p:nvPr/>
        </p:nvCxnSpPr>
        <p:spPr>
          <a:xfrm>
            <a:off x="-15900" y="3169246"/>
            <a:ext cx="9167999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315" name="Shape 13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5737" y="3634333"/>
            <a:ext cx="1009650" cy="1114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6" name="Shape 1316"/>
          <p:cNvSpPr txBox="1"/>
          <p:nvPr/>
        </p:nvSpPr>
        <p:spPr>
          <a:xfrm>
            <a:off x="1046262" y="4743096"/>
            <a:ext cx="3328799" cy="31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[32x32x3]</a:t>
            </a:r>
          </a:p>
        </p:txBody>
      </p:sp>
      <p:cxnSp>
        <p:nvCxnSpPr>
          <p:cNvPr id="1317" name="Shape 1317"/>
          <p:cNvCxnSpPr/>
          <p:nvPr/>
        </p:nvCxnSpPr>
        <p:spPr>
          <a:xfrm>
            <a:off x="2258175" y="4285896"/>
            <a:ext cx="37134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18" name="Shape 1318"/>
          <p:cNvSpPr txBox="1"/>
          <p:nvPr/>
        </p:nvSpPr>
        <p:spPr>
          <a:xfrm>
            <a:off x="3893337" y="3663046"/>
            <a:ext cx="13632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f</a:t>
            </a:r>
          </a:p>
        </p:txBody>
      </p:sp>
      <p:sp>
        <p:nvSpPr>
          <p:cNvPr id="1319" name="Shape 1319"/>
          <p:cNvSpPr txBox="1"/>
          <p:nvPr/>
        </p:nvSpPr>
        <p:spPr>
          <a:xfrm>
            <a:off x="6194237" y="3958546"/>
            <a:ext cx="2662199" cy="75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 dirty="0"/>
              <a:t>N</a:t>
            </a:r>
            <a:r>
              <a:rPr lang="en" sz="1800" dirty="0"/>
              <a:t> numbers, indicating class scores</a:t>
            </a:r>
          </a:p>
        </p:txBody>
      </p:sp>
      <p:cxnSp>
        <p:nvCxnSpPr>
          <p:cNvPr id="1320" name="Shape 1320"/>
          <p:cNvCxnSpPr/>
          <p:nvPr/>
        </p:nvCxnSpPr>
        <p:spPr>
          <a:xfrm rot="10800000">
            <a:off x="5279625" y="2611346"/>
            <a:ext cx="644099" cy="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21" name="Shape 1321"/>
          <p:cNvSpPr txBox="1"/>
          <p:nvPr/>
        </p:nvSpPr>
        <p:spPr>
          <a:xfrm>
            <a:off x="5402250" y="2554346"/>
            <a:ext cx="1573500" cy="12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training</a:t>
            </a:r>
          </a:p>
        </p:txBody>
      </p:sp>
      <p:cxnSp>
        <p:nvCxnSpPr>
          <p:cNvPr id="1322" name="Shape 1322"/>
          <p:cNvCxnSpPr/>
          <p:nvPr/>
        </p:nvCxnSpPr>
        <p:spPr>
          <a:xfrm rot="10800000">
            <a:off x="2281974" y="4495946"/>
            <a:ext cx="3705600" cy="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23" name="Shape 1323"/>
          <p:cNvSpPr txBox="1"/>
          <p:nvPr/>
        </p:nvSpPr>
        <p:spPr>
          <a:xfrm>
            <a:off x="5173650" y="4517521"/>
            <a:ext cx="1573500" cy="12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training</a:t>
            </a:r>
          </a:p>
        </p:txBody>
      </p:sp>
      <p:cxnSp>
        <p:nvCxnSpPr>
          <p:cNvPr id="1324" name="Shape 1324"/>
          <p:cNvCxnSpPr/>
          <p:nvPr/>
        </p:nvCxnSpPr>
        <p:spPr>
          <a:xfrm>
            <a:off x="8843175" y="2865796"/>
            <a:ext cx="0" cy="743999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3" name="Shape 1135">
            <a:extLst>
              <a:ext uri="{FF2B5EF4-FFF2-40B4-BE49-F238E27FC236}">
                <a16:creationId xmlns:a16="http://schemas.microsoft.com/office/drawing/2014/main" id="{4A61E962-AE0F-3041-BEB8-C5B2A8465081}"/>
              </a:ext>
            </a:extLst>
          </p:cNvPr>
          <p:cNvSpPr txBox="1"/>
          <p:nvPr/>
        </p:nvSpPr>
        <p:spPr>
          <a:xfrm>
            <a:off x="63610" y="20422"/>
            <a:ext cx="9008828" cy="6830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dirty="0"/>
              <a:t>From feature extract to end-to-end learning</a:t>
            </a:r>
          </a:p>
        </p:txBody>
      </p:sp>
    </p:spTree>
    <p:extLst>
      <p:ext uri="{BB962C8B-B14F-4D97-AF65-F5344CB8AC3E}">
        <p14:creationId xmlns:p14="http://schemas.microsoft.com/office/powerpoint/2010/main" val="7462402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0" name="Shape 1070"/>
          <p:cNvCxnSpPr/>
          <p:nvPr/>
        </p:nvCxnSpPr>
        <p:spPr>
          <a:xfrm rot="10800000">
            <a:off x="1682078" y="778931"/>
            <a:ext cx="0" cy="3190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71" name="Shape 1071"/>
          <p:cNvCxnSpPr/>
          <p:nvPr/>
        </p:nvCxnSpPr>
        <p:spPr>
          <a:xfrm>
            <a:off x="1682078" y="3969432"/>
            <a:ext cx="467219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72" name="Shape 1072"/>
          <p:cNvSpPr/>
          <p:nvPr/>
        </p:nvSpPr>
        <p:spPr>
          <a:xfrm>
            <a:off x="1690803" y="1839627"/>
            <a:ext cx="4933750" cy="1949650"/>
          </a:xfrm>
          <a:custGeom>
            <a:avLst/>
            <a:gdLst/>
            <a:ahLst/>
            <a:cxnLst/>
            <a:rect l="0" t="0" r="0" b="0"/>
            <a:pathLst>
              <a:path w="197350" h="77986" extrusionOk="0">
                <a:moveTo>
                  <a:pt x="0" y="116"/>
                </a:moveTo>
                <a:cubicBezTo>
                  <a:pt x="4009" y="116"/>
                  <a:pt x="16562" y="0"/>
                  <a:pt x="24059" y="116"/>
                </a:cubicBezTo>
                <a:cubicBezTo>
                  <a:pt x="31555" y="232"/>
                  <a:pt x="37017" y="696"/>
                  <a:pt x="44979" y="813"/>
                </a:cubicBezTo>
                <a:cubicBezTo>
                  <a:pt x="52940" y="929"/>
                  <a:pt x="65841" y="464"/>
                  <a:pt x="71827" y="813"/>
                </a:cubicBezTo>
                <a:cubicBezTo>
                  <a:pt x="77812" y="1161"/>
                  <a:pt x="77173" y="580"/>
                  <a:pt x="80893" y="2905"/>
                </a:cubicBezTo>
                <a:cubicBezTo>
                  <a:pt x="84612" y="5229"/>
                  <a:pt x="90771" y="9588"/>
                  <a:pt x="94142" y="14760"/>
                </a:cubicBezTo>
                <a:cubicBezTo>
                  <a:pt x="97512" y="19932"/>
                  <a:pt x="98791" y="27602"/>
                  <a:pt x="101116" y="33937"/>
                </a:cubicBezTo>
                <a:cubicBezTo>
                  <a:pt x="103440" y="40271"/>
                  <a:pt x="104776" y="46664"/>
                  <a:pt x="108089" y="52766"/>
                </a:cubicBezTo>
                <a:cubicBezTo>
                  <a:pt x="111401" y="58867"/>
                  <a:pt x="114481" y="66480"/>
                  <a:pt x="120990" y="70548"/>
                </a:cubicBezTo>
                <a:cubicBezTo>
                  <a:pt x="127498" y="74615"/>
                  <a:pt x="136622" y="75952"/>
                  <a:pt x="147141" y="77173"/>
                </a:cubicBezTo>
                <a:cubicBezTo>
                  <a:pt x="157659" y="78393"/>
                  <a:pt x="175732" y="77753"/>
                  <a:pt x="184101" y="77870"/>
                </a:cubicBezTo>
                <a:cubicBezTo>
                  <a:pt x="192469" y="77986"/>
                  <a:pt x="195141" y="77870"/>
                  <a:pt x="197350" y="77870"/>
                </a:cubicBezTo>
              </a:path>
            </a:pathLst>
          </a:custGeom>
          <a:noFill/>
          <a:ln w="19050" cap="flat" cmpd="sng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73" name="Shape 1073"/>
          <p:cNvSpPr txBox="1"/>
          <p:nvPr/>
        </p:nvSpPr>
        <p:spPr>
          <a:xfrm>
            <a:off x="792978" y="831407"/>
            <a:ext cx="11505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Loss</a:t>
            </a:r>
          </a:p>
        </p:txBody>
      </p:sp>
      <p:sp>
        <p:nvSpPr>
          <p:cNvPr id="1074" name="Shape 1074"/>
          <p:cNvSpPr txBox="1"/>
          <p:nvPr/>
        </p:nvSpPr>
        <p:spPr>
          <a:xfrm>
            <a:off x="5081653" y="4056632"/>
            <a:ext cx="1150500" cy="29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time</a:t>
            </a:r>
          </a:p>
        </p:txBody>
      </p:sp>
      <p:sp>
        <p:nvSpPr>
          <p:cNvPr id="1075" name="Shape 1075"/>
          <p:cNvSpPr txBox="1"/>
          <p:nvPr/>
        </p:nvSpPr>
        <p:spPr>
          <a:xfrm>
            <a:off x="5805178" y="1092907"/>
            <a:ext cx="2432099" cy="836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Bad initialization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a prime suspect</a:t>
            </a:r>
          </a:p>
        </p:txBody>
      </p:sp>
      <p:cxnSp>
        <p:nvCxnSpPr>
          <p:cNvPr id="1076" name="Shape 1076"/>
          <p:cNvCxnSpPr/>
          <p:nvPr/>
        </p:nvCxnSpPr>
        <p:spPr>
          <a:xfrm flipH="1">
            <a:off x="4018102" y="1528757"/>
            <a:ext cx="1656300" cy="235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222052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8" name="Shape 1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755" y="862642"/>
            <a:ext cx="4922974" cy="38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9" name="Shape 1109"/>
          <p:cNvSpPr txBox="1"/>
          <p:nvPr/>
        </p:nvSpPr>
        <p:spPr>
          <a:xfrm>
            <a:off x="86174" y="57450"/>
            <a:ext cx="8937051" cy="8051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200" dirty="0"/>
              <a:t>Monitor and visualize the accuracy</a:t>
            </a:r>
          </a:p>
        </p:txBody>
      </p:sp>
      <p:cxnSp>
        <p:nvCxnSpPr>
          <p:cNvPr id="1110" name="Shape 1110"/>
          <p:cNvCxnSpPr/>
          <p:nvPr/>
        </p:nvCxnSpPr>
        <p:spPr>
          <a:xfrm>
            <a:off x="4261625" y="1474925"/>
            <a:ext cx="0" cy="174239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1111" name="Shape 1111"/>
          <p:cNvSpPr txBox="1"/>
          <p:nvPr/>
        </p:nvSpPr>
        <p:spPr>
          <a:xfrm>
            <a:off x="5109331" y="2146766"/>
            <a:ext cx="4034670" cy="24252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FF0000"/>
                </a:solidFill>
              </a:rPr>
              <a:t>big gap = overfitting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FF0000"/>
                </a:solidFill>
              </a:rPr>
              <a:t>=&gt; </a:t>
            </a:r>
            <a:r>
              <a:rPr lang="en" sz="1800" dirty="0">
                <a:solidFill>
                  <a:srgbClr val="FF0000"/>
                </a:solidFill>
              </a:rPr>
              <a:t>increase regularization strength?</a:t>
            </a: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rgbClr val="FF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rgbClr val="FF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38761D"/>
                </a:solidFill>
              </a:rPr>
              <a:t>no gap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rgbClr val="38761D"/>
                </a:solidFill>
              </a:rPr>
              <a:t>=&gt; increase model capacity?</a:t>
            </a:r>
          </a:p>
        </p:txBody>
      </p:sp>
    </p:spTree>
    <p:extLst>
      <p:ext uri="{BB962C8B-B14F-4D97-AF65-F5344CB8AC3E}">
        <p14:creationId xmlns:p14="http://schemas.microsoft.com/office/powerpoint/2010/main" val="107851789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Shape 1125"/>
          <p:cNvSpPr txBox="1"/>
          <p:nvPr/>
        </p:nvSpPr>
        <p:spPr>
          <a:xfrm>
            <a:off x="499134" y="337340"/>
            <a:ext cx="8258785" cy="400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/>
              <a:t>Summary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We looked in detail at: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marL="457200" lvl="0" indent="-419100" rtl="0">
              <a:spcBef>
                <a:spcPts val="0"/>
              </a:spcBef>
              <a:buSzPct val="100000"/>
              <a:buChar char="-"/>
            </a:pPr>
            <a:r>
              <a:rPr lang="en" sz="3000" dirty="0"/>
              <a:t>Activation Functions </a:t>
            </a:r>
            <a:r>
              <a:rPr lang="en" sz="3000" dirty="0">
                <a:solidFill>
                  <a:srgbClr val="0000FF"/>
                </a:solidFill>
              </a:rPr>
              <a:t>(use ReLU)</a:t>
            </a:r>
          </a:p>
          <a:p>
            <a:pPr marL="457200" lvl="0" indent="-419100" rtl="0">
              <a:spcBef>
                <a:spcPts val="0"/>
              </a:spcBef>
              <a:buSzPct val="100000"/>
              <a:buChar char="-"/>
            </a:pPr>
            <a:r>
              <a:rPr lang="en" sz="3000" dirty="0"/>
              <a:t>Data Preprocessing </a:t>
            </a:r>
            <a:r>
              <a:rPr lang="en" sz="2600" dirty="0">
                <a:solidFill>
                  <a:srgbClr val="0000FF"/>
                </a:solidFill>
              </a:rPr>
              <a:t>(images: subtract mean)</a:t>
            </a:r>
          </a:p>
          <a:p>
            <a:pPr marL="457200" lvl="0" indent="-419100" rtl="0">
              <a:spcBef>
                <a:spcPts val="0"/>
              </a:spcBef>
              <a:buSzPct val="100000"/>
              <a:buChar char="-"/>
            </a:pPr>
            <a:r>
              <a:rPr lang="en" sz="3000" dirty="0"/>
              <a:t>Weight Initialization </a:t>
            </a:r>
            <a:r>
              <a:rPr lang="en" sz="3000" dirty="0">
                <a:solidFill>
                  <a:srgbClr val="0000FF"/>
                </a:solidFill>
              </a:rPr>
              <a:t>(use Xavier init)</a:t>
            </a:r>
          </a:p>
          <a:p>
            <a:pPr marL="457200" lvl="0" indent="-419100" rtl="0">
              <a:spcBef>
                <a:spcPts val="0"/>
              </a:spcBef>
              <a:buSzPct val="100000"/>
              <a:buChar char="-"/>
            </a:pPr>
            <a:r>
              <a:rPr lang="en" sz="3000" dirty="0"/>
              <a:t>Batch Normalization </a:t>
            </a:r>
            <a:r>
              <a:rPr lang="en" sz="3000" dirty="0">
                <a:solidFill>
                  <a:srgbClr val="0000FF"/>
                </a:solidFill>
              </a:rPr>
              <a:t>(use)</a:t>
            </a:r>
          </a:p>
          <a:p>
            <a:pPr marL="457200" lvl="0" indent="-419100" rtl="0">
              <a:spcBef>
                <a:spcPts val="0"/>
              </a:spcBef>
              <a:buSzPct val="100000"/>
              <a:buChar char="-"/>
            </a:pPr>
            <a:r>
              <a:rPr lang="en" sz="3000" dirty="0"/>
              <a:t>Babysitting the Learning process</a:t>
            </a:r>
          </a:p>
          <a:p>
            <a:pPr marL="457200" lvl="0" indent="-419100" rtl="0">
              <a:spcBef>
                <a:spcPts val="0"/>
              </a:spcBef>
              <a:buSzPct val="100000"/>
              <a:buChar char="-"/>
            </a:pPr>
            <a:r>
              <a:rPr lang="en" sz="3000" dirty="0"/>
              <a:t>Hyperparameter Optimization</a:t>
            </a:r>
          </a:p>
          <a:p>
            <a:pPr lvl="0">
              <a:spcBef>
                <a:spcPts val="0"/>
              </a:spcBef>
              <a:buNone/>
            </a:pPr>
            <a:r>
              <a:rPr lang="en" sz="2000" dirty="0">
                <a:solidFill>
                  <a:srgbClr val="0000FF"/>
                </a:solidFill>
              </a:rPr>
              <a:t>	(random sampling, in log space when appropriate)</a:t>
            </a:r>
          </a:p>
        </p:txBody>
      </p:sp>
      <p:sp>
        <p:nvSpPr>
          <p:cNvPr id="1126" name="Shape 1126"/>
          <p:cNvSpPr txBox="1"/>
          <p:nvPr/>
        </p:nvSpPr>
        <p:spPr>
          <a:xfrm>
            <a:off x="5792600" y="93500"/>
            <a:ext cx="1970100" cy="44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0000FF"/>
                </a:solidFill>
              </a:rPr>
              <a:t>TLDRs</a:t>
            </a:r>
          </a:p>
        </p:txBody>
      </p:sp>
    </p:spTree>
    <p:extLst>
      <p:ext uri="{BB962C8B-B14F-4D97-AF65-F5344CB8AC3E}">
        <p14:creationId xmlns:p14="http://schemas.microsoft.com/office/powerpoint/2010/main" val="144827487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/>
        </p:nvSpPr>
        <p:spPr>
          <a:xfrm>
            <a:off x="559501" y="893101"/>
            <a:ext cx="8024999" cy="335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3000" b="1" dirty="0"/>
          </a:p>
          <a:p>
            <a:pPr lvl="0" rtl="0">
              <a:spcBef>
                <a:spcPts val="0"/>
              </a:spcBef>
              <a:buNone/>
            </a:pPr>
            <a:endParaRPr sz="4800" dirty="0"/>
          </a:p>
          <a:p>
            <a:pPr lvl="0" algn="ctr" rtl="0">
              <a:spcBef>
                <a:spcPts val="0"/>
              </a:spcBef>
              <a:buNone/>
            </a:pPr>
            <a:r>
              <a:rPr lang="en-US" sz="4800" dirty="0"/>
              <a:t>Training Algorithm</a:t>
            </a:r>
            <a:endParaRPr lang="en" sz="4800" dirty="0"/>
          </a:p>
        </p:txBody>
      </p:sp>
    </p:spTree>
    <p:extLst>
      <p:ext uri="{BB962C8B-B14F-4D97-AF65-F5344CB8AC3E}">
        <p14:creationId xmlns:p14="http://schemas.microsoft.com/office/powerpoint/2010/main" val="335749657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hape 153" descr="optim3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3621" y="830370"/>
            <a:ext cx="3636750" cy="362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/>
          <p:nvPr/>
        </p:nvSpPr>
        <p:spPr>
          <a:xfrm>
            <a:off x="6581954" y="4639850"/>
            <a:ext cx="2440091" cy="4303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dirty="0"/>
              <a:t>Image credits: Alec Radford</a:t>
            </a:r>
          </a:p>
        </p:txBody>
      </p:sp>
      <p:sp>
        <p:nvSpPr>
          <p:cNvPr id="5" name="Shape 1053"/>
          <p:cNvSpPr txBox="1"/>
          <p:nvPr/>
        </p:nvSpPr>
        <p:spPr>
          <a:xfrm>
            <a:off x="251795" y="96525"/>
            <a:ext cx="8604830" cy="587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800" dirty="0"/>
              <a:t>There are multiple training algorithms</a:t>
            </a:r>
          </a:p>
        </p:txBody>
      </p:sp>
    </p:spTree>
    <p:extLst>
      <p:ext uri="{BB962C8B-B14F-4D97-AF65-F5344CB8AC3E}">
        <p14:creationId xmlns:p14="http://schemas.microsoft.com/office/powerpoint/2010/main" val="70000036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Shape 1043"/>
          <p:cNvSpPr txBox="1"/>
          <p:nvPr/>
        </p:nvSpPr>
        <p:spPr>
          <a:xfrm>
            <a:off x="273377" y="857652"/>
            <a:ext cx="8672660" cy="4101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76200">
              <a:buSzPct val="100000"/>
            </a:pPr>
            <a:r>
              <a:rPr lang="en" sz="2200" dirty="0" err="1">
                <a:solidFill>
                  <a:srgbClr val="0000FF"/>
                </a:solidFill>
                <a:latin typeface="Courier"/>
                <a:cs typeface="Courier"/>
              </a:rPr>
              <a:t>def</a:t>
            </a:r>
            <a:r>
              <a:rPr lang="en" sz="2200" dirty="0">
                <a:latin typeface="Courier"/>
                <a:cs typeface="Courier"/>
              </a:rPr>
              <a:t> GD(W0, X, goal, </a:t>
            </a:r>
            <a:r>
              <a:rPr lang="en" sz="2200" dirty="0" err="1">
                <a:latin typeface="Courier"/>
                <a:cs typeface="Courier"/>
              </a:rPr>
              <a:t>learningRate</a:t>
            </a:r>
            <a:r>
              <a:rPr lang="en" sz="2200" dirty="0">
                <a:latin typeface="Courier"/>
                <a:cs typeface="Courier"/>
              </a:rPr>
              <a:t>):</a:t>
            </a:r>
          </a:p>
          <a:p>
            <a:pPr marL="76200">
              <a:buSzPct val="100000"/>
            </a:pPr>
            <a:r>
              <a:rPr lang="en" sz="2200" dirty="0">
                <a:latin typeface="Courier"/>
                <a:cs typeface="Courier"/>
              </a:rPr>
              <a:t>   </a:t>
            </a:r>
            <a:r>
              <a:rPr lang="en" sz="2200" dirty="0" err="1">
                <a:latin typeface="Courier"/>
                <a:cs typeface="Courier"/>
              </a:rPr>
              <a:t>perfGoalNotMet</a:t>
            </a:r>
            <a:r>
              <a:rPr lang="en" sz="2200" dirty="0">
                <a:latin typeface="Courier"/>
                <a:cs typeface="Courier"/>
              </a:rPr>
              <a:t> = true</a:t>
            </a:r>
          </a:p>
          <a:p>
            <a:pPr marL="76200">
              <a:buSzPct val="100000"/>
            </a:pPr>
            <a:r>
              <a:rPr lang="en" sz="2200" dirty="0">
                <a:latin typeface="Courier"/>
                <a:cs typeface="Courier"/>
              </a:rPr>
              <a:t>   W = W0</a:t>
            </a:r>
          </a:p>
          <a:p>
            <a:pPr marL="76200">
              <a:buSzPct val="100000"/>
            </a:pPr>
            <a:endParaRPr lang="en" sz="2200" dirty="0">
              <a:latin typeface="Courier"/>
              <a:cs typeface="Courier"/>
            </a:endParaRPr>
          </a:p>
          <a:p>
            <a:pPr marL="76200">
              <a:buSzPct val="100000"/>
            </a:pPr>
            <a:r>
              <a:rPr lang="en" sz="2200" dirty="0">
                <a:solidFill>
                  <a:srgbClr val="0000FF"/>
                </a:solidFill>
                <a:latin typeface="Courier"/>
                <a:cs typeface="Courier"/>
              </a:rPr>
              <a:t>   while</a:t>
            </a:r>
            <a:r>
              <a:rPr lang="en" sz="2200" dirty="0">
                <a:latin typeface="Courier"/>
                <a:cs typeface="Courier"/>
              </a:rPr>
              <a:t> </a:t>
            </a:r>
            <a:r>
              <a:rPr lang="en" sz="2200" dirty="0" err="1">
                <a:latin typeface="Courier"/>
                <a:cs typeface="Courier"/>
              </a:rPr>
              <a:t>perfGoalNotMet</a:t>
            </a:r>
            <a:r>
              <a:rPr lang="en" sz="2200" dirty="0">
                <a:latin typeface="Courier"/>
                <a:cs typeface="Courier"/>
              </a:rPr>
              <a:t>:</a:t>
            </a:r>
          </a:p>
          <a:p>
            <a:pPr marL="76200">
              <a:buSzPct val="100000"/>
            </a:pPr>
            <a:r>
              <a:rPr lang="en" sz="2200" dirty="0">
                <a:latin typeface="Courier"/>
                <a:cs typeface="Courier"/>
              </a:rPr>
              <a:t>      gradient = </a:t>
            </a:r>
            <a:r>
              <a:rPr lang="en" sz="2200" dirty="0" err="1">
                <a:latin typeface="Courier"/>
                <a:cs typeface="Courier"/>
              </a:rPr>
              <a:t>eval_gradient</a:t>
            </a:r>
            <a:r>
              <a:rPr lang="en" sz="2200" dirty="0">
                <a:latin typeface="Courier"/>
                <a:cs typeface="Courier"/>
              </a:rPr>
              <a:t>(X, W)</a:t>
            </a:r>
          </a:p>
          <a:p>
            <a:pPr marL="76200">
              <a:buSzPct val="100000"/>
            </a:pPr>
            <a:r>
              <a:rPr lang="en" sz="2200" dirty="0">
                <a:latin typeface="Courier"/>
                <a:cs typeface="Courier"/>
              </a:rPr>
              <a:t>      </a:t>
            </a:r>
            <a:r>
              <a:rPr lang="en" sz="2200" dirty="0" err="1">
                <a:latin typeface="Courier"/>
                <a:cs typeface="Courier"/>
              </a:rPr>
              <a:t>W_old</a:t>
            </a:r>
            <a:r>
              <a:rPr lang="en" sz="2200" dirty="0">
                <a:latin typeface="Courier"/>
                <a:cs typeface="Courier"/>
              </a:rPr>
              <a:t> = W</a:t>
            </a:r>
          </a:p>
          <a:p>
            <a:pPr marL="76200">
              <a:buSzPct val="100000"/>
            </a:pPr>
            <a:r>
              <a:rPr lang="en" sz="2200" dirty="0">
                <a:latin typeface="Courier"/>
                <a:cs typeface="Courier"/>
              </a:rPr>
              <a:t>      W = W </a:t>
            </a:r>
            <a:r>
              <a:rPr lang="mr-IN" sz="2200" dirty="0">
                <a:latin typeface="Courier"/>
                <a:cs typeface="Courier"/>
              </a:rPr>
              <a:t>–</a:t>
            </a:r>
            <a:r>
              <a:rPr lang="en" sz="2200" dirty="0">
                <a:latin typeface="Courier"/>
                <a:cs typeface="Courier"/>
              </a:rPr>
              <a:t> learningRate * gradient</a:t>
            </a:r>
          </a:p>
          <a:p>
            <a:pPr marL="76200">
              <a:buSzPct val="100000"/>
            </a:pPr>
            <a:r>
              <a:rPr lang="en" sz="2200" dirty="0">
                <a:latin typeface="Courier"/>
                <a:cs typeface="Courier"/>
              </a:rPr>
              <a:t>      </a:t>
            </a:r>
            <a:r>
              <a:rPr lang="en" sz="2200" dirty="0" err="1">
                <a:latin typeface="Courier"/>
                <a:cs typeface="Courier"/>
              </a:rPr>
              <a:t>perfGoalNotMet</a:t>
            </a:r>
            <a:r>
              <a:rPr lang="en" sz="2200" dirty="0">
                <a:latin typeface="Courier"/>
                <a:cs typeface="Courier"/>
              </a:rPr>
              <a:t> = sum(abs(W - </a:t>
            </a:r>
            <a:r>
              <a:rPr lang="en" sz="2200" dirty="0" err="1">
                <a:latin typeface="Courier"/>
                <a:cs typeface="Courier"/>
              </a:rPr>
              <a:t>W_old</a:t>
            </a:r>
            <a:r>
              <a:rPr lang="en" sz="2200" dirty="0">
                <a:latin typeface="Courier"/>
                <a:cs typeface="Courier"/>
              </a:rPr>
              <a:t>)) &gt; goal</a:t>
            </a:r>
          </a:p>
          <a:p>
            <a:pPr marL="76200">
              <a:buSzPct val="100000"/>
            </a:pPr>
            <a:endParaRPr lang="en" sz="2200" dirty="0">
              <a:solidFill>
                <a:srgbClr val="0000FF"/>
              </a:solidFill>
              <a:latin typeface="Courier"/>
              <a:cs typeface="Courier"/>
            </a:endParaRPr>
          </a:p>
        </p:txBody>
      </p:sp>
      <p:sp>
        <p:nvSpPr>
          <p:cNvPr id="1040" name="Shape 1040"/>
          <p:cNvSpPr txBox="1"/>
          <p:nvPr/>
        </p:nvSpPr>
        <p:spPr>
          <a:xfrm>
            <a:off x="377210" y="92352"/>
            <a:ext cx="8475600" cy="76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000" dirty="0"/>
              <a:t>Gradient Descent (</a:t>
            </a:r>
            <a:r>
              <a:rPr lang="en-US" sz="3000" dirty="0">
                <a:solidFill>
                  <a:schemeClr val="tx1"/>
                </a:solidFill>
              </a:rPr>
              <a:t>Python</a:t>
            </a:r>
            <a:r>
              <a:rPr lang="en-US" sz="3000" dirty="0"/>
              <a:t>)</a:t>
            </a:r>
            <a:endParaRPr lang="en" sz="3000" dirty="0"/>
          </a:p>
        </p:txBody>
      </p:sp>
    </p:spTree>
    <p:extLst>
      <p:ext uri="{BB962C8B-B14F-4D97-AF65-F5344CB8AC3E}">
        <p14:creationId xmlns:p14="http://schemas.microsoft.com/office/powerpoint/2010/main" val="382888848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/>
        </p:nvSpPr>
        <p:spPr>
          <a:xfrm rot="5400000">
            <a:off x="4151277" y="1047078"/>
            <a:ext cx="425099" cy="21156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/>
          <p:nvPr/>
        </p:nvSpPr>
        <p:spPr>
          <a:xfrm rot="5400000">
            <a:off x="3540699" y="-1982675"/>
            <a:ext cx="1645800" cy="81912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/>
          <p:nvPr/>
        </p:nvSpPr>
        <p:spPr>
          <a:xfrm rot="5400000">
            <a:off x="3665266" y="-1362686"/>
            <a:ext cx="1397100" cy="6951599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/>
          <p:nvPr/>
        </p:nvSpPr>
        <p:spPr>
          <a:xfrm rot="5400000">
            <a:off x="3816429" y="-611095"/>
            <a:ext cx="1094400" cy="5447999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/>
          <p:nvPr/>
        </p:nvSpPr>
        <p:spPr>
          <a:xfrm rot="5400000">
            <a:off x="3943962" y="24191"/>
            <a:ext cx="839399" cy="41775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/>
          <p:nvPr/>
        </p:nvSpPr>
        <p:spPr>
          <a:xfrm rot="5400000">
            <a:off x="4057759" y="590436"/>
            <a:ext cx="611699" cy="3044999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 txBox="1"/>
          <p:nvPr/>
        </p:nvSpPr>
        <p:spPr>
          <a:xfrm>
            <a:off x="128200" y="186475"/>
            <a:ext cx="8839199" cy="509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200" dirty="0"/>
              <a:t>Suppose loss function is steep vertically but shallow horizontally:</a:t>
            </a:r>
          </a:p>
        </p:txBody>
      </p:sp>
      <p:sp>
        <p:nvSpPr>
          <p:cNvPr id="182" name="Shape 182"/>
          <p:cNvSpPr/>
          <p:nvPr/>
        </p:nvSpPr>
        <p:spPr>
          <a:xfrm>
            <a:off x="2450375" y="2660090"/>
            <a:ext cx="135299" cy="135299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4273650" y="1976727"/>
            <a:ext cx="240600" cy="240600"/>
          </a:xfrm>
          <a:prstGeom prst="smileyFace">
            <a:avLst>
              <a:gd name="adj" fmla="val 4653"/>
            </a:avLst>
          </a:prstGeom>
          <a:solidFill>
            <a:srgbClr val="F9CB9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 txBox="1"/>
          <p:nvPr/>
        </p:nvSpPr>
        <p:spPr>
          <a:xfrm>
            <a:off x="760200" y="3361775"/>
            <a:ext cx="7523099" cy="551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Q: What is the trajectory along which we converge towards the minimum with SGD?</a:t>
            </a:r>
          </a:p>
        </p:txBody>
      </p:sp>
      <p:cxnSp>
        <p:nvCxnSpPr>
          <p:cNvPr id="185" name="Shape 185"/>
          <p:cNvCxnSpPr/>
          <p:nvPr/>
        </p:nvCxnSpPr>
        <p:spPr>
          <a:xfrm>
            <a:off x="2592846" y="2727740"/>
            <a:ext cx="211199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86" name="Shape 186"/>
          <p:cNvCxnSpPr/>
          <p:nvPr/>
        </p:nvCxnSpPr>
        <p:spPr>
          <a:xfrm rot="10800000">
            <a:off x="2520391" y="1857417"/>
            <a:ext cx="0" cy="7938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3391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 rot="5400000">
            <a:off x="4151277" y="1047078"/>
            <a:ext cx="425099" cy="21156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/>
          <p:nvPr/>
        </p:nvSpPr>
        <p:spPr>
          <a:xfrm rot="5400000">
            <a:off x="3540699" y="-1982675"/>
            <a:ext cx="1645800" cy="81912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/>
          <p:nvPr/>
        </p:nvSpPr>
        <p:spPr>
          <a:xfrm rot="5400000">
            <a:off x="3665266" y="-1362686"/>
            <a:ext cx="1397100" cy="6951599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/>
          <p:nvPr/>
        </p:nvSpPr>
        <p:spPr>
          <a:xfrm rot="5400000">
            <a:off x="3816429" y="-611095"/>
            <a:ext cx="1094400" cy="5447999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/>
          <p:nvPr/>
        </p:nvSpPr>
        <p:spPr>
          <a:xfrm rot="5400000">
            <a:off x="3943962" y="24191"/>
            <a:ext cx="839399" cy="41775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/>
          <p:nvPr/>
        </p:nvSpPr>
        <p:spPr>
          <a:xfrm rot="5400000">
            <a:off x="4057759" y="590436"/>
            <a:ext cx="611699" cy="3044999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 txBox="1"/>
          <p:nvPr/>
        </p:nvSpPr>
        <p:spPr>
          <a:xfrm>
            <a:off x="128200" y="186475"/>
            <a:ext cx="8839199" cy="509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200" dirty="0"/>
              <a:t>Suppose loss function is steep vertically but shallow horizontally:</a:t>
            </a:r>
          </a:p>
        </p:txBody>
      </p:sp>
      <p:sp>
        <p:nvSpPr>
          <p:cNvPr id="199" name="Shape 199"/>
          <p:cNvSpPr/>
          <p:nvPr/>
        </p:nvSpPr>
        <p:spPr>
          <a:xfrm>
            <a:off x="2450375" y="2660090"/>
            <a:ext cx="135299" cy="135299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4273650" y="1976727"/>
            <a:ext cx="240600" cy="240600"/>
          </a:xfrm>
          <a:prstGeom prst="smileyFace">
            <a:avLst>
              <a:gd name="adj" fmla="val 4653"/>
            </a:avLst>
          </a:prstGeom>
          <a:solidFill>
            <a:srgbClr val="F9CB9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 txBox="1"/>
          <p:nvPr/>
        </p:nvSpPr>
        <p:spPr>
          <a:xfrm>
            <a:off x="760200" y="3361775"/>
            <a:ext cx="7523099" cy="13051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FF"/>
                </a:solidFill>
              </a:rPr>
              <a:t>Q: What is the trajectory along which we converge towards the minimum with SGD? </a:t>
            </a:r>
            <a:r>
              <a:rPr lang="en" sz="2400" dirty="0">
                <a:solidFill>
                  <a:srgbClr val="FF0000"/>
                </a:solidFill>
              </a:rPr>
              <a:t>Very slow progress along flat direction, jitter along steep one</a:t>
            </a:r>
          </a:p>
        </p:txBody>
      </p:sp>
      <p:sp>
        <p:nvSpPr>
          <p:cNvPr id="202" name="Shape 202"/>
          <p:cNvSpPr/>
          <p:nvPr/>
        </p:nvSpPr>
        <p:spPr>
          <a:xfrm>
            <a:off x="2538800" y="1463050"/>
            <a:ext cx="1879000" cy="1240700"/>
          </a:xfrm>
          <a:custGeom>
            <a:avLst/>
            <a:gdLst/>
            <a:ahLst/>
            <a:cxnLst/>
            <a:rect l="0" t="0" r="0" b="0"/>
            <a:pathLst>
              <a:path w="75160" h="49628" extrusionOk="0">
                <a:moveTo>
                  <a:pt x="0" y="48481"/>
                </a:moveTo>
                <a:lnTo>
                  <a:pt x="4303" y="0"/>
                </a:lnTo>
                <a:lnTo>
                  <a:pt x="7172" y="49628"/>
                </a:lnTo>
                <a:lnTo>
                  <a:pt x="10328" y="2581"/>
                </a:lnTo>
                <a:lnTo>
                  <a:pt x="13196" y="47046"/>
                </a:lnTo>
                <a:lnTo>
                  <a:pt x="14344" y="4876"/>
                </a:lnTo>
                <a:lnTo>
                  <a:pt x="18360" y="43604"/>
                </a:lnTo>
                <a:lnTo>
                  <a:pt x="19507" y="8606"/>
                </a:lnTo>
                <a:lnTo>
                  <a:pt x="22663" y="41022"/>
                </a:lnTo>
                <a:lnTo>
                  <a:pt x="25245" y="12622"/>
                </a:lnTo>
                <a:lnTo>
                  <a:pt x="27827" y="41022"/>
                </a:lnTo>
                <a:lnTo>
                  <a:pt x="31269" y="13483"/>
                </a:lnTo>
                <a:lnTo>
                  <a:pt x="34712" y="39875"/>
                </a:lnTo>
                <a:lnTo>
                  <a:pt x="37867" y="14630"/>
                </a:lnTo>
                <a:lnTo>
                  <a:pt x="39015" y="37293"/>
                </a:lnTo>
                <a:lnTo>
                  <a:pt x="43318" y="16925"/>
                </a:lnTo>
                <a:lnTo>
                  <a:pt x="45326" y="34711"/>
                </a:lnTo>
                <a:lnTo>
                  <a:pt x="47621" y="18072"/>
                </a:lnTo>
                <a:lnTo>
                  <a:pt x="48481" y="33277"/>
                </a:lnTo>
                <a:lnTo>
                  <a:pt x="51350" y="18072"/>
                </a:lnTo>
                <a:lnTo>
                  <a:pt x="53358" y="30982"/>
                </a:lnTo>
                <a:lnTo>
                  <a:pt x="55366" y="18359"/>
                </a:lnTo>
                <a:lnTo>
                  <a:pt x="56801" y="28974"/>
                </a:lnTo>
                <a:lnTo>
                  <a:pt x="58809" y="20081"/>
                </a:lnTo>
                <a:lnTo>
                  <a:pt x="61390" y="28687"/>
                </a:lnTo>
                <a:lnTo>
                  <a:pt x="62825" y="20941"/>
                </a:lnTo>
                <a:lnTo>
                  <a:pt x="65407" y="30408"/>
                </a:lnTo>
                <a:lnTo>
                  <a:pt x="67702" y="20941"/>
                </a:lnTo>
                <a:lnTo>
                  <a:pt x="69997" y="30408"/>
                </a:lnTo>
                <a:lnTo>
                  <a:pt x="71431" y="21515"/>
                </a:lnTo>
                <a:lnTo>
                  <a:pt x="72005" y="30408"/>
                </a:lnTo>
                <a:lnTo>
                  <a:pt x="75160" y="24957"/>
                </a:ln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313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Shape 1043"/>
          <p:cNvSpPr txBox="1"/>
          <p:nvPr/>
        </p:nvSpPr>
        <p:spPr>
          <a:xfrm>
            <a:off x="245097" y="857652"/>
            <a:ext cx="8607713" cy="4101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76200">
              <a:buSzPct val="100000"/>
            </a:pPr>
            <a:r>
              <a:rPr lang="en" sz="2200" dirty="0" err="1">
                <a:solidFill>
                  <a:srgbClr val="0000FF"/>
                </a:solidFill>
                <a:latin typeface="Courier"/>
                <a:cs typeface="Courier"/>
              </a:rPr>
              <a:t>def</a:t>
            </a:r>
            <a:r>
              <a:rPr lang="en" sz="2200" dirty="0">
                <a:latin typeface="Courier"/>
                <a:cs typeface="Courier"/>
              </a:rPr>
              <a:t> GD(W0, X, goal, </a:t>
            </a:r>
            <a:r>
              <a:rPr lang="en" sz="2200" dirty="0" err="1">
                <a:latin typeface="Courier"/>
                <a:cs typeface="Courier"/>
              </a:rPr>
              <a:t>learningRate</a:t>
            </a:r>
            <a:r>
              <a:rPr lang="en" sz="2200" dirty="0">
                <a:latin typeface="Courier"/>
                <a:cs typeface="Courier"/>
              </a:rPr>
              <a:t>, </a:t>
            </a:r>
            <a:r>
              <a:rPr lang="en" sz="2200" dirty="0">
                <a:solidFill>
                  <a:srgbClr val="FF0000"/>
                </a:solidFill>
                <a:latin typeface="Courier"/>
                <a:cs typeface="Courier"/>
              </a:rPr>
              <a:t>mu</a:t>
            </a:r>
            <a:r>
              <a:rPr lang="en" sz="2200" dirty="0">
                <a:latin typeface="Courier"/>
                <a:cs typeface="Courier"/>
              </a:rPr>
              <a:t>):</a:t>
            </a:r>
          </a:p>
          <a:p>
            <a:pPr marL="76200">
              <a:buSzPct val="100000"/>
            </a:pPr>
            <a:r>
              <a:rPr lang="en" sz="2200" dirty="0">
                <a:latin typeface="Courier"/>
                <a:cs typeface="Courier"/>
              </a:rPr>
              <a:t>   </a:t>
            </a:r>
            <a:r>
              <a:rPr lang="en" sz="2200" dirty="0" err="1">
                <a:latin typeface="Courier"/>
                <a:cs typeface="Courier"/>
              </a:rPr>
              <a:t>perfGoalNotMet</a:t>
            </a:r>
            <a:r>
              <a:rPr lang="en" sz="2200" dirty="0">
                <a:latin typeface="Courier"/>
                <a:cs typeface="Courier"/>
              </a:rPr>
              <a:t> = true</a:t>
            </a:r>
          </a:p>
          <a:p>
            <a:pPr marL="76200">
              <a:buSzPct val="100000"/>
            </a:pPr>
            <a:r>
              <a:rPr lang="en" sz="2200" dirty="0">
                <a:latin typeface="Courier"/>
                <a:cs typeface="Courier"/>
              </a:rPr>
              <a:t>   W = W0</a:t>
            </a:r>
          </a:p>
          <a:p>
            <a:pPr marL="76200">
              <a:buSzPct val="100000"/>
            </a:pPr>
            <a:r>
              <a:rPr lang="en" sz="2200" dirty="0">
                <a:solidFill>
                  <a:srgbClr val="FF0000"/>
                </a:solidFill>
                <a:latin typeface="Courier"/>
                <a:cs typeface="Courier"/>
              </a:rPr>
              <a:t>   V = 0</a:t>
            </a:r>
          </a:p>
          <a:p>
            <a:pPr marL="76200">
              <a:buSzPct val="100000"/>
            </a:pPr>
            <a:r>
              <a:rPr lang="en" sz="2200">
                <a:solidFill>
                  <a:srgbClr val="0000FF"/>
                </a:solidFill>
                <a:latin typeface="Courier"/>
                <a:cs typeface="Courier"/>
              </a:rPr>
              <a:t>   while</a:t>
            </a:r>
            <a:r>
              <a:rPr lang="en" sz="2200">
                <a:latin typeface="Courier"/>
                <a:cs typeface="Courier"/>
              </a:rPr>
              <a:t> </a:t>
            </a:r>
            <a:r>
              <a:rPr lang="en" sz="2200" dirty="0" err="1">
                <a:latin typeface="Courier"/>
                <a:cs typeface="Courier"/>
              </a:rPr>
              <a:t>perfGoalNotMet</a:t>
            </a:r>
            <a:r>
              <a:rPr lang="en" sz="2200" dirty="0">
                <a:latin typeface="Courier"/>
                <a:cs typeface="Courier"/>
              </a:rPr>
              <a:t>:</a:t>
            </a:r>
          </a:p>
          <a:p>
            <a:pPr marL="76200">
              <a:buSzPct val="100000"/>
            </a:pPr>
            <a:r>
              <a:rPr lang="en" sz="2200" dirty="0">
                <a:latin typeface="Courier"/>
                <a:cs typeface="Courier"/>
              </a:rPr>
              <a:t>      gradient = </a:t>
            </a:r>
            <a:r>
              <a:rPr lang="en" sz="2200" dirty="0" err="1">
                <a:latin typeface="Courier"/>
                <a:cs typeface="Courier"/>
              </a:rPr>
              <a:t>eval_gradient</a:t>
            </a:r>
            <a:r>
              <a:rPr lang="en" sz="2200" dirty="0">
                <a:latin typeface="Courier"/>
                <a:cs typeface="Courier"/>
              </a:rPr>
              <a:t>(X, W)</a:t>
            </a:r>
          </a:p>
          <a:p>
            <a:pPr marL="76200">
              <a:buSzPct val="100000"/>
            </a:pPr>
            <a:r>
              <a:rPr lang="en" sz="2200" dirty="0">
                <a:latin typeface="Courier"/>
                <a:cs typeface="Courier"/>
              </a:rPr>
              <a:t>      </a:t>
            </a:r>
            <a:r>
              <a:rPr lang="en" sz="2200" dirty="0" err="1">
                <a:latin typeface="Courier"/>
                <a:cs typeface="Courier"/>
              </a:rPr>
              <a:t>W_old</a:t>
            </a:r>
            <a:r>
              <a:rPr lang="en" sz="2200" dirty="0">
                <a:latin typeface="Courier"/>
                <a:cs typeface="Courier"/>
              </a:rPr>
              <a:t> = W</a:t>
            </a:r>
          </a:p>
          <a:p>
            <a:pPr marL="76200">
              <a:buSzPct val="100000"/>
            </a:pPr>
            <a:r>
              <a:rPr lang="en" sz="2200" dirty="0">
                <a:latin typeface="Courier"/>
                <a:cs typeface="Courier"/>
              </a:rPr>
              <a:t>      </a:t>
            </a:r>
            <a:r>
              <a:rPr lang="en" sz="2200" dirty="0">
                <a:solidFill>
                  <a:srgbClr val="FF0000"/>
                </a:solidFill>
                <a:latin typeface="Courier"/>
                <a:cs typeface="Courier"/>
              </a:rPr>
              <a:t>V = mu * V </a:t>
            </a:r>
            <a:r>
              <a:rPr lang="mr-IN" sz="2200" dirty="0">
                <a:solidFill>
                  <a:srgbClr val="FF0000"/>
                </a:solidFill>
                <a:latin typeface="Courier"/>
                <a:cs typeface="Courier"/>
              </a:rPr>
              <a:t>–</a:t>
            </a:r>
            <a:r>
              <a:rPr lang="en" sz="2200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" sz="2200" dirty="0" err="1">
                <a:solidFill>
                  <a:srgbClr val="FF0000"/>
                </a:solidFill>
                <a:latin typeface="Courier"/>
                <a:cs typeface="Courier"/>
              </a:rPr>
              <a:t>learningRate</a:t>
            </a:r>
            <a:r>
              <a:rPr lang="en" sz="2200" dirty="0">
                <a:solidFill>
                  <a:srgbClr val="FF0000"/>
                </a:solidFill>
                <a:latin typeface="Courier"/>
                <a:cs typeface="Courier"/>
              </a:rPr>
              <a:t> * gradient</a:t>
            </a:r>
          </a:p>
          <a:p>
            <a:pPr marL="76200">
              <a:buSzPct val="100000"/>
            </a:pPr>
            <a:r>
              <a:rPr lang="en" sz="2200" dirty="0">
                <a:solidFill>
                  <a:srgbClr val="FF0000"/>
                </a:solidFill>
                <a:latin typeface="Courier"/>
                <a:cs typeface="Courier"/>
              </a:rPr>
              <a:t>      W = W + V</a:t>
            </a:r>
          </a:p>
          <a:p>
            <a:pPr marL="76200">
              <a:buSzPct val="100000"/>
            </a:pPr>
            <a:endParaRPr lang="en" sz="2200" dirty="0">
              <a:latin typeface="Courier"/>
              <a:cs typeface="Courier"/>
            </a:endParaRPr>
          </a:p>
          <a:p>
            <a:pPr marL="76200">
              <a:buSzPct val="100000"/>
            </a:pPr>
            <a:r>
              <a:rPr lang="en" sz="2200" dirty="0">
                <a:latin typeface="Courier"/>
                <a:cs typeface="Courier"/>
              </a:rPr>
              <a:t>      </a:t>
            </a:r>
            <a:r>
              <a:rPr lang="en" sz="2200" dirty="0" err="1">
                <a:latin typeface="Courier"/>
                <a:cs typeface="Courier"/>
              </a:rPr>
              <a:t>perfGoalNotMet</a:t>
            </a:r>
            <a:r>
              <a:rPr lang="en" sz="2200" dirty="0">
                <a:latin typeface="Courier"/>
                <a:cs typeface="Courier"/>
              </a:rPr>
              <a:t> = sum(abs(W - </a:t>
            </a:r>
            <a:r>
              <a:rPr lang="en" sz="2200" dirty="0" err="1">
                <a:latin typeface="Courier"/>
                <a:cs typeface="Courier"/>
              </a:rPr>
              <a:t>W_old</a:t>
            </a:r>
            <a:r>
              <a:rPr lang="en" sz="2200" dirty="0">
                <a:latin typeface="Courier"/>
                <a:cs typeface="Courier"/>
              </a:rPr>
              <a:t>)) &gt; goal</a:t>
            </a:r>
          </a:p>
        </p:txBody>
      </p:sp>
      <p:sp>
        <p:nvSpPr>
          <p:cNvPr id="1040" name="Shape 1040"/>
          <p:cNvSpPr txBox="1"/>
          <p:nvPr/>
        </p:nvSpPr>
        <p:spPr>
          <a:xfrm>
            <a:off x="377210" y="92352"/>
            <a:ext cx="8475600" cy="76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000" dirty="0"/>
              <a:t>SGD with momentum (</a:t>
            </a:r>
            <a:r>
              <a:rPr lang="en-US" sz="3000" dirty="0">
                <a:solidFill>
                  <a:schemeClr val="tx1"/>
                </a:solidFill>
              </a:rPr>
              <a:t>Python</a:t>
            </a:r>
            <a:r>
              <a:rPr lang="en-US" sz="3000" dirty="0"/>
              <a:t>)</a:t>
            </a:r>
            <a:endParaRPr lang="en" sz="3000" dirty="0"/>
          </a:p>
        </p:txBody>
      </p:sp>
    </p:spTree>
    <p:extLst>
      <p:ext uri="{BB962C8B-B14F-4D97-AF65-F5344CB8AC3E}">
        <p14:creationId xmlns:p14="http://schemas.microsoft.com/office/powerpoint/2010/main" val="364518558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/>
        </p:nvSpPr>
        <p:spPr>
          <a:xfrm>
            <a:off x="85406" y="73200"/>
            <a:ext cx="8998500" cy="68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-US" sz="3000"/>
              <a:t>SGD with momentum</a:t>
            </a:r>
            <a:endParaRPr lang="en" sz="3000" dirty="0"/>
          </a:p>
        </p:txBody>
      </p:sp>
      <p:sp>
        <p:nvSpPr>
          <p:cNvPr id="9" name="Shape 224"/>
          <p:cNvSpPr txBox="1"/>
          <p:nvPr/>
        </p:nvSpPr>
        <p:spPr>
          <a:xfrm>
            <a:off x="64550" y="3591249"/>
            <a:ext cx="8971800" cy="11956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>
              <a:buClr>
                <a:srgbClr val="FF0000"/>
              </a:buClr>
              <a:buSzPct val="100000"/>
              <a:buChar char="-"/>
            </a:pPr>
            <a:r>
              <a:rPr lang="en" sz="2000" dirty="0">
                <a:solidFill>
                  <a:srgbClr val="FF0000"/>
                </a:solidFill>
              </a:rPr>
              <a:t>Allows a velocity to “build up” along shallow directions</a:t>
            </a:r>
          </a:p>
          <a:p>
            <a:pPr marL="457200" lvl="0" indent="-355600">
              <a:buClr>
                <a:srgbClr val="FF0000"/>
              </a:buClr>
              <a:buSzPct val="100000"/>
              <a:buChar char="-"/>
            </a:pPr>
            <a:r>
              <a:rPr lang="en" sz="2000" dirty="0">
                <a:solidFill>
                  <a:srgbClr val="FF0000"/>
                </a:solidFill>
              </a:rPr>
              <a:t>Velocity becomes damped in steep direction due to quickly changing sign</a:t>
            </a:r>
          </a:p>
        </p:txBody>
      </p:sp>
      <p:sp>
        <p:nvSpPr>
          <p:cNvPr id="10" name="Shape 225"/>
          <p:cNvSpPr/>
          <p:nvPr/>
        </p:nvSpPr>
        <p:spPr>
          <a:xfrm>
            <a:off x="2909652" y="1431775"/>
            <a:ext cx="1408799" cy="2060999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226"/>
          <p:cNvSpPr/>
          <p:nvPr/>
        </p:nvSpPr>
        <p:spPr>
          <a:xfrm>
            <a:off x="4455177" y="1830700"/>
            <a:ext cx="1641899" cy="11886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228"/>
          <p:cNvSpPr/>
          <p:nvPr/>
        </p:nvSpPr>
        <p:spPr>
          <a:xfrm>
            <a:off x="4124885" y="2593549"/>
            <a:ext cx="164999" cy="164999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229"/>
          <p:cNvSpPr/>
          <p:nvPr/>
        </p:nvSpPr>
        <p:spPr>
          <a:xfrm>
            <a:off x="5826373" y="2593500"/>
            <a:ext cx="164999" cy="164999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227"/>
          <p:cNvSpPr/>
          <p:nvPr/>
        </p:nvSpPr>
        <p:spPr>
          <a:xfrm>
            <a:off x="2769427" y="757575"/>
            <a:ext cx="3435299" cy="176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3" name="Shape 213"/>
          <p:cNvSpPr txBox="1"/>
          <p:nvPr/>
        </p:nvSpPr>
        <p:spPr>
          <a:xfrm>
            <a:off x="145500" y="965301"/>
            <a:ext cx="8998500" cy="13304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sz="1800" dirty="0">
                <a:solidFill>
                  <a:schemeClr val="dk1"/>
                </a:solidFill>
              </a:rPr>
              <a:t>- </a:t>
            </a:r>
            <a:r>
              <a:rPr lang="en" sz="1800" dirty="0">
                <a:solidFill>
                  <a:schemeClr val="dk1"/>
                </a:solidFill>
              </a:rPr>
              <a:t>Physical interpretation as ball rolling down the loss function + friction (mu coefficient)</a:t>
            </a:r>
          </a:p>
          <a:p>
            <a:pPr lvl="0"/>
            <a:r>
              <a:rPr lang="en" sz="1800" dirty="0"/>
              <a:t>- mu = usually ~0.5, 0.9, or 0.99 (</a:t>
            </a:r>
            <a:r>
              <a:rPr lang="en-US" sz="1800" dirty="0"/>
              <a:t>s</a:t>
            </a:r>
            <a:r>
              <a:rPr lang="en" sz="1800" dirty="0"/>
              <a:t>ometimes annealed over time, e.g. from 0.5 -&gt; 0.99)</a:t>
            </a:r>
          </a:p>
        </p:txBody>
      </p:sp>
    </p:spTree>
    <p:extLst>
      <p:ext uri="{BB962C8B-B14F-4D97-AF65-F5344CB8AC3E}">
        <p14:creationId xmlns:p14="http://schemas.microsoft.com/office/powerpoint/2010/main" val="334409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/>
        </p:nvSpPr>
        <p:spPr>
          <a:xfrm>
            <a:off x="284450" y="107325"/>
            <a:ext cx="8545281" cy="618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" sz="3000" dirty="0"/>
              <a:t>Computational Graph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1237" y="1267300"/>
            <a:ext cx="1495425" cy="4953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8" name="Shape 88"/>
          <p:cNvSpPr/>
          <p:nvPr/>
        </p:nvSpPr>
        <p:spPr>
          <a:xfrm>
            <a:off x="842975" y="1462950"/>
            <a:ext cx="375000" cy="9576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x</a:t>
            </a:r>
          </a:p>
        </p:txBody>
      </p:sp>
      <p:cxnSp>
        <p:nvCxnSpPr>
          <p:cNvPr id="89" name="Shape 89"/>
          <p:cNvCxnSpPr/>
          <p:nvPr/>
        </p:nvCxnSpPr>
        <p:spPr>
          <a:xfrm>
            <a:off x="1447000" y="1901800"/>
            <a:ext cx="592800" cy="3350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0" name="Shape 90"/>
          <p:cNvSpPr/>
          <p:nvPr/>
        </p:nvSpPr>
        <p:spPr>
          <a:xfrm>
            <a:off x="284450" y="2548900"/>
            <a:ext cx="933599" cy="9576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W</a:t>
            </a:r>
          </a:p>
        </p:txBody>
      </p:sp>
      <p:cxnSp>
        <p:nvCxnSpPr>
          <p:cNvPr id="91" name="Shape 91"/>
          <p:cNvCxnSpPr/>
          <p:nvPr/>
        </p:nvCxnSpPr>
        <p:spPr>
          <a:xfrm rot="10800000" flipH="1">
            <a:off x="1393462" y="2548049"/>
            <a:ext cx="678299" cy="518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2" name="Shape 92"/>
          <p:cNvSpPr/>
          <p:nvPr/>
        </p:nvSpPr>
        <p:spPr>
          <a:xfrm>
            <a:off x="2191450" y="2090525"/>
            <a:ext cx="622499" cy="622499"/>
          </a:xfrm>
          <a:prstGeom prst="ellipse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228600" rIns="91425" bIns="91425" anchor="ctr" anchorCtr="0">
            <a:noAutofit/>
          </a:bodyPr>
          <a:lstStyle/>
          <a:p>
            <a:pPr lvl="0" algn="ctr" rtl="0">
              <a:spcBef>
                <a:spcPts val="1200"/>
              </a:spcBef>
              <a:buNone/>
            </a:pPr>
            <a:r>
              <a:rPr lang="en" sz="3000"/>
              <a:t>*</a:t>
            </a:r>
          </a:p>
        </p:txBody>
      </p:sp>
      <p:cxnSp>
        <p:nvCxnSpPr>
          <p:cNvPr id="93" name="Shape 93"/>
          <p:cNvCxnSpPr/>
          <p:nvPr/>
        </p:nvCxnSpPr>
        <p:spPr>
          <a:xfrm>
            <a:off x="2942412" y="2401775"/>
            <a:ext cx="12464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94" name="Shape 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7425" y="1264261"/>
            <a:ext cx="4459824" cy="478125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95" name="Shape 95"/>
          <p:cNvSpPr/>
          <p:nvPr/>
        </p:nvSpPr>
        <p:spPr>
          <a:xfrm>
            <a:off x="4220059" y="2005469"/>
            <a:ext cx="798250" cy="811224"/>
          </a:xfrm>
          <a:prstGeom prst="ellipse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100"/>
              <a:t>Hinge loss</a:t>
            </a:r>
          </a:p>
        </p:txBody>
      </p:sp>
      <p:cxnSp>
        <p:nvCxnSpPr>
          <p:cNvPr id="96" name="Shape 96"/>
          <p:cNvCxnSpPr/>
          <p:nvPr/>
        </p:nvCxnSpPr>
        <p:spPr>
          <a:xfrm>
            <a:off x="5076637" y="2401775"/>
            <a:ext cx="8111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97" name="Shape 97"/>
          <p:cNvCxnSpPr>
            <a:endCxn id="98" idx="4"/>
          </p:cNvCxnSpPr>
          <p:nvPr/>
        </p:nvCxnSpPr>
        <p:spPr>
          <a:xfrm flipV="1">
            <a:off x="1455999" y="2604574"/>
            <a:ext cx="4766201" cy="7254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9" name="Shape 99"/>
          <p:cNvSpPr/>
          <p:nvPr/>
        </p:nvSpPr>
        <p:spPr>
          <a:xfrm>
            <a:off x="4447650" y="2984975"/>
            <a:ext cx="622499" cy="622499"/>
          </a:xfrm>
          <a:prstGeom prst="ellipse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R</a:t>
            </a:r>
          </a:p>
        </p:txBody>
      </p:sp>
      <p:pic>
        <p:nvPicPr>
          <p:cNvPr id="100" name="Shape 1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76200" y="3512572"/>
            <a:ext cx="811199" cy="405599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98" name="Shape 98"/>
          <p:cNvSpPr/>
          <p:nvPr/>
        </p:nvSpPr>
        <p:spPr>
          <a:xfrm>
            <a:off x="5987400" y="2198975"/>
            <a:ext cx="469600" cy="405599"/>
          </a:xfrm>
          <a:prstGeom prst="ellipse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+</a:t>
            </a:r>
          </a:p>
        </p:txBody>
      </p:sp>
      <p:cxnSp>
        <p:nvCxnSpPr>
          <p:cNvPr id="101" name="Shape 101"/>
          <p:cNvCxnSpPr/>
          <p:nvPr/>
        </p:nvCxnSpPr>
        <p:spPr>
          <a:xfrm>
            <a:off x="6508912" y="2401775"/>
            <a:ext cx="8111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2" name="Shape 102"/>
          <p:cNvSpPr txBox="1"/>
          <p:nvPr/>
        </p:nvSpPr>
        <p:spPr>
          <a:xfrm>
            <a:off x="7437250" y="2198975"/>
            <a:ext cx="326999" cy="26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L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3072800" y="2046043"/>
            <a:ext cx="1199099" cy="18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s</a:t>
            </a:r>
            <a:r>
              <a:rPr lang="en"/>
              <a:t> (scoruri)</a:t>
            </a:r>
          </a:p>
        </p:txBody>
      </p:sp>
    </p:spTree>
    <p:extLst>
      <p:ext uri="{BB962C8B-B14F-4D97-AF65-F5344CB8AC3E}">
        <p14:creationId xmlns:p14="http://schemas.microsoft.com/office/powerpoint/2010/main" val="219795441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Shape 235" descr="optim3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4167" y="943583"/>
            <a:ext cx="3636750" cy="362967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 txBox="1"/>
          <p:nvPr/>
        </p:nvSpPr>
        <p:spPr>
          <a:xfrm>
            <a:off x="186571" y="79405"/>
            <a:ext cx="8802154" cy="847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dirty="0">
                <a:solidFill>
                  <a:srgbClr val="FF0000"/>
                </a:solidFill>
              </a:rPr>
              <a:t>SGD </a:t>
            </a:r>
            <a:r>
              <a:rPr lang="en" sz="3000" dirty="0"/>
              <a:t>vs. </a:t>
            </a:r>
            <a:r>
              <a:rPr lang="en" sz="3000" dirty="0">
                <a:solidFill>
                  <a:srgbClr val="38761D"/>
                </a:solidFill>
              </a:rPr>
              <a:t>SGD with momentum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6468796" y="2371971"/>
            <a:ext cx="2705100" cy="202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rgbClr val="38761D"/>
                </a:solidFill>
              </a:rPr>
              <a:t>Notice momentum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dirty="0">
                <a:solidFill>
                  <a:srgbClr val="38761D"/>
                </a:solidFill>
              </a:rPr>
              <a:t>overshooting the target, but overall getting to the minimum much faster.</a:t>
            </a:r>
          </a:p>
        </p:txBody>
      </p:sp>
      <p:cxnSp>
        <p:nvCxnSpPr>
          <p:cNvPr id="238" name="Shape 238"/>
          <p:cNvCxnSpPr/>
          <p:nvPr/>
        </p:nvCxnSpPr>
        <p:spPr>
          <a:xfrm rot="10800000">
            <a:off x="4921196" y="2637246"/>
            <a:ext cx="1520399" cy="172199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372130640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 txBox="1"/>
          <p:nvPr/>
        </p:nvSpPr>
        <p:spPr>
          <a:xfrm>
            <a:off x="346625" y="239325"/>
            <a:ext cx="8607599" cy="46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SGD, SGD+Momentum, Adagrad, RMSProp, Adam all have </a:t>
            </a:r>
            <a:r>
              <a:rPr lang="en" sz="2400" b="1"/>
              <a:t>learning rate </a:t>
            </a:r>
            <a:r>
              <a:rPr lang="en" sz="2400"/>
              <a:t>as a hyperparameter.</a:t>
            </a:r>
          </a:p>
        </p:txBody>
      </p:sp>
      <p:pic>
        <p:nvPicPr>
          <p:cNvPr id="493" name="Shape 4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059" y="1215075"/>
            <a:ext cx="3415625" cy="308077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94" name="Shape 494"/>
          <p:cNvSpPr txBox="1"/>
          <p:nvPr/>
        </p:nvSpPr>
        <p:spPr>
          <a:xfrm>
            <a:off x="4483900" y="2589925"/>
            <a:ext cx="4316399" cy="140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Q: Which one of these learning rates is best to use?</a:t>
            </a:r>
          </a:p>
        </p:txBody>
      </p:sp>
    </p:spTree>
    <p:extLst>
      <p:ext uri="{BB962C8B-B14F-4D97-AF65-F5344CB8AC3E}">
        <p14:creationId xmlns:p14="http://schemas.microsoft.com/office/powerpoint/2010/main" val="223166483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/>
          <p:nvPr/>
        </p:nvSpPr>
        <p:spPr>
          <a:xfrm>
            <a:off x="346625" y="239325"/>
            <a:ext cx="8607599" cy="46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SGD, SGD+Momentum, Adagrad, RMSProp, Adam all have </a:t>
            </a:r>
            <a:r>
              <a:rPr lang="en" sz="2400" b="1"/>
              <a:t>learning rate </a:t>
            </a:r>
            <a:r>
              <a:rPr lang="en" sz="2400"/>
              <a:t>as a hyperparameter.</a:t>
            </a:r>
          </a:p>
        </p:txBody>
      </p:sp>
      <p:pic>
        <p:nvPicPr>
          <p:cNvPr id="501" name="Shape 5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059" y="1215075"/>
            <a:ext cx="3415625" cy="308077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02" name="Shape 502"/>
          <p:cNvSpPr txBox="1"/>
          <p:nvPr/>
        </p:nvSpPr>
        <p:spPr>
          <a:xfrm>
            <a:off x="4250150" y="1394700"/>
            <a:ext cx="4703999" cy="286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b="1"/>
              <a:t>=&gt; Learning rate decay over time!</a:t>
            </a:r>
          </a:p>
        </p:txBody>
      </p:sp>
      <p:sp>
        <p:nvSpPr>
          <p:cNvPr id="503" name="Shape 503"/>
          <p:cNvSpPr txBox="1"/>
          <p:nvPr/>
        </p:nvSpPr>
        <p:spPr>
          <a:xfrm>
            <a:off x="4316575" y="1873375"/>
            <a:ext cx="4703999" cy="250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/>
              <a:t>step decay: 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e.g. decay learning rate by half every few epochs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r>
              <a:rPr lang="en" b="1" dirty="0"/>
              <a:t>exponential decay:</a:t>
            </a:r>
          </a:p>
          <a:p>
            <a:pPr lvl="0" rtl="0">
              <a:spcBef>
                <a:spcPts val="0"/>
              </a:spcBef>
              <a:buNone/>
            </a:pPr>
            <a:endParaRPr b="1" dirty="0"/>
          </a:p>
          <a:p>
            <a:pPr lvl="0" rtl="0">
              <a:spcBef>
                <a:spcPts val="0"/>
              </a:spcBef>
              <a:buNone/>
            </a:pPr>
            <a:endParaRPr b="1" dirty="0"/>
          </a:p>
          <a:p>
            <a:pPr lvl="0" rtl="0">
              <a:spcBef>
                <a:spcPts val="0"/>
              </a:spcBef>
              <a:buNone/>
            </a:pPr>
            <a:endParaRPr b="1" dirty="0"/>
          </a:p>
          <a:p>
            <a:pPr lvl="0">
              <a:spcBef>
                <a:spcPts val="0"/>
              </a:spcBef>
              <a:buNone/>
            </a:pPr>
            <a:r>
              <a:rPr lang="en" b="1" dirty="0"/>
              <a:t>1/t decay:</a:t>
            </a:r>
          </a:p>
        </p:txBody>
      </p:sp>
      <p:pic>
        <p:nvPicPr>
          <p:cNvPr id="504" name="Shape 5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3237" y="3073849"/>
            <a:ext cx="1362075" cy="35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Shape 50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73237" y="3903150"/>
            <a:ext cx="1933575" cy="34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097414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 txBox="1"/>
          <p:nvPr/>
        </p:nvSpPr>
        <p:spPr>
          <a:xfrm>
            <a:off x="559501" y="893101"/>
            <a:ext cx="8024999" cy="335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000" b="1" dirty="0"/>
          </a:p>
          <a:p>
            <a:pPr lvl="0" algn="ctr" rtl="0">
              <a:spcBef>
                <a:spcPts val="0"/>
              </a:spcBef>
              <a:buNone/>
            </a:pPr>
            <a:endParaRPr sz="4800" dirty="0"/>
          </a:p>
          <a:p>
            <a:pPr lvl="0" algn="ctr" rtl="0">
              <a:spcBef>
                <a:spcPts val="0"/>
              </a:spcBef>
              <a:buNone/>
            </a:pPr>
            <a:r>
              <a:rPr lang="en" sz="4800" dirty="0"/>
              <a:t>Evaluation: </a:t>
            </a:r>
            <a:endParaRPr lang="en-US" sz="4800" dirty="0"/>
          </a:p>
          <a:p>
            <a:pPr lvl="0" algn="ctr" rtl="0">
              <a:spcBef>
                <a:spcPts val="0"/>
              </a:spcBef>
              <a:buNone/>
            </a:pPr>
            <a:r>
              <a:rPr lang="en" sz="3000" dirty="0"/>
              <a:t>Model Ensembles</a:t>
            </a:r>
          </a:p>
        </p:txBody>
      </p:sp>
    </p:spTree>
    <p:extLst>
      <p:ext uri="{BB962C8B-B14F-4D97-AF65-F5344CB8AC3E}">
        <p14:creationId xmlns:p14="http://schemas.microsoft.com/office/powerpoint/2010/main" val="306128263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 txBox="1"/>
          <p:nvPr/>
        </p:nvSpPr>
        <p:spPr>
          <a:xfrm>
            <a:off x="695925" y="929825"/>
            <a:ext cx="7364399" cy="221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SzPct val="100000"/>
              <a:buAutoNum type="arabicPeriod"/>
            </a:pPr>
            <a:r>
              <a:rPr lang="en" sz="3000"/>
              <a:t>Train multiple independent models</a:t>
            </a:r>
          </a:p>
          <a:p>
            <a:pPr marL="457200" lvl="0" indent="-419100" rtl="0">
              <a:spcBef>
                <a:spcPts val="0"/>
              </a:spcBef>
              <a:buSzPct val="100000"/>
              <a:buAutoNum type="arabicPeriod"/>
            </a:pPr>
            <a:r>
              <a:rPr lang="en" sz="3000"/>
              <a:t>At test time average their results</a:t>
            </a:r>
          </a:p>
          <a:p>
            <a:pPr lvl="0" rtl="0">
              <a:spcBef>
                <a:spcPts val="0"/>
              </a:spcBef>
              <a:buNone/>
            </a:pPr>
            <a:endParaRPr sz="3000"/>
          </a:p>
          <a:p>
            <a:pPr lvl="0">
              <a:spcBef>
                <a:spcPts val="0"/>
              </a:spcBef>
              <a:buNone/>
            </a:pPr>
            <a:r>
              <a:rPr lang="en" sz="3000"/>
              <a:t>Enjoy 2% extra performance</a:t>
            </a:r>
          </a:p>
        </p:txBody>
      </p:sp>
      <p:sp>
        <p:nvSpPr>
          <p:cNvPr id="3" name="Shape 1040">
            <a:extLst>
              <a:ext uri="{FF2B5EF4-FFF2-40B4-BE49-F238E27FC236}">
                <a16:creationId xmlns:a16="http://schemas.microsoft.com/office/drawing/2014/main" id="{01E38A1D-8743-274C-9C84-982EDB86CCC4}"/>
              </a:ext>
            </a:extLst>
          </p:cNvPr>
          <p:cNvSpPr txBox="1"/>
          <p:nvPr/>
        </p:nvSpPr>
        <p:spPr>
          <a:xfrm>
            <a:off x="377210" y="92352"/>
            <a:ext cx="8475600" cy="76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200" dirty="0"/>
              <a:t>Model Ensembles</a:t>
            </a:r>
            <a:endParaRPr lang="en" sz="3200" dirty="0"/>
          </a:p>
        </p:txBody>
      </p:sp>
    </p:spTree>
    <p:extLst>
      <p:ext uri="{BB962C8B-B14F-4D97-AF65-F5344CB8AC3E}">
        <p14:creationId xmlns:p14="http://schemas.microsoft.com/office/powerpoint/2010/main" val="125458874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Shape 572"/>
          <p:cNvSpPr txBox="1"/>
          <p:nvPr/>
        </p:nvSpPr>
        <p:spPr>
          <a:xfrm>
            <a:off x="713575" y="396425"/>
            <a:ext cx="7893000" cy="338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dirty="0"/>
              <a:t>Tips &amp; Tricks</a:t>
            </a:r>
          </a:p>
          <a:p>
            <a:pPr lvl="0" rtl="0">
              <a:spcBef>
                <a:spcPts val="0"/>
              </a:spcBef>
              <a:buNone/>
            </a:pPr>
            <a:endParaRPr sz="2400" dirty="0"/>
          </a:p>
          <a:p>
            <a:pPr marL="457200" lvl="0" indent="-3810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400" dirty="0"/>
              <a:t>Can also get a small boost from averaging multiple model checkpoints of a single model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400" dirty="0"/>
              <a:t>Keep track of (and use at test time) a running average parameter vector</a:t>
            </a:r>
          </a:p>
        </p:txBody>
      </p:sp>
    </p:spTree>
    <p:extLst>
      <p:ext uri="{BB962C8B-B14F-4D97-AF65-F5344CB8AC3E}">
        <p14:creationId xmlns:p14="http://schemas.microsoft.com/office/powerpoint/2010/main" val="97152715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/>
          <p:nvPr/>
        </p:nvSpPr>
        <p:spPr>
          <a:xfrm>
            <a:off x="559501" y="893101"/>
            <a:ext cx="8024999" cy="335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3000" b="1" dirty="0"/>
          </a:p>
          <a:p>
            <a:pPr lvl="0" rtl="0">
              <a:spcBef>
                <a:spcPts val="0"/>
              </a:spcBef>
              <a:buNone/>
            </a:pPr>
            <a:endParaRPr sz="4800" dirty="0"/>
          </a:p>
          <a:p>
            <a:pPr lvl="0" algn="ctr" rtl="0">
              <a:spcBef>
                <a:spcPts val="0"/>
              </a:spcBef>
              <a:buNone/>
            </a:pPr>
            <a:r>
              <a:rPr lang="en" sz="4800" dirty="0"/>
              <a:t>Regularization </a:t>
            </a:r>
            <a:r>
              <a:rPr lang="en-US" sz="4800" dirty="0"/>
              <a:t>with</a:t>
            </a:r>
            <a:endParaRPr lang="en-US" sz="4800" b="1" dirty="0"/>
          </a:p>
          <a:p>
            <a:pPr lvl="0" algn="ctr" rtl="0">
              <a:spcBef>
                <a:spcPts val="0"/>
              </a:spcBef>
              <a:buNone/>
            </a:pPr>
            <a:r>
              <a:rPr lang="en" sz="4800" b="1" dirty="0"/>
              <a:t>Dropout</a:t>
            </a:r>
          </a:p>
        </p:txBody>
      </p:sp>
    </p:spTree>
    <p:extLst>
      <p:ext uri="{BB962C8B-B14F-4D97-AF65-F5344CB8AC3E}">
        <p14:creationId xmlns:p14="http://schemas.microsoft.com/office/powerpoint/2010/main" val="411899774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Shape 586"/>
          <p:cNvSpPr txBox="1"/>
          <p:nvPr/>
        </p:nvSpPr>
        <p:spPr>
          <a:xfrm>
            <a:off x="173150" y="39500"/>
            <a:ext cx="8864999" cy="115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Regularization: </a:t>
            </a:r>
            <a:r>
              <a:rPr lang="en" sz="3000" b="1"/>
              <a:t>Dropout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“randomly set some neurons to zero in the forward pass”</a:t>
            </a:r>
          </a:p>
        </p:txBody>
      </p:sp>
      <p:pic>
        <p:nvPicPr>
          <p:cNvPr id="587" name="Shape 5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525" y="1284275"/>
            <a:ext cx="5848350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Shape 588"/>
          <p:cNvSpPr txBox="1"/>
          <p:nvPr/>
        </p:nvSpPr>
        <p:spPr>
          <a:xfrm>
            <a:off x="6809550" y="4471853"/>
            <a:ext cx="2124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0000FF"/>
                </a:solidFill>
              </a:rPr>
              <a:t>[Srivastava et al., 2014]</a:t>
            </a:r>
          </a:p>
        </p:txBody>
      </p:sp>
    </p:spTree>
    <p:extLst>
      <p:ext uri="{BB962C8B-B14F-4D97-AF65-F5344CB8AC3E}">
        <p14:creationId xmlns:p14="http://schemas.microsoft.com/office/powerpoint/2010/main" val="401643611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" name="Shape 6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825" y="1529424"/>
            <a:ext cx="2421050" cy="2769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Shape 612"/>
          <p:cNvSpPr txBox="1"/>
          <p:nvPr/>
        </p:nvSpPr>
        <p:spPr>
          <a:xfrm>
            <a:off x="3100850" y="1524000"/>
            <a:ext cx="5866800" cy="51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Forces the network to have a redundant representation.</a:t>
            </a:r>
          </a:p>
        </p:txBody>
      </p:sp>
      <p:sp>
        <p:nvSpPr>
          <p:cNvPr id="613" name="Shape 613"/>
          <p:cNvSpPr/>
          <p:nvPr/>
        </p:nvSpPr>
        <p:spPr>
          <a:xfrm>
            <a:off x="3787975" y="2131850"/>
            <a:ext cx="393600" cy="393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4" name="Shape 614"/>
          <p:cNvSpPr/>
          <p:nvPr/>
        </p:nvSpPr>
        <p:spPr>
          <a:xfrm>
            <a:off x="3787975" y="2563450"/>
            <a:ext cx="393600" cy="393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5" name="Shape 615"/>
          <p:cNvSpPr/>
          <p:nvPr/>
        </p:nvSpPr>
        <p:spPr>
          <a:xfrm>
            <a:off x="3787975" y="2995050"/>
            <a:ext cx="393600" cy="393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6" name="Shape 616"/>
          <p:cNvSpPr/>
          <p:nvPr/>
        </p:nvSpPr>
        <p:spPr>
          <a:xfrm>
            <a:off x="3787975" y="3441662"/>
            <a:ext cx="393600" cy="393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7" name="Shape 617"/>
          <p:cNvSpPr/>
          <p:nvPr/>
        </p:nvSpPr>
        <p:spPr>
          <a:xfrm>
            <a:off x="3787975" y="3870087"/>
            <a:ext cx="393600" cy="393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18" name="Shape 618"/>
          <p:cNvCxnSpPr>
            <a:stCxn id="613" idx="6"/>
          </p:cNvCxnSpPr>
          <p:nvPr/>
        </p:nvCxnSpPr>
        <p:spPr>
          <a:xfrm>
            <a:off x="4181575" y="2328650"/>
            <a:ext cx="707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19" name="Shape 619"/>
          <p:cNvCxnSpPr/>
          <p:nvPr/>
        </p:nvCxnSpPr>
        <p:spPr>
          <a:xfrm>
            <a:off x="4218150" y="2760250"/>
            <a:ext cx="7076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20" name="Shape 620"/>
          <p:cNvCxnSpPr/>
          <p:nvPr/>
        </p:nvCxnSpPr>
        <p:spPr>
          <a:xfrm>
            <a:off x="4181575" y="3191850"/>
            <a:ext cx="7076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21" name="Shape 621"/>
          <p:cNvCxnSpPr/>
          <p:nvPr/>
        </p:nvCxnSpPr>
        <p:spPr>
          <a:xfrm>
            <a:off x="4181575" y="3638475"/>
            <a:ext cx="7076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22" name="Shape 622"/>
          <p:cNvCxnSpPr/>
          <p:nvPr/>
        </p:nvCxnSpPr>
        <p:spPr>
          <a:xfrm>
            <a:off x="4181575" y="4066900"/>
            <a:ext cx="7076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23" name="Shape 623"/>
          <p:cNvSpPr txBox="1"/>
          <p:nvPr/>
        </p:nvSpPr>
        <p:spPr>
          <a:xfrm>
            <a:off x="5038900" y="2090875"/>
            <a:ext cx="1321499" cy="28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has an ear</a:t>
            </a:r>
          </a:p>
        </p:txBody>
      </p:sp>
      <p:sp>
        <p:nvSpPr>
          <p:cNvPr id="624" name="Shape 624"/>
          <p:cNvSpPr txBox="1"/>
          <p:nvPr/>
        </p:nvSpPr>
        <p:spPr>
          <a:xfrm>
            <a:off x="5038900" y="2522197"/>
            <a:ext cx="1321499" cy="28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has a tail</a:t>
            </a:r>
          </a:p>
        </p:txBody>
      </p:sp>
      <p:sp>
        <p:nvSpPr>
          <p:cNvPr id="625" name="Shape 625"/>
          <p:cNvSpPr txBox="1"/>
          <p:nvPr/>
        </p:nvSpPr>
        <p:spPr>
          <a:xfrm>
            <a:off x="5038900" y="2962145"/>
            <a:ext cx="1735499" cy="28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rgbClr val="0000FF"/>
                </a:solidFill>
              </a:rPr>
              <a:t>is furry</a:t>
            </a:r>
          </a:p>
        </p:txBody>
      </p:sp>
      <p:sp>
        <p:nvSpPr>
          <p:cNvPr id="626" name="Shape 626"/>
          <p:cNvSpPr txBox="1"/>
          <p:nvPr/>
        </p:nvSpPr>
        <p:spPr>
          <a:xfrm>
            <a:off x="5038900" y="3393467"/>
            <a:ext cx="1735499" cy="28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has claws</a:t>
            </a:r>
          </a:p>
        </p:txBody>
      </p:sp>
      <p:sp>
        <p:nvSpPr>
          <p:cNvPr id="627" name="Shape 627"/>
          <p:cNvSpPr txBox="1"/>
          <p:nvPr/>
        </p:nvSpPr>
        <p:spPr>
          <a:xfrm>
            <a:off x="5038900" y="3800345"/>
            <a:ext cx="2191799" cy="28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rgbClr val="0000FF"/>
                </a:solidFill>
              </a:rPr>
              <a:t>mischievous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rgbClr val="0000FF"/>
                </a:solidFill>
              </a:rPr>
              <a:t>look</a:t>
            </a:r>
          </a:p>
        </p:txBody>
      </p:sp>
      <p:cxnSp>
        <p:nvCxnSpPr>
          <p:cNvPr id="628" name="Shape 628"/>
          <p:cNvCxnSpPr/>
          <p:nvPr/>
        </p:nvCxnSpPr>
        <p:spPr>
          <a:xfrm>
            <a:off x="7329300" y="2325650"/>
            <a:ext cx="949500" cy="5990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29" name="Shape 629"/>
          <p:cNvCxnSpPr/>
          <p:nvPr/>
        </p:nvCxnSpPr>
        <p:spPr>
          <a:xfrm>
            <a:off x="7355725" y="2757290"/>
            <a:ext cx="852600" cy="317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30" name="Shape 630"/>
          <p:cNvCxnSpPr/>
          <p:nvPr/>
        </p:nvCxnSpPr>
        <p:spPr>
          <a:xfrm>
            <a:off x="7311675" y="3188956"/>
            <a:ext cx="826499" cy="794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31" name="Shape 631"/>
          <p:cNvCxnSpPr/>
          <p:nvPr/>
        </p:nvCxnSpPr>
        <p:spPr>
          <a:xfrm rot="10800000" flipH="1">
            <a:off x="7320475" y="3453415"/>
            <a:ext cx="843900" cy="1847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32" name="Shape 632"/>
          <p:cNvCxnSpPr/>
          <p:nvPr/>
        </p:nvCxnSpPr>
        <p:spPr>
          <a:xfrm rot="10800000" flipH="1">
            <a:off x="7320475" y="3673265"/>
            <a:ext cx="861600" cy="396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33" name="Shape 633"/>
          <p:cNvSpPr txBox="1"/>
          <p:nvPr/>
        </p:nvSpPr>
        <p:spPr>
          <a:xfrm>
            <a:off x="8241325" y="2981150"/>
            <a:ext cx="902675" cy="7746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cat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score</a:t>
            </a:r>
          </a:p>
        </p:txBody>
      </p:sp>
      <p:cxnSp>
        <p:nvCxnSpPr>
          <p:cNvPr id="634" name="Shape 634"/>
          <p:cNvCxnSpPr/>
          <p:nvPr/>
        </p:nvCxnSpPr>
        <p:spPr>
          <a:xfrm>
            <a:off x="6619975" y="2328650"/>
            <a:ext cx="7076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35" name="Shape 635"/>
          <p:cNvCxnSpPr/>
          <p:nvPr/>
        </p:nvCxnSpPr>
        <p:spPr>
          <a:xfrm>
            <a:off x="6656550" y="2760250"/>
            <a:ext cx="7076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36" name="Shape 636"/>
          <p:cNvCxnSpPr/>
          <p:nvPr/>
        </p:nvCxnSpPr>
        <p:spPr>
          <a:xfrm>
            <a:off x="6619975" y="3191850"/>
            <a:ext cx="7076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37" name="Shape 637"/>
          <p:cNvCxnSpPr/>
          <p:nvPr/>
        </p:nvCxnSpPr>
        <p:spPr>
          <a:xfrm>
            <a:off x="6619975" y="3638475"/>
            <a:ext cx="7076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38" name="Shape 638"/>
          <p:cNvCxnSpPr/>
          <p:nvPr/>
        </p:nvCxnSpPr>
        <p:spPr>
          <a:xfrm>
            <a:off x="6619975" y="4066900"/>
            <a:ext cx="7076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39" name="Shape 639"/>
          <p:cNvSpPr txBox="1"/>
          <p:nvPr/>
        </p:nvSpPr>
        <p:spPr>
          <a:xfrm>
            <a:off x="6752825" y="2124512"/>
            <a:ext cx="4403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40" name="Shape 640"/>
          <p:cNvSpPr txBox="1"/>
          <p:nvPr/>
        </p:nvSpPr>
        <p:spPr>
          <a:xfrm>
            <a:off x="6781390" y="2952256"/>
            <a:ext cx="4403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41" name="Shape 641"/>
          <p:cNvSpPr txBox="1"/>
          <p:nvPr/>
        </p:nvSpPr>
        <p:spPr>
          <a:xfrm>
            <a:off x="6790200" y="3836474"/>
            <a:ext cx="4403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42" name="Shape 642"/>
          <p:cNvSpPr txBox="1"/>
          <p:nvPr/>
        </p:nvSpPr>
        <p:spPr>
          <a:xfrm>
            <a:off x="370000" y="246650"/>
            <a:ext cx="8659499" cy="75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Waaaait a second…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How could this possibly be a good idea?</a:t>
            </a:r>
          </a:p>
        </p:txBody>
      </p:sp>
    </p:spTree>
    <p:extLst>
      <p:ext uri="{BB962C8B-B14F-4D97-AF65-F5344CB8AC3E}">
        <p14:creationId xmlns:p14="http://schemas.microsoft.com/office/powerpoint/2010/main" val="234730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2" grpId="0"/>
      <p:bldP spid="613" grpId="0" animBg="1"/>
      <p:bldP spid="614" grpId="0" animBg="1"/>
      <p:bldP spid="615" grpId="0" animBg="1"/>
      <p:bldP spid="616" grpId="0" animBg="1"/>
      <p:bldP spid="617" grpId="0" animBg="1"/>
      <p:bldP spid="623" grpId="0"/>
      <p:bldP spid="624" grpId="0"/>
      <p:bldP spid="625" grpId="0"/>
      <p:bldP spid="626" grpId="0"/>
      <p:bldP spid="627" grpId="0"/>
      <p:bldP spid="633" grpId="0"/>
      <p:bldP spid="639" grpId="0"/>
      <p:bldP spid="640" grpId="0"/>
      <p:bldP spid="641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" name="Shape 6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825" y="1529424"/>
            <a:ext cx="2421050" cy="2769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Shape 649"/>
          <p:cNvSpPr txBox="1"/>
          <p:nvPr/>
        </p:nvSpPr>
        <p:spPr>
          <a:xfrm>
            <a:off x="3562709" y="1662300"/>
            <a:ext cx="5352165" cy="276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FF"/>
                </a:solidFill>
              </a:rPr>
              <a:t>Another interpretation: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0000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FF"/>
                </a:solidFill>
              </a:rPr>
              <a:t>Dropout is training a large ensemble of models (that share parameters).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0000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FF"/>
                </a:solidFill>
              </a:rPr>
              <a:t>Each binary mask is one model, gets trained on only ~one datapoint.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0000FF"/>
              </a:solidFill>
            </a:endParaRPr>
          </a:p>
        </p:txBody>
      </p:sp>
      <p:sp>
        <p:nvSpPr>
          <p:cNvPr id="650" name="Shape 650"/>
          <p:cNvSpPr txBox="1"/>
          <p:nvPr/>
        </p:nvSpPr>
        <p:spPr>
          <a:xfrm>
            <a:off x="370000" y="246650"/>
            <a:ext cx="8659499" cy="75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Waaaait a second…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How could this possibly be a good idea?</a:t>
            </a:r>
          </a:p>
        </p:txBody>
      </p:sp>
    </p:spTree>
    <p:extLst>
      <p:ext uri="{BB962C8B-B14F-4D97-AF65-F5344CB8AC3E}">
        <p14:creationId xmlns:p14="http://schemas.microsoft.com/office/powerpoint/2010/main" val="32331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/>
          <p:nvPr/>
        </p:nvSpPr>
        <p:spPr>
          <a:xfrm>
            <a:off x="100600" y="2498150"/>
            <a:ext cx="4166100" cy="785399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3" name="Shape 393"/>
          <p:cNvSpPr/>
          <p:nvPr/>
        </p:nvSpPr>
        <p:spPr>
          <a:xfrm>
            <a:off x="90099" y="1590575"/>
            <a:ext cx="4166100" cy="78539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95" name="Shape 3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550" y="308625"/>
            <a:ext cx="2847975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Shape 3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5950" y="154675"/>
            <a:ext cx="4510700" cy="205672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97" name="Shape 397"/>
          <p:cNvSpPr txBox="1"/>
          <p:nvPr/>
        </p:nvSpPr>
        <p:spPr>
          <a:xfrm>
            <a:off x="258925" y="781150"/>
            <a:ext cx="3622499" cy="59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38761D"/>
                </a:solidFill>
              </a:rPr>
              <a:t>e.g. x = -2, y = 5, z = -4</a:t>
            </a:r>
          </a:p>
        </p:txBody>
      </p:sp>
      <p:pic>
        <p:nvPicPr>
          <p:cNvPr id="398" name="Shape 3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7187" y="1769750"/>
            <a:ext cx="1409700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Shape 39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00" y="2663625"/>
            <a:ext cx="942975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Shape 40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00575" y="2596950"/>
            <a:ext cx="2047875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Shape 40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71037" y="1655450"/>
            <a:ext cx="2085975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Shape 402"/>
          <p:cNvSpPr txBox="1"/>
          <p:nvPr/>
        </p:nvSpPr>
        <p:spPr>
          <a:xfrm>
            <a:off x="350275" y="3678350"/>
            <a:ext cx="4117200" cy="50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vrem: </a:t>
            </a:r>
          </a:p>
        </p:txBody>
      </p:sp>
      <p:pic>
        <p:nvPicPr>
          <p:cNvPr id="403" name="Shape 40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28600" y="3621425"/>
            <a:ext cx="1609920" cy="619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4" name="Shape 404"/>
          <p:cNvCxnSpPr/>
          <p:nvPr/>
        </p:nvCxnSpPr>
        <p:spPr>
          <a:xfrm rot="10800000">
            <a:off x="5077050" y="587700"/>
            <a:ext cx="3378900" cy="184830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407" name="Shape 407"/>
          <p:cNvPicPr preferRelativeResize="0"/>
          <p:nvPr/>
        </p:nvPicPr>
        <p:blipFill rotWithShape="1">
          <a:blip r:embed="rId9">
            <a:alphaModFix/>
          </a:blip>
          <a:srcRect r="73509"/>
          <a:stretch/>
        </p:blipFill>
        <p:spPr>
          <a:xfrm>
            <a:off x="8262701" y="2436000"/>
            <a:ext cx="426475" cy="619200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408" name="Shape 40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455625" y="3155429"/>
            <a:ext cx="1956899" cy="747179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9" name="Shape 361"/>
          <p:cNvSpPr txBox="1"/>
          <p:nvPr/>
        </p:nvSpPr>
        <p:spPr>
          <a:xfrm>
            <a:off x="4924611" y="2601413"/>
            <a:ext cx="3023881" cy="3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" sz="2400" dirty="0">
                <a:solidFill>
                  <a:srgbClr val="38761D"/>
                </a:solidFill>
              </a:rPr>
              <a:t>Chain rule:</a:t>
            </a:r>
          </a:p>
        </p:txBody>
      </p:sp>
    </p:spTree>
    <p:extLst>
      <p:ext uri="{BB962C8B-B14F-4D97-AF65-F5344CB8AC3E}">
        <p14:creationId xmlns:p14="http://schemas.microsoft.com/office/powerpoint/2010/main" val="290472412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Shape 656"/>
          <p:cNvSpPr txBox="1"/>
          <p:nvPr/>
        </p:nvSpPr>
        <p:spPr>
          <a:xfrm>
            <a:off x="405225" y="114525"/>
            <a:ext cx="8368949" cy="61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 dirty="0"/>
              <a:t>At test time….</a:t>
            </a:r>
          </a:p>
        </p:txBody>
      </p:sp>
      <p:pic>
        <p:nvPicPr>
          <p:cNvPr id="657" name="Shape 6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225" y="1257474"/>
            <a:ext cx="2421050" cy="2769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8" name="Shape 658"/>
          <p:cNvSpPr txBox="1"/>
          <p:nvPr/>
        </p:nvSpPr>
        <p:spPr>
          <a:xfrm>
            <a:off x="3585375" y="1162825"/>
            <a:ext cx="5188799" cy="306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/>
              <a:t>Ideally</a:t>
            </a:r>
            <a:r>
              <a:rPr lang="en" sz="2400" dirty="0"/>
              <a:t>: </a:t>
            </a:r>
          </a:p>
          <a:p>
            <a:pPr lvl="0" rtl="0">
              <a:spcBef>
                <a:spcPts val="0"/>
              </a:spcBef>
              <a:buNone/>
            </a:pPr>
            <a:r>
              <a:rPr lang="ro-RO" sz="2400" dirty="0"/>
              <a:t>W</a:t>
            </a:r>
            <a:r>
              <a:rPr lang="en" sz="2400" dirty="0"/>
              <a:t>e want to integrate out all the noise</a:t>
            </a:r>
          </a:p>
          <a:p>
            <a:pPr lvl="0" rtl="0">
              <a:spcBef>
                <a:spcPts val="0"/>
              </a:spcBef>
              <a:buNone/>
            </a:pPr>
            <a:endParaRPr sz="2400" dirty="0"/>
          </a:p>
          <a:p>
            <a:pPr lvl="0" rtl="0">
              <a:spcBef>
                <a:spcPts val="0"/>
              </a:spcBef>
              <a:buNone/>
            </a:pPr>
            <a:r>
              <a:rPr lang="en" sz="2400" b="1" dirty="0"/>
              <a:t>Monte Carlo approximation:</a:t>
            </a:r>
          </a:p>
          <a:p>
            <a:pPr lvl="0">
              <a:spcBef>
                <a:spcPts val="0"/>
              </a:spcBef>
              <a:buNone/>
            </a:pPr>
            <a:r>
              <a:rPr lang="en" sz="2400" dirty="0"/>
              <a:t>Do many forward passes with different dropout masks, average all predictions</a:t>
            </a:r>
          </a:p>
        </p:txBody>
      </p:sp>
    </p:spTree>
    <p:extLst>
      <p:ext uri="{BB962C8B-B14F-4D97-AF65-F5344CB8AC3E}">
        <p14:creationId xmlns:p14="http://schemas.microsoft.com/office/powerpoint/2010/main" val="54094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Shape 665"/>
          <p:cNvSpPr txBox="1"/>
          <p:nvPr/>
        </p:nvSpPr>
        <p:spPr>
          <a:xfrm>
            <a:off x="416170" y="790336"/>
            <a:ext cx="8685899" cy="74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2400" dirty="0"/>
              <a:t>Can in fact do this with a single forward pass! (approximately)</a:t>
            </a:r>
          </a:p>
        </p:txBody>
      </p:sp>
      <p:sp>
        <p:nvSpPr>
          <p:cNvPr id="672" name="Shape 672"/>
          <p:cNvSpPr txBox="1"/>
          <p:nvPr/>
        </p:nvSpPr>
        <p:spPr>
          <a:xfrm>
            <a:off x="3538650" y="1759303"/>
            <a:ext cx="5197552" cy="5627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2400" dirty="0"/>
              <a:t>Leave all input neurons turned on (no dropout).</a:t>
            </a:r>
          </a:p>
          <a:p>
            <a:pPr lvl="0">
              <a:spcBef>
                <a:spcPts val="0"/>
              </a:spcBef>
              <a:buNone/>
            </a:pPr>
            <a:endParaRPr sz="2400" dirty="0"/>
          </a:p>
        </p:txBody>
      </p:sp>
      <p:sp>
        <p:nvSpPr>
          <p:cNvPr id="673" name="Shape 673"/>
          <p:cNvSpPr txBox="1"/>
          <p:nvPr/>
        </p:nvSpPr>
        <p:spPr>
          <a:xfrm>
            <a:off x="3538650" y="2824142"/>
            <a:ext cx="4880070" cy="126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2400" dirty="0">
                <a:solidFill>
                  <a:srgbClr val="38761D"/>
                </a:solidFill>
              </a:rPr>
              <a:t>(this can be shown to be an approximation to evaluating the whole ensemble)</a:t>
            </a:r>
          </a:p>
        </p:txBody>
      </p:sp>
      <p:pic>
        <p:nvPicPr>
          <p:cNvPr id="2" name="Picture 1" descr="Screen Shot 2016-12-13 at 4.52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54" y="1519487"/>
            <a:ext cx="2482986" cy="2739846"/>
          </a:xfrm>
          <a:prstGeom prst="rect">
            <a:avLst/>
          </a:prstGeom>
        </p:spPr>
      </p:pic>
      <p:sp>
        <p:nvSpPr>
          <p:cNvPr id="7" name="Shape 656">
            <a:extLst>
              <a:ext uri="{FF2B5EF4-FFF2-40B4-BE49-F238E27FC236}">
                <a16:creationId xmlns:a16="http://schemas.microsoft.com/office/drawing/2014/main" id="{54D4A2F5-84D6-D14A-AD5C-BE0906BFA714}"/>
              </a:ext>
            </a:extLst>
          </p:cNvPr>
          <p:cNvSpPr txBox="1"/>
          <p:nvPr/>
        </p:nvSpPr>
        <p:spPr>
          <a:xfrm>
            <a:off x="405225" y="114525"/>
            <a:ext cx="8368949" cy="61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 dirty="0"/>
              <a:t>At test time….</a:t>
            </a:r>
          </a:p>
        </p:txBody>
      </p:sp>
    </p:spTree>
    <p:extLst>
      <p:ext uri="{BB962C8B-B14F-4D97-AF65-F5344CB8AC3E}">
        <p14:creationId xmlns:p14="http://schemas.microsoft.com/office/powerpoint/2010/main" val="10391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3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TextShape 1"/>
          <p:cNvSpPr txBox="1"/>
          <p:nvPr/>
        </p:nvSpPr>
        <p:spPr>
          <a:xfrm>
            <a:off x="1519201" y="2136033"/>
            <a:ext cx="6172220" cy="85875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994" spc="-1" dirty="0">
                <a:uFill>
                  <a:solidFill>
                    <a:srgbClr val="FFFFFF"/>
                  </a:solidFill>
                </a:uFill>
              </a:rPr>
              <a:t>Bibliography</a:t>
            </a:r>
          </a:p>
        </p:txBody>
      </p:sp>
    </p:spTree>
    <p:extLst>
      <p:ext uri="{BB962C8B-B14F-4D97-AF65-F5344CB8AC3E}">
        <p14:creationId xmlns:p14="http://schemas.microsoft.com/office/powerpoint/2010/main" val="271394356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flower garden&#10;&#10;Description automatically generated">
            <a:extLst>
              <a:ext uri="{FF2B5EF4-FFF2-40B4-BE49-F238E27FC236}">
                <a16:creationId xmlns:a16="http://schemas.microsoft.com/office/drawing/2014/main" id="{A7CB891C-522C-D944-BA37-C0181C709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397" y="551164"/>
            <a:ext cx="3037206" cy="404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8995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887FE2-734A-1F46-8C89-1ACBA968A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920" y="551165"/>
            <a:ext cx="3080161" cy="404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3577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7289</TotalTime>
  <Words>3302</Words>
  <Application>Microsoft Macintosh PowerPoint</Application>
  <PresentationFormat>On-screen Show (16:9)</PresentationFormat>
  <Paragraphs>599</Paragraphs>
  <Slides>94</Slides>
  <Notes>91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98" baseType="lpstr">
      <vt:lpstr>Arial</vt:lpstr>
      <vt:lpstr>Cambria Math</vt:lpstr>
      <vt:lpstr>Courier</vt:lpstr>
      <vt:lpstr>simple-light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Radu Ionescu</cp:lastModifiedBy>
  <cp:revision>544</cp:revision>
  <dcterms:modified xsi:type="dcterms:W3CDTF">2023-11-23T15:20:14Z</dcterms:modified>
</cp:coreProperties>
</file>